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9.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10.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1.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14.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15.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notesSlides/notesSlide16.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notesSlides/notesSlide17.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notesSlides/notesSlide18.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notesSlides/notesSlide21.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notesSlides/notesSlide22.xml" ContentType="application/vnd.openxmlformats-officedocument.presentationml.notesSlid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notesSlides/notesSlide23.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notesSlides/notesSlide24.xml" ContentType="application/vnd.openxmlformats-officedocument.presentationml.notesSlid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notesSlides/notesSlide25.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notesSlides/notesSlide26.xml" ContentType="application/vnd.openxmlformats-officedocument.presentationml.notesSlid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notesSlides/notesSlide27.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notesSlides/notesSlide28.xml" ContentType="application/vnd.openxmlformats-officedocument.presentationml.notesSlid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notesSlides/notesSlide29.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notesSlides/notesSlide30.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9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94.xml" ContentType="application/vnd.openxmlformats-officedocument.drawingml.chart+xml"/>
  <Override PartName="/ppt/charts/style94.xml" ContentType="application/vnd.ms-office.chartstyle+xml"/>
  <Override PartName="/ppt/charts/colors94.xml" ContentType="application/vnd.ms-office.chartcolorstyle+xml"/>
  <Override PartName="/ppt/notesSlides/notesSlide31.xml" ContentType="application/vnd.openxmlformats-officedocument.presentationml.notesSlide+xml"/>
  <Override PartName="/ppt/charts/chart95.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96.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97.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98.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99.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100.xml" ContentType="application/vnd.openxmlformats-officedocument.drawingml.chart+xml"/>
  <Override PartName="/ppt/charts/style100.xml" ContentType="application/vnd.ms-office.chartstyle+xml"/>
  <Override PartName="/ppt/charts/colors100.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01.xml" ContentType="application/vnd.openxmlformats-officedocument.drawingml.chart+xml"/>
  <Override PartName="/ppt/charts/style101.xml" ContentType="application/vnd.ms-office.chartstyle+xml"/>
  <Override PartName="/ppt/charts/colors101.xml" ContentType="application/vnd.ms-office.chartcolorstyle+xml"/>
  <Override PartName="/ppt/notesSlides/notesSlide34.xml" ContentType="application/vnd.openxmlformats-officedocument.presentationml.notesSlide+xml"/>
  <Override PartName="/ppt/charts/chart102.xml" ContentType="application/vnd.openxmlformats-officedocument.drawingml.chart+xml"/>
  <Override PartName="/ppt/charts/style102.xml" ContentType="application/vnd.ms-office.chartstyle+xml"/>
  <Override PartName="/ppt/charts/colors102.xml" ContentType="application/vnd.ms-office.chartcolorstyle+xml"/>
  <Override PartName="/ppt/notesSlides/notesSlide35.xml" ContentType="application/vnd.openxmlformats-officedocument.presentationml.notesSlide+xml"/>
  <Override PartName="/ppt/charts/chart103.xml" ContentType="application/vnd.openxmlformats-officedocument.drawingml.chart+xml"/>
  <Override PartName="/ppt/charts/style103.xml" ContentType="application/vnd.ms-office.chartstyle+xml"/>
  <Override PartName="/ppt/charts/colors103.xml" ContentType="application/vnd.ms-office.chartcolorstyle+xml"/>
  <Override PartName="/ppt/notesSlides/notesSlide36.xml" ContentType="application/vnd.openxmlformats-officedocument.presentationml.notesSlide+xml"/>
  <Override PartName="/ppt/charts/chart104.xml" ContentType="application/vnd.openxmlformats-officedocument.drawingml.chart+xml"/>
  <Override PartName="/ppt/charts/style104.xml" ContentType="application/vnd.ms-office.chartstyle+xml"/>
  <Override PartName="/ppt/charts/colors104.xml" ContentType="application/vnd.ms-office.chartcolorstyle+xml"/>
  <Override PartName="/ppt/notesSlides/notesSlide37.xml" ContentType="application/vnd.openxmlformats-officedocument.presentationml.notesSlide+xml"/>
  <Override PartName="/ppt/charts/chart105.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106.xml" ContentType="application/vnd.openxmlformats-officedocument.drawingml.chart+xml"/>
  <Override PartName="/ppt/charts/style106.xml" ContentType="application/vnd.ms-office.chartstyle+xml"/>
  <Override PartName="/ppt/charts/colors106.xml" ContentType="application/vnd.ms-office.chartcolorstyle+xml"/>
  <Override PartName="/ppt/notesSlides/notesSlide38.xml" ContentType="application/vnd.openxmlformats-officedocument.presentationml.notesSlide+xml"/>
  <Override PartName="/ppt/charts/chart107.xml" ContentType="application/vnd.openxmlformats-officedocument.drawingml.chart+xml"/>
  <Override PartName="/ppt/charts/style107.xml" ContentType="application/vnd.ms-office.chartstyle+xml"/>
  <Override PartName="/ppt/charts/colors107.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08.xml" ContentType="application/vnd.openxmlformats-officedocument.drawingml.chart+xml"/>
  <Override PartName="/ppt/charts/style108.xml" ContentType="application/vnd.ms-office.chartstyle+xml"/>
  <Override PartName="/ppt/charts/colors108.xml" ContentType="application/vnd.ms-office.chartcolorstyle+xml"/>
  <Override PartName="/ppt/notesSlides/notesSlide41.xml" ContentType="application/vnd.openxmlformats-officedocument.presentationml.notesSlide+xml"/>
  <Override PartName="/ppt/charts/chart109.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110.xml" ContentType="application/vnd.openxmlformats-officedocument.drawingml.chart+xml"/>
  <Override PartName="/ppt/charts/style110.xml" ContentType="application/vnd.ms-office.chartstyle+xml"/>
  <Override PartName="/ppt/charts/colors110.xml" ContentType="application/vnd.ms-office.chartcolorstyle+xml"/>
  <Override PartName="/ppt/notesSlides/notesSlide42.xml" ContentType="application/vnd.openxmlformats-officedocument.presentationml.notesSlide+xml"/>
  <Override PartName="/ppt/charts/chart111.xml" ContentType="application/vnd.openxmlformats-officedocument.drawingml.chart+xml"/>
  <Override PartName="/ppt/charts/style111.xml" ContentType="application/vnd.ms-office.chartstyle+xml"/>
  <Override PartName="/ppt/charts/colors111.xml" ContentType="application/vnd.ms-office.chartcolorstyle+xml"/>
  <Override PartName="/ppt/notesSlides/notesSlide43.xml" ContentType="application/vnd.openxmlformats-officedocument.presentationml.notesSlide+xml"/>
  <Override PartName="/ppt/charts/chart112.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113.xml" ContentType="application/vnd.openxmlformats-officedocument.drawingml.chart+xml"/>
  <Override PartName="/ppt/charts/style113.xml" ContentType="application/vnd.ms-office.chartstyle+xml"/>
  <Override PartName="/ppt/charts/colors113.xml" ContentType="application/vnd.ms-office.chartcolorstyle+xml"/>
  <Override PartName="/ppt/notesSlides/notesSlide44.xml" ContentType="application/vnd.openxmlformats-officedocument.presentationml.notesSlide+xml"/>
  <Override PartName="/ppt/charts/chart114.xml" ContentType="application/vnd.openxmlformats-officedocument.drawingml.chart+xml"/>
  <Override PartName="/ppt/charts/style114.xml" ContentType="application/vnd.ms-office.chartstyle+xml"/>
  <Override PartName="/ppt/charts/colors114.xml" ContentType="application/vnd.ms-office.chartcolorstyle+xml"/>
  <Override PartName="/ppt/notesSlides/notesSlide45.xml" ContentType="application/vnd.openxmlformats-officedocument.presentationml.notesSlide+xml"/>
  <Override PartName="/ppt/charts/chart115.xml" ContentType="application/vnd.openxmlformats-officedocument.drawingml.chart+xml"/>
  <Override PartName="/ppt/charts/style115.xml" ContentType="application/vnd.ms-office.chartstyle+xml"/>
  <Override PartName="/ppt/charts/colors115.xml" ContentType="application/vnd.ms-office.chartcolorstyle+xml"/>
  <Override PartName="/ppt/notesSlides/notesSlide46.xml" ContentType="application/vnd.openxmlformats-officedocument.presentationml.notesSlide+xml"/>
  <Override PartName="/ppt/charts/chart116.xml" ContentType="application/vnd.openxmlformats-officedocument.drawingml.chart+xml"/>
  <Override PartName="/ppt/charts/style116.xml" ContentType="application/vnd.ms-office.chartstyle+xml"/>
  <Override PartName="/ppt/charts/colors116.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117.xml" ContentType="application/vnd.openxmlformats-officedocument.drawingml.chart+xml"/>
  <Override PartName="/ppt/charts/style117.xml" ContentType="application/vnd.ms-office.chartstyle+xml"/>
  <Override PartName="/ppt/charts/colors117.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5"/>
    <p:sldMasterId id="2147483712" r:id="rId6"/>
    <p:sldMasterId id="2147483754" r:id="rId7"/>
    <p:sldMasterId id="2147483773" r:id="rId8"/>
  </p:sldMasterIdLst>
  <p:notesMasterIdLst>
    <p:notesMasterId r:id="rId60"/>
  </p:notesMasterIdLst>
  <p:handoutMasterIdLst>
    <p:handoutMasterId r:id="rId61"/>
  </p:handoutMasterIdLst>
  <p:sldIdLst>
    <p:sldId id="1231" r:id="rId9"/>
    <p:sldId id="1249" r:id="rId10"/>
    <p:sldId id="1254" r:id="rId11"/>
    <p:sldId id="1245" r:id="rId12"/>
    <p:sldId id="1239" r:id="rId13"/>
    <p:sldId id="1202" r:id="rId14"/>
    <p:sldId id="1195" r:id="rId15"/>
    <p:sldId id="1268" r:id="rId16"/>
    <p:sldId id="1136" r:id="rId17"/>
    <p:sldId id="1192" r:id="rId18"/>
    <p:sldId id="1323" r:id="rId19"/>
    <p:sldId id="1166" r:id="rId20"/>
    <p:sldId id="1324" r:id="rId21"/>
    <p:sldId id="1322" r:id="rId22"/>
    <p:sldId id="1325" r:id="rId23"/>
    <p:sldId id="1321" r:id="rId24"/>
    <p:sldId id="1320" r:id="rId25"/>
    <p:sldId id="1353" r:id="rId26"/>
    <p:sldId id="1184" r:id="rId27"/>
    <p:sldId id="266" r:id="rId28"/>
    <p:sldId id="305" r:id="rId29"/>
    <p:sldId id="304" r:id="rId30"/>
    <p:sldId id="1147" r:id="rId31"/>
    <p:sldId id="308" r:id="rId32"/>
    <p:sldId id="1148" r:id="rId33"/>
    <p:sldId id="1177" r:id="rId34"/>
    <p:sldId id="1149" r:id="rId35"/>
    <p:sldId id="290" r:id="rId36"/>
    <p:sldId id="1171" r:id="rId37"/>
    <p:sldId id="1351" r:id="rId38"/>
    <p:sldId id="1352" r:id="rId39"/>
    <p:sldId id="1354" r:id="rId40"/>
    <p:sldId id="1213" r:id="rId41"/>
    <p:sldId id="1314" r:id="rId42"/>
    <p:sldId id="1313" r:id="rId43"/>
    <p:sldId id="1315" r:id="rId44"/>
    <p:sldId id="1316" r:id="rId45"/>
    <p:sldId id="1311" r:id="rId46"/>
    <p:sldId id="1312" r:id="rId47"/>
    <p:sldId id="1310" r:id="rId48"/>
    <p:sldId id="1274" r:id="rId49"/>
    <p:sldId id="1275" r:id="rId50"/>
    <p:sldId id="1309" r:id="rId51"/>
    <p:sldId id="1277" r:id="rId52"/>
    <p:sldId id="1216" r:id="rId53"/>
    <p:sldId id="1326" r:id="rId54"/>
    <p:sldId id="1175" r:id="rId55"/>
    <p:sldId id="1340" r:id="rId56"/>
    <p:sldId id="1355" r:id="rId57"/>
    <p:sldId id="1356" r:id="rId58"/>
    <p:sldId id="1256"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5B3815-400D-6C14-1CCB-56631930C663}" name="Martin Hird" initials="MH" userId="Martin Hird" providerId="None"/>
  <p188:author id="{3FDDDCAF-E490-94CC-B481-898548AB9DDC}" name="Scott Hartley" initials="SH" userId="S::scott@pressred.co.uk::da5851e2-eb73-4c9d-afd2-be7641e983ed" providerId="AD"/>
  <p188:author id="{64FA85E2-95EF-1481-CC5E-3AE2364B919C}" name="Liz Radley" initials="LR" userId="Liz Radley"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z Radley" initials="LR" lastIdx="134" clrIdx="0">
    <p:extLst>
      <p:ext uri="{19B8F6BF-5375-455C-9EA6-DF929625EA0E}">
        <p15:presenceInfo xmlns:p15="http://schemas.microsoft.com/office/powerpoint/2012/main" userId="aae0c5a9c4a6daf5" providerId="Windows Live"/>
      </p:ext>
    </p:extLst>
  </p:cmAuthor>
  <p:cmAuthor id="2" name="Martin Hird" initials="MH" lastIdx="120" clrIdx="1">
    <p:extLst>
      <p:ext uri="{19B8F6BF-5375-455C-9EA6-DF929625EA0E}">
        <p15:presenceInfo xmlns:p15="http://schemas.microsoft.com/office/powerpoint/2012/main" userId="eaad0c9c081c435d" providerId="Windows Live"/>
      </p:ext>
    </p:extLst>
  </p:cmAuthor>
  <p:cmAuthor id="3" name="Sarah Tague" initials="ST" lastIdx="8" clrIdx="2">
    <p:extLst>
      <p:ext uri="{19B8F6BF-5375-455C-9EA6-DF929625EA0E}">
        <p15:presenceInfo xmlns:p15="http://schemas.microsoft.com/office/powerpoint/2012/main" userId="Sarah Tague" providerId="None"/>
      </p:ext>
    </p:extLst>
  </p:cmAuthor>
  <p:cmAuthor id="4" name="Shona Honey" initials="SH" lastIdx="1" clrIdx="3">
    <p:extLst>
      <p:ext uri="{19B8F6BF-5375-455C-9EA6-DF929625EA0E}">
        <p15:presenceInfo xmlns:p15="http://schemas.microsoft.com/office/powerpoint/2012/main" userId="82273656a353d053" providerId="Windows Live"/>
      </p:ext>
    </p:extLst>
  </p:cmAuthor>
  <p:cmAuthor id="5" name="Scott Hartley" initials="SH" lastIdx="18" clrIdx="4">
    <p:extLst>
      <p:ext uri="{19B8F6BF-5375-455C-9EA6-DF929625EA0E}">
        <p15:presenceInfo xmlns:p15="http://schemas.microsoft.com/office/powerpoint/2012/main" userId="337a930210cd2cb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80A8"/>
    <a:srgbClr val="95888D"/>
    <a:srgbClr val="BD1622"/>
    <a:srgbClr val="4BA57E"/>
    <a:srgbClr val="D2D2D2"/>
    <a:srgbClr val="BFBFBF"/>
    <a:srgbClr val="F7C62C"/>
    <a:srgbClr val="BD1923"/>
    <a:srgbClr val="53AFC1"/>
    <a:srgbClr val="0142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F058BD-B9EB-434D-A1BE-9725EEDEC2A0}" v="10" dt="2022-02-15T15:11:43.6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011" autoAdjust="0"/>
    <p:restoredTop sz="93792" autoAdjust="0"/>
  </p:normalViewPr>
  <p:slideViewPr>
    <p:cSldViewPr snapToGrid="0">
      <p:cViewPr varScale="1">
        <p:scale>
          <a:sx n="67" d="100"/>
          <a:sy n="67" d="100"/>
        </p:scale>
        <p:origin x="184" y="72"/>
      </p:cViewPr>
      <p:guideLst/>
    </p:cSldViewPr>
  </p:slideViewPr>
  <p:outlineViewPr>
    <p:cViewPr>
      <p:scale>
        <a:sx n="33" d="100"/>
        <a:sy n="33" d="100"/>
      </p:scale>
      <p:origin x="0" y="-188032"/>
    </p:cViewPr>
  </p:outlineViewPr>
  <p:notesTextViewPr>
    <p:cViewPr>
      <p:scale>
        <a:sx n="3" d="2"/>
        <a:sy n="3" d="2"/>
      </p:scale>
      <p:origin x="0" y="0"/>
    </p:cViewPr>
  </p:notesTextViewPr>
  <p:sorterViewPr>
    <p:cViewPr>
      <p:scale>
        <a:sx n="1" d="1"/>
        <a:sy n="1" d="1"/>
      </p:scale>
      <p:origin x="0" y="0"/>
    </p:cViewPr>
  </p:sorterViewPr>
  <p:notesViewPr>
    <p:cSldViewPr snapToGrid="0">
      <p:cViewPr varScale="1">
        <p:scale>
          <a:sx n="76" d="100"/>
          <a:sy n="76" d="100"/>
        </p:scale>
        <p:origin x="3429" y="2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handoutMaster" Target="handoutMasters/handoutMaster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viewProps" Target="viewProps.xml"/><Relationship Id="rId69" Type="http://schemas.microsoft.com/office/2018/10/relationships/authors" Target="authors.xml"/><Relationship Id="rId8" Type="http://schemas.openxmlformats.org/officeDocument/2006/relationships/slideMaster" Target="slideMasters/slideMaster4.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microsoft.com/office/2016/11/relationships/changesInfo" Target="changesInfos/changesInfo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zel Musgrove" userId="915918ae-370d-4b03-8234-94e764d3764f" providerId="ADAL" clId="{9DF058BD-B9EB-434D-A1BE-9725EEDEC2A0}"/>
    <pc:docChg chg="modSld">
      <pc:chgData name="Hazel Musgrove" userId="915918ae-370d-4b03-8234-94e764d3764f" providerId="ADAL" clId="{9DF058BD-B9EB-434D-A1BE-9725EEDEC2A0}" dt="2022-02-15T15:11:43.612" v="4"/>
      <pc:docMkLst>
        <pc:docMk/>
      </pc:docMkLst>
      <pc:sldChg chg="modSp">
        <pc:chgData name="Hazel Musgrove" userId="915918ae-370d-4b03-8234-94e764d3764f" providerId="ADAL" clId="{9DF058BD-B9EB-434D-A1BE-9725EEDEC2A0}" dt="2022-02-15T15:11:43.612" v="4"/>
        <pc:sldMkLst>
          <pc:docMk/>
          <pc:sldMk cId="3005499032" sldId="1195"/>
        </pc:sldMkLst>
        <pc:graphicFrameChg chg="mod">
          <ac:chgData name="Hazel Musgrove" userId="915918ae-370d-4b03-8234-94e764d3764f" providerId="ADAL" clId="{9DF058BD-B9EB-434D-A1BE-9725EEDEC2A0}" dt="2022-02-15T15:11:43.612" v="4"/>
          <ac:graphicFrameMkLst>
            <pc:docMk/>
            <pc:sldMk cId="3005499032" sldId="1195"/>
            <ac:graphicFrameMk id="9" creationId="{EFC48109-84FB-43D4-A915-1995701D0129}"/>
          </ac:graphicFrameMkLst>
        </pc:graphicFrameChg>
      </pc:sldChg>
      <pc:sldChg chg="modSp mod">
        <pc:chgData name="Hazel Musgrove" userId="915918ae-370d-4b03-8234-94e764d3764f" providerId="ADAL" clId="{9DF058BD-B9EB-434D-A1BE-9725EEDEC2A0}" dt="2022-02-15T14:29:20.763" v="3"/>
        <pc:sldMkLst>
          <pc:docMk/>
          <pc:sldMk cId="4046622032" sldId="1322"/>
        </pc:sldMkLst>
        <pc:spChg chg="mod">
          <ac:chgData name="Hazel Musgrove" userId="915918ae-370d-4b03-8234-94e764d3764f" providerId="ADAL" clId="{9DF058BD-B9EB-434D-A1BE-9725EEDEC2A0}" dt="2022-02-15T14:17:24.146" v="1" actId="20577"/>
          <ac:spMkLst>
            <pc:docMk/>
            <pc:sldMk cId="4046622032" sldId="1322"/>
            <ac:spMk id="3" creationId="{DA56FD32-386B-458F-88DA-58488BE74135}"/>
          </ac:spMkLst>
        </pc:spChg>
        <pc:graphicFrameChg chg="mod">
          <ac:chgData name="Hazel Musgrove" userId="915918ae-370d-4b03-8234-94e764d3764f" providerId="ADAL" clId="{9DF058BD-B9EB-434D-A1BE-9725EEDEC2A0}" dt="2022-02-15T14:29:20.763" v="3"/>
          <ac:graphicFrameMkLst>
            <pc:docMk/>
            <pc:sldMk cId="4046622032" sldId="1322"/>
            <ac:graphicFrameMk id="7" creationId="{A910C7F2-60A2-4859-91B8-0D85BAC714D3}"/>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Health%20Data%20%20GM%201920.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10.xml"/><Relationship Id="rId1" Type="http://schemas.microsoft.com/office/2011/relationships/chartStyle" Target="style10.xml"/></Relationships>
</file>

<file path=ppt/charts/_rels/chart100.xml.rels><?xml version="1.0" encoding="UTF-8" standalone="yes"?>
<Relationships xmlns="http://schemas.openxmlformats.org/package/2006/relationships"><Relationship Id="rId3" Type="http://schemas.openxmlformats.org/officeDocument/2006/relationships/oleObject" Target="file:///C:\Users\liz\Dropbox%20(Press%20Red)\Press%20Red\Active%20Lives\Active%20Lives%20Nov%201920\templates\Partnership%20Pack\Greater%20Manchester\GM%20activity%20doughnuts.xlsx" TargetMode="External"/><Relationship Id="rId2" Type="http://schemas.microsoft.com/office/2011/relationships/chartColorStyle" Target="colors100.xml"/><Relationship Id="rId1" Type="http://schemas.microsoft.com/office/2011/relationships/chartStyle" Target="style100.xml"/></Relationships>
</file>

<file path=ppt/charts/_rels/chart101.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GM%20extra%20analysis%20combined%20years.xlsx" TargetMode="External"/><Relationship Id="rId2" Type="http://schemas.microsoft.com/office/2011/relationships/chartColorStyle" Target="colors101.xml"/><Relationship Id="rId1" Type="http://schemas.microsoft.com/office/2011/relationships/chartStyle" Target="style101.xml"/></Relationships>
</file>

<file path=ppt/charts/_rels/chart102.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GM%20extra%20analysis%20combined%20years.xlsx" TargetMode="External"/><Relationship Id="rId2" Type="http://schemas.microsoft.com/office/2011/relationships/chartColorStyle" Target="colors102.xml"/><Relationship Id="rId1" Type="http://schemas.microsoft.com/office/2011/relationships/chartStyle" Target="style102.xml"/></Relationships>
</file>

<file path=ppt/charts/_rels/chart103.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GM%20extra%20analysis%20combined%20years.xlsx" TargetMode="External"/><Relationship Id="rId2" Type="http://schemas.microsoft.com/office/2011/relationships/chartColorStyle" Target="colors103.xml"/><Relationship Id="rId1" Type="http://schemas.microsoft.com/office/2011/relationships/chartStyle" Target="style103.xml"/></Relationships>
</file>

<file path=ppt/charts/_rels/chart104.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GM%20extra%20analysis%20combined%20years.xlsx" TargetMode="External"/><Relationship Id="rId2" Type="http://schemas.microsoft.com/office/2011/relationships/chartColorStyle" Target="colors104.xml"/><Relationship Id="rId1" Type="http://schemas.microsoft.com/office/2011/relationships/chartStyle" Target="style104.xml"/></Relationships>
</file>

<file path=ppt/charts/_rels/chart105.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GM%20extra%20analysis%20combined%20years.xlsx" TargetMode="External"/><Relationship Id="rId2" Type="http://schemas.microsoft.com/office/2011/relationships/chartColorStyle" Target="colors105.xml"/><Relationship Id="rId1" Type="http://schemas.microsoft.com/office/2011/relationships/chartStyle" Target="style105.xml"/></Relationships>
</file>

<file path=ppt/charts/_rels/chart106.xml.rels><?xml version="1.0" encoding="UTF-8" standalone="yes"?>
<Relationships xmlns="http://schemas.openxmlformats.org/package/2006/relationships"><Relationship Id="rId3" Type="http://schemas.openxmlformats.org/officeDocument/2006/relationships/oleObject" Target="file:///C:\Users\liz\Dropbox%20(Press%20Red)\Press%20Red\Active%20Lives\Active%20Lives%20Nov%201920\templates\Partnership%20Pack\Greater%20Manchester\average%20age%20by%20condition.xlsx" TargetMode="External"/><Relationship Id="rId2" Type="http://schemas.microsoft.com/office/2011/relationships/chartColorStyle" Target="colors106.xml"/><Relationship Id="rId1" Type="http://schemas.microsoft.com/office/2011/relationships/chartStyle" Target="style106.xml"/></Relationships>
</file>

<file path=ppt/charts/_rels/chart107.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GM%20extra%20analysis%20combined%20years.xlsx" TargetMode="External"/><Relationship Id="rId2" Type="http://schemas.microsoft.com/office/2011/relationships/chartColorStyle" Target="colors107.xml"/><Relationship Id="rId1" Type="http://schemas.microsoft.com/office/2011/relationships/chartStyle" Target="style107.xml"/></Relationships>
</file>

<file path=ppt/charts/_rels/chart108.xml.rels><?xml version="1.0" encoding="UTF-8" standalone="yes"?>
<Relationships xmlns="http://schemas.openxmlformats.org/package/2006/relationships"><Relationship Id="rId3" Type="http://schemas.openxmlformats.org/officeDocument/2006/relationships/oleObject" Target="file:///C:\Users\liz\Dropbox%20(Press%20Red)\Press%20Red\Active%20Lives\Active%20Lives%20Young%20People%20Survey\Active%20Lives%20CYP%20dataset%20201920\CYP%20pack\GM\CYP%20demographic%20data%201920%20GM.xlsx" TargetMode="External"/><Relationship Id="rId2" Type="http://schemas.microsoft.com/office/2011/relationships/chartColorStyle" Target="colors108.xml"/><Relationship Id="rId1" Type="http://schemas.microsoft.com/office/2011/relationships/chartStyle" Target="style108.xml"/></Relationships>
</file>

<file path=ppt/charts/_rels/chart109.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Young%20People%20Survey\Active%20Lives%20CYP%20dataset%20201920\CYP%20pack\GM\CYP%20demographic%20data%201920%20GM.xlsx" TargetMode="External"/><Relationship Id="rId2" Type="http://schemas.microsoft.com/office/2011/relationships/chartColorStyle" Target="colors109.xml"/><Relationship Id="rId1" Type="http://schemas.microsoft.com/office/2011/relationships/chartStyle" Target="style109.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11.xml"/><Relationship Id="rId1" Type="http://schemas.microsoft.com/office/2011/relationships/chartStyle" Target="style11.xml"/></Relationships>
</file>

<file path=ppt/charts/_rels/chart110.xml.rels><?xml version="1.0" encoding="UTF-8" standalone="yes"?>
<Relationships xmlns="http://schemas.openxmlformats.org/package/2006/relationships"><Relationship Id="rId3" Type="http://schemas.openxmlformats.org/officeDocument/2006/relationships/oleObject" Target="file:///C:\Users\liz\Dropbox%20(Press%20Red)\Press%20Red\Active%20Lives\Active%20Lives%20Young%20People%20Survey\Active%20Lives%20CYP%20dataset%20201920\CYP%20pack\GM\CYP%20demographic%20data%201920%20GM.xlsx" TargetMode="External"/><Relationship Id="rId2" Type="http://schemas.microsoft.com/office/2011/relationships/chartColorStyle" Target="colors110.xml"/><Relationship Id="rId1" Type="http://schemas.microsoft.com/office/2011/relationships/chartStyle" Target="style110.xml"/></Relationships>
</file>

<file path=ppt/charts/_rels/chart111.xml.rels><?xml version="1.0" encoding="UTF-8" standalone="yes"?>
<Relationships xmlns="http://schemas.openxmlformats.org/package/2006/relationships"><Relationship Id="rId3" Type="http://schemas.openxmlformats.org/officeDocument/2006/relationships/oleObject" Target="file:///C:\Users\liz\Dropbox%20(Press%20Red)\Press%20Red\Active%20Lives\Active%20Lives%20Young%20People%20Survey\Active%20Lives%20CYP%20dataset%20201920\CYP%20pack\GM\CYP%20demographic%20data%201920%20GM.xlsx" TargetMode="External"/><Relationship Id="rId2" Type="http://schemas.microsoft.com/office/2011/relationships/chartColorStyle" Target="colors111.xml"/><Relationship Id="rId1" Type="http://schemas.microsoft.com/office/2011/relationships/chartStyle" Target="style111.xml"/></Relationships>
</file>

<file path=ppt/charts/_rels/chart112.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Young%20People%20Survey\Active%20Lives%20CYP%20dataset%20201920\CYP%20pack\GM\CYP%20demographic%20data%201920%20GM.xlsx" TargetMode="External"/><Relationship Id="rId2" Type="http://schemas.microsoft.com/office/2011/relationships/chartColorStyle" Target="colors112.xml"/><Relationship Id="rId1" Type="http://schemas.microsoft.com/office/2011/relationships/chartStyle" Target="style112.xml"/></Relationships>
</file>

<file path=ppt/charts/_rels/chart113.xml.rels><?xml version="1.0" encoding="UTF-8" standalone="yes"?>
<Relationships xmlns="http://schemas.openxmlformats.org/package/2006/relationships"><Relationship Id="rId3" Type="http://schemas.openxmlformats.org/officeDocument/2006/relationships/oleObject" Target="file:///C:\Users\liz\Dropbox%20(Press%20Red)\Press%20Red\Active%20Lives\Active%20Lives%20Young%20People%20Survey\Active%20Lives%20CYP%20dataset%20201920\CYP%20pack\GM\CYP%20demographic%20data%201920%20GM.xlsx" TargetMode="External"/><Relationship Id="rId2" Type="http://schemas.microsoft.com/office/2011/relationships/chartColorStyle" Target="colors113.xml"/><Relationship Id="rId1" Type="http://schemas.microsoft.com/office/2011/relationships/chartStyle" Target="style113.xml"/></Relationships>
</file>

<file path=ppt/charts/_rels/chart114.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GM%20extra%20analysis%20combined%20years.xlsx" TargetMode="External"/><Relationship Id="rId2" Type="http://schemas.microsoft.com/office/2011/relationships/chartColorStyle" Target="colors114.xml"/><Relationship Id="rId1" Type="http://schemas.microsoft.com/office/2011/relationships/chartStyle" Target="style114.xml"/></Relationships>
</file>

<file path=ppt/charts/_rels/chart115.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GM%20extra%20analysis%20combined%20years.xlsx" TargetMode="External"/><Relationship Id="rId2" Type="http://schemas.microsoft.com/office/2011/relationships/chartColorStyle" Target="colors115.xml"/><Relationship Id="rId1" Type="http://schemas.microsoft.com/office/2011/relationships/chartStyle" Target="style115.xml"/></Relationships>
</file>

<file path=ppt/charts/_rels/chart116.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GM%20ONS%20data.xlsx" TargetMode="External"/><Relationship Id="rId2" Type="http://schemas.microsoft.com/office/2011/relationships/chartColorStyle" Target="colors116.xml"/><Relationship Id="rId1" Type="http://schemas.microsoft.com/office/2011/relationships/chartStyle" Target="style116.xml"/></Relationships>
</file>

<file path=ppt/charts/_rels/chart117.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GM%20ONS%20data.xlsx" TargetMode="External"/><Relationship Id="rId2" Type="http://schemas.microsoft.com/office/2011/relationships/chartColorStyle" Target="colors117.xml"/><Relationship Id="rId1" Type="http://schemas.microsoft.com/office/2011/relationships/chartStyle" Target="style117.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Health%20Data%20%20GM%201920.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Young%20People%20Survey\Active%20Lives%20CYP%20dataset%20201920\CYP%20pack\GM\CYP%20demographic%20data%201920%20GM.xlsx" TargetMode="External"/><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Young%20People%20Survey\Active%20Lives%20CYP%20dataset%20201920\CYP%20pack\GM\CYP%20demographic%20data%201920%20GM.xlsx" TargetMode="External"/><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Young%20People%20Survey\Active%20Lives%20CYP%20dataset%20201920\CYP%20data%20pack%20template\CYP%20demographic%20data%201920%20v%20Liz.xlsx" TargetMode="External"/><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Young%20People%20Survey\Active%20Lives%20CYP%20dataset%20201920\CYP%20pack\GM\CYP%20demographic%20data%201920%20GM.xlsx" TargetMode="External"/><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Young%20People%20Survey\Active%20Lives%20CYP%20dataset%20201920\CYP%20data%20pack%20template\CYP%20demographic%20data%201920%20v%20Liz.xlsx" TargetMode="External"/><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Young%20People%20Survey\Active%20Lives%20CYP%20dataset%20201920\CYP%20pack\GM\CYP%20demographic%20data%201920%20GM.xlsx" TargetMode="External"/><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oleObject" Target="file:///C:\Users\liz\Dropbox%20(Press%20Red)\Press%20Red\Active%20Lives\Active%20Lives%20Nov%201920\templates\Covid%20Pack\Covid%20cases.xlsx" TargetMode="External"/><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oleObject" Target="file:///C:\Users\liz\Dropbox%20(Press%20Red)\Press%20Red\Active%20Lives\Active%20Lives%20Nov%201920\templates\Covid%20Pack\Greater%20Manchester\Slide%2012-14%20-%20Covid%20data%20GM.xlsx" TargetMode="External"/><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oleObject" Target="file:///C:\Users\liz\Dropbox%20(Press%20Red)\Press%20Red\Active%20Lives\Active%20Lives%20Nov%201920\templates\Covid%20Pack\Greater%20Manchester\Slide%2012-14%20-%20Covid%20data%20GM.xlsx" TargetMode="External"/><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oleObject" Target="file:///C:\Users\liz\Dropbox%20(Press%20Red)\Press%20Red\Active%20Lives\Active%20Lives%20Nov%201920\templates\Covid%20Pack\Greater%20Manchester\Slide%2012-14%20-%20Covid%20data%20GM.xlsx" TargetMode="External"/><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oleObject" Target="file:///C:\Users\liz\Dropbox%20(Press%20Red)\Press%20Red\Active%20Lives\Active%20Lives%20Nov%201920\templates\Covid%20Pack\Greater%20Manchester\Slide%2016-17%20-%20Demographic%20groups%20GM.xlsx" TargetMode="External"/><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GM%20extra%20analysis%20combined%20years.xlsx" TargetMode="External"/><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oleObject" Target="file:///C:\Users\liz\Dropbox%20(Press%20Red)\Press%20Red\Active%20Lives\Active%20Lives%20Nov%201920\templates\Covid%20Pack\Greater%20Manchester\Slide%2016-17%20-%20Demographic%20groups%20GM.xlsx" TargetMode="External"/><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oleObject" Target="file:///C:\Users\liz\Dropbox%20(Press%20Red)\Press%20Red\Active%20Lives\Active%20Lives%20Nov%201920\templates\Covid%20Pack\Greater%20Manchester\Slide%2018%20-%20Demographic%20minutes%20GM.xlsx" TargetMode="External"/><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oleObject" Target="file:///C:\Users\liz\Dropbox%20(Press%20Red)\Press%20Red\Active%20Lives\Active%20Lives%20Nov%201920\templates\Covid%20Pack\Greater%20Manchester\Slide%2020%20-%20Activities%20doughnut%20GM.xlsx" TargetMode="External"/><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oleObject" Target="file:///C:\Users\liz\Dropbox%20(Press%20Red)\Press%20Red\Active%20Lives\Active%20Lives%20Nov%201920\templates\Covid%20Pack\Greater%20Manchester\Slide%2020%20-%20Activities%20doughnut%20GM.xlsx" TargetMode="External"/><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LA%20Pack\Greater%20Manchester\Stockport%20activity%20doughnuts.xlsx" TargetMode="External"/><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oleObject" Target="file:///C:\Users\liz\Dropbox%20(Press%20Red)\Press%20Red\Active%20Lives\Active%20Lives%20Nov%201920\templates\Partnership%20Pack\Greater%20Manchester\GM%20activity%20doughnuts.xlsx" TargetMode="External"/><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oleObject" Target="file:///C:\Users\liz\Dropbox%20(Press%20Red)\Press%20Red\Active%20Lives\Active%20Lives%20Nov%201920\templates\Partnership%20Pack\Greater%20Manchester\GM%20activity%20doughnuts.xlsx" TargetMode="External"/><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oleObject" Target="file:///C:\Users\liz\Dropbox%20(Press%20Red)\Press%20Red\Active%20Lives\Active%20Lives%20Nov%201920\templates\Partnership%20Pack\Greater%20Manchester\GM%20activity%20doughnuts.xlsx" TargetMode="External"/><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oleObject" Target="file:///C:\Users\liz\Dropbox%20(Press%20Red)\Press%20Red\Active%20Lives\Active%20Lives%20Nov%201920\templates\Partnership%20Pack\Greater%20Manchester\GM%20activity%20doughnuts.xlsx" TargetMode="External"/><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oleObject" Target="file:///C:\Users\liz\Dropbox%20(Press%20Red)\Press%20Red\Active%20Lives\Active%20Lives%20Nov%201920\templates\Partnership%20Pack\Greater%20Manchester\GM%20activity%20doughnuts.xlsx" TargetMode="External"/><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oleObject" Target="file:///C:\Users\liz\Dropbox%20(Press%20Red)\Press%20Red\Active%20Lives\Active%20Lives%20Nov%201920\templates\Partnership%20Pack\Greater%20Manchester\GM%20activity%20doughnuts.xlsx" TargetMode="External"/><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oleObject" Target="file:///C:\Users\liz\Dropbox%20(Press%20Red)\Press%20Red\Active%20Lives\Active%20Lives%20Nov%201920\templates\Partnership%20Pack\Greater%20Manchester\GM%20activity%20doughnuts.xlsx" TargetMode="External"/><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oleObject" Target="file:///C:\Users\marti\Dropbox%20(Press%20Red)\Press%20Red\Active%20Lives\Active%20Lives%20Nov%201920\templates\Partnership%20Pack\Greater%20Manchester\AL%20template%20GM%201920.xlsx" TargetMode="External"/><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oleObject" Target="file:///C:\Users\liz\Dropbox%20(Press%20Red)\Press%20Red\Active%20Lives\Active%20Lives%20Nov%201920\templates\Partnership%20Pack\Greater%20Manchester\GM%20activity%20doughnuts.xlsx" TargetMode="External"/><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oleObject" Target="file:///C:\Users\liz\Dropbox%20(Press%20Red)\Press%20Red\Active%20Lives\Active%20Lives%20Nov%201920\templates\Partnership%20Pack\Greater%20Manchester\GM%20activity%20doughnuts.xlsx" TargetMode="External"/><Relationship Id="rId2" Type="http://schemas.microsoft.com/office/2011/relationships/chartColorStyle" Target="colors91.xml"/><Relationship Id="rId1" Type="http://schemas.microsoft.com/office/2011/relationships/chartStyle" Target="style91.xml"/></Relationships>
</file>

<file path=ppt/charts/_rels/chart92.xml.rels><?xml version="1.0" encoding="UTF-8" standalone="yes"?>
<Relationships xmlns="http://schemas.openxmlformats.org/package/2006/relationships"><Relationship Id="rId3" Type="http://schemas.openxmlformats.org/officeDocument/2006/relationships/oleObject" Target="file:///C:\Users\liz\Dropbox%20(Press%20Red)\Press%20Red\Active%20Lives\Active%20Lives%20Nov%201920\templates\Partnership%20Pack\Greater%20Manchester\GM%20activity%20doughnuts.xlsx" TargetMode="External"/><Relationship Id="rId2" Type="http://schemas.microsoft.com/office/2011/relationships/chartColorStyle" Target="colors92.xml"/><Relationship Id="rId1" Type="http://schemas.microsoft.com/office/2011/relationships/chartStyle" Target="style92.xml"/></Relationships>
</file>

<file path=ppt/charts/_rels/chart93.xml.rels><?xml version="1.0" encoding="UTF-8" standalone="yes"?>
<Relationships xmlns="http://schemas.openxmlformats.org/package/2006/relationships"><Relationship Id="rId3" Type="http://schemas.openxmlformats.org/officeDocument/2006/relationships/oleObject" Target="file:///C:\Users\liz\Dropbox%20(Press%20Red)\Press%20Red\Active%20Lives\Active%20Lives%20Nov%201920\templates\Partnership%20Pack\Greater%20Manchester\GM%20activity%20doughnuts.xlsx" TargetMode="External"/><Relationship Id="rId2" Type="http://schemas.microsoft.com/office/2011/relationships/chartColorStyle" Target="colors93.xml"/><Relationship Id="rId1" Type="http://schemas.microsoft.com/office/2011/relationships/chartStyle" Target="style93.xml"/></Relationships>
</file>

<file path=ppt/charts/_rels/chart94.xml.rels><?xml version="1.0" encoding="UTF-8" standalone="yes"?>
<Relationships xmlns="http://schemas.openxmlformats.org/package/2006/relationships"><Relationship Id="rId3" Type="http://schemas.openxmlformats.org/officeDocument/2006/relationships/oleObject" Target="file:///C:\Users\liz\Dropbox%20(Press%20Red)\Press%20Red\Active%20Lives\Active%20Lives%20Nov%201920\templates\Partnership%20Pack\Greater%20Manchester\GM%20activity%20doughnuts.xlsx" TargetMode="External"/><Relationship Id="rId2" Type="http://schemas.microsoft.com/office/2011/relationships/chartColorStyle" Target="colors94.xml"/><Relationship Id="rId1" Type="http://schemas.microsoft.com/office/2011/relationships/chartStyle" Target="style94.xml"/></Relationships>
</file>

<file path=ppt/charts/_rels/chart95.xml.rels><?xml version="1.0" encoding="UTF-8" standalone="yes"?>
<Relationships xmlns="http://schemas.openxmlformats.org/package/2006/relationships"><Relationship Id="rId3" Type="http://schemas.openxmlformats.org/officeDocument/2006/relationships/oleObject" Target="file:///C:\Users\liz\Dropbox%20(Press%20Red)\Press%20Red\Active%20Lives\Active%20Lives%20Nov%201920\templates\Partnership%20Pack\Greater%20Manchester\GM%20activity%20doughnuts.xlsx" TargetMode="External"/><Relationship Id="rId2" Type="http://schemas.microsoft.com/office/2011/relationships/chartColorStyle" Target="colors95.xml"/><Relationship Id="rId1" Type="http://schemas.microsoft.com/office/2011/relationships/chartStyle" Target="style95.xml"/></Relationships>
</file>

<file path=ppt/charts/_rels/chart96.xml.rels><?xml version="1.0" encoding="UTF-8" standalone="yes"?>
<Relationships xmlns="http://schemas.openxmlformats.org/package/2006/relationships"><Relationship Id="rId3" Type="http://schemas.openxmlformats.org/officeDocument/2006/relationships/oleObject" Target="file:///C:\Users\liz\Dropbox%20(Press%20Red)\Press%20Red\Active%20Lives\Active%20Lives%20Nov%201920\templates\Partnership%20Pack\Greater%20Manchester\GM%20activity%20doughnuts.xlsx" TargetMode="External"/><Relationship Id="rId2" Type="http://schemas.microsoft.com/office/2011/relationships/chartColorStyle" Target="colors96.xml"/><Relationship Id="rId1" Type="http://schemas.microsoft.com/office/2011/relationships/chartStyle" Target="style96.xml"/></Relationships>
</file>

<file path=ppt/charts/_rels/chart97.xml.rels><?xml version="1.0" encoding="UTF-8" standalone="yes"?>
<Relationships xmlns="http://schemas.openxmlformats.org/package/2006/relationships"><Relationship Id="rId3" Type="http://schemas.openxmlformats.org/officeDocument/2006/relationships/oleObject" Target="file:///C:\Users\liz\Dropbox%20(Press%20Red)\Press%20Red\Active%20Lives\Active%20Lives%20Nov%201920\templates\Partnership%20Pack\Greater%20Manchester\GM%20activity%20doughnuts.xlsx" TargetMode="External"/><Relationship Id="rId2" Type="http://schemas.microsoft.com/office/2011/relationships/chartColorStyle" Target="colors97.xml"/><Relationship Id="rId1" Type="http://schemas.microsoft.com/office/2011/relationships/chartStyle" Target="style97.xml"/></Relationships>
</file>

<file path=ppt/charts/_rels/chart98.xml.rels><?xml version="1.0" encoding="UTF-8" standalone="yes"?>
<Relationships xmlns="http://schemas.openxmlformats.org/package/2006/relationships"><Relationship Id="rId3" Type="http://schemas.openxmlformats.org/officeDocument/2006/relationships/oleObject" Target="file:///C:\Users\liz\Dropbox%20(Press%20Red)\Press%20Red\Active%20Lives\Active%20Lives%20Nov%201920\templates\Partnership%20Pack\Greater%20Manchester\GM%20activity%20doughnuts.xlsx" TargetMode="External"/><Relationship Id="rId2" Type="http://schemas.microsoft.com/office/2011/relationships/chartColorStyle" Target="colors98.xml"/><Relationship Id="rId1" Type="http://schemas.microsoft.com/office/2011/relationships/chartStyle" Target="style98.xml"/></Relationships>
</file>

<file path=ppt/charts/_rels/chart99.xml.rels><?xml version="1.0" encoding="UTF-8" standalone="yes"?>
<Relationships xmlns="http://schemas.openxmlformats.org/package/2006/relationships"><Relationship Id="rId3" Type="http://schemas.openxmlformats.org/officeDocument/2006/relationships/oleObject" Target="file:///C:\Users\liz\Dropbox%20(Press%20Red)\Press%20Red\Active%20Lives\Active%20Lives%20Nov%201920\templates\Partnership%20Pack\Greater%20Manchester\GM%20activity%20doughnuts.xlsx" TargetMode="External"/><Relationship Id="rId2" Type="http://schemas.microsoft.com/office/2011/relationships/chartColorStyle" Target="colors99.xml"/><Relationship Id="rId1" Type="http://schemas.microsoft.com/office/2011/relationships/chartStyle" Target="style9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US" sz="1800">
                <a:solidFill>
                  <a:schemeClr val="tx1"/>
                </a:solidFill>
              </a:rPr>
              <a:t>Female</a:t>
            </a:r>
          </a:p>
        </c:rich>
      </c:tx>
      <c:layout>
        <c:manualLayout>
          <c:xMode val="edge"/>
          <c:yMode val="edge"/>
          <c:x val="0.57932016170010814"/>
          <c:y val="2.4071298047590284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4.2784843078854884E-2"/>
          <c:y val="9.6666451482810195E-2"/>
          <c:w val="0.91443031384229023"/>
          <c:h val="0.85285522381780654"/>
        </c:manualLayout>
      </c:layout>
      <c:barChart>
        <c:barDir val="bar"/>
        <c:grouping val="clustered"/>
        <c:varyColors val="0"/>
        <c:ser>
          <c:idx val="0"/>
          <c:order val="0"/>
          <c:tx>
            <c:strRef>
              <c:f>'Population projections 2'!$C$4</c:f>
              <c:strCache>
                <c:ptCount val="1"/>
                <c:pt idx="0">
                  <c:v>2020</c:v>
                </c:pt>
              </c:strCache>
            </c:strRef>
          </c:tx>
          <c:spPr>
            <a:solidFill>
              <a:schemeClr val="accent6"/>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25E3-4C92-B77D-FA49AD66ECF8}"/>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3-25E3-4C92-B77D-FA49AD66ECF8}"/>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5-25E3-4C92-B77D-FA49AD66ECF8}"/>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7-25E3-4C92-B77D-FA49AD66ECF8}"/>
              </c:ext>
            </c:extLst>
          </c:dPt>
          <c:dPt>
            <c:idx val="4"/>
            <c:invertIfNegative val="0"/>
            <c:bubble3D val="0"/>
            <c:spPr>
              <a:solidFill>
                <a:schemeClr val="accent6"/>
              </a:solidFill>
              <a:ln>
                <a:noFill/>
              </a:ln>
              <a:effectLst/>
            </c:spPr>
            <c:extLst>
              <c:ext xmlns:c16="http://schemas.microsoft.com/office/drawing/2014/chart" uri="{C3380CC4-5D6E-409C-BE32-E72D297353CC}">
                <c16:uniqueId val="{00000009-25E3-4C92-B77D-FA49AD66ECF8}"/>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B-25E3-4C92-B77D-FA49AD66ECF8}"/>
              </c:ext>
            </c:extLst>
          </c:dPt>
          <c:dPt>
            <c:idx val="6"/>
            <c:invertIfNegative val="0"/>
            <c:bubble3D val="0"/>
            <c:spPr>
              <a:solidFill>
                <a:schemeClr val="accent6"/>
              </a:solidFill>
              <a:ln>
                <a:noFill/>
              </a:ln>
              <a:effectLst/>
            </c:spPr>
            <c:extLst>
              <c:ext xmlns:c16="http://schemas.microsoft.com/office/drawing/2014/chart" uri="{C3380CC4-5D6E-409C-BE32-E72D297353CC}">
                <c16:uniqueId val="{0000000D-25E3-4C92-B77D-FA49AD66ECF8}"/>
              </c:ext>
            </c:extLst>
          </c:dPt>
          <c:dPt>
            <c:idx val="7"/>
            <c:invertIfNegative val="0"/>
            <c:bubble3D val="0"/>
            <c:spPr>
              <a:solidFill>
                <a:schemeClr val="accent6"/>
              </a:solidFill>
              <a:ln>
                <a:noFill/>
              </a:ln>
              <a:effectLst/>
            </c:spPr>
            <c:extLst>
              <c:ext xmlns:c16="http://schemas.microsoft.com/office/drawing/2014/chart" uri="{C3380CC4-5D6E-409C-BE32-E72D297353CC}">
                <c16:uniqueId val="{0000000F-25E3-4C92-B77D-FA49AD66ECF8}"/>
              </c:ext>
            </c:extLst>
          </c:dPt>
          <c:dPt>
            <c:idx val="8"/>
            <c:invertIfNegative val="0"/>
            <c:bubble3D val="0"/>
            <c:spPr>
              <a:solidFill>
                <a:schemeClr val="accent6"/>
              </a:solidFill>
              <a:ln>
                <a:noFill/>
              </a:ln>
              <a:effectLst/>
            </c:spPr>
            <c:extLst>
              <c:ext xmlns:c16="http://schemas.microsoft.com/office/drawing/2014/chart" uri="{C3380CC4-5D6E-409C-BE32-E72D297353CC}">
                <c16:uniqueId val="{00000011-25E3-4C92-B77D-FA49AD66ECF8}"/>
              </c:ext>
            </c:extLst>
          </c:dPt>
          <c:cat>
            <c:strRef>
              <c:f>'Population projections 2'!$B$5:$B$24</c:f>
              <c:strCache>
                <c:ptCount val="20"/>
                <c:pt idx="1">
                  <c:v>90+</c:v>
                </c:pt>
                <c:pt idx="2">
                  <c:v>85-89</c:v>
                </c:pt>
                <c:pt idx="3">
                  <c:v>80-84</c:v>
                </c:pt>
                <c:pt idx="4">
                  <c:v>75-79</c:v>
                </c:pt>
                <c:pt idx="5">
                  <c:v>70-74</c:v>
                </c:pt>
                <c:pt idx="6">
                  <c:v>65-69</c:v>
                </c:pt>
                <c:pt idx="7">
                  <c:v>60-64</c:v>
                </c:pt>
                <c:pt idx="8">
                  <c:v>55-59</c:v>
                </c:pt>
                <c:pt idx="9">
                  <c:v>50-54</c:v>
                </c:pt>
                <c:pt idx="10">
                  <c:v>45-49</c:v>
                </c:pt>
                <c:pt idx="11">
                  <c:v>40-44</c:v>
                </c:pt>
                <c:pt idx="12">
                  <c:v>35-39</c:v>
                </c:pt>
                <c:pt idx="13">
                  <c:v>30-34</c:v>
                </c:pt>
                <c:pt idx="14">
                  <c:v>25-29</c:v>
                </c:pt>
                <c:pt idx="15">
                  <c:v>20-24</c:v>
                </c:pt>
                <c:pt idx="16">
                  <c:v>15-19</c:v>
                </c:pt>
                <c:pt idx="17">
                  <c:v>10-14</c:v>
                </c:pt>
                <c:pt idx="18">
                  <c:v>5-9</c:v>
                </c:pt>
                <c:pt idx="19">
                  <c:v>0-4</c:v>
                </c:pt>
              </c:strCache>
            </c:strRef>
          </c:cat>
          <c:val>
            <c:numRef>
              <c:f>'Population projections 2'!$C$5:$C$24</c:f>
              <c:numCache>
                <c:formatCode>0</c:formatCode>
                <c:ptCount val="20"/>
                <c:pt idx="1">
                  <c:v>-13402</c:v>
                </c:pt>
                <c:pt idx="2">
                  <c:v>-21589.899999999998</c:v>
                </c:pt>
                <c:pt idx="3">
                  <c:v>-35114.600000000006</c:v>
                </c:pt>
                <c:pt idx="4">
                  <c:v>-47402.8</c:v>
                </c:pt>
                <c:pt idx="5">
                  <c:v>-64455.299999999996</c:v>
                </c:pt>
                <c:pt idx="6">
                  <c:v>-63004.5</c:v>
                </c:pt>
                <c:pt idx="7">
                  <c:v>-74281.3</c:v>
                </c:pt>
                <c:pt idx="8">
                  <c:v>-90354.700000000012</c:v>
                </c:pt>
                <c:pt idx="9">
                  <c:v>-95069.7</c:v>
                </c:pt>
                <c:pt idx="10">
                  <c:v>-89224</c:v>
                </c:pt>
                <c:pt idx="11">
                  <c:v>-86287.9</c:v>
                </c:pt>
                <c:pt idx="12">
                  <c:v>-98833</c:v>
                </c:pt>
                <c:pt idx="13">
                  <c:v>-104895.79999999999</c:v>
                </c:pt>
                <c:pt idx="14">
                  <c:v>-104633.60000000001</c:v>
                </c:pt>
                <c:pt idx="15">
                  <c:v>-94313.8</c:v>
                </c:pt>
                <c:pt idx="16">
                  <c:v>-78732</c:v>
                </c:pt>
                <c:pt idx="17">
                  <c:v>-88609.4</c:v>
                </c:pt>
                <c:pt idx="18">
                  <c:v>-93165.8</c:v>
                </c:pt>
                <c:pt idx="19">
                  <c:v>-87221.39999999998</c:v>
                </c:pt>
              </c:numCache>
            </c:numRef>
          </c:val>
          <c:extLst>
            <c:ext xmlns:c16="http://schemas.microsoft.com/office/drawing/2014/chart" uri="{C3380CC4-5D6E-409C-BE32-E72D297353CC}">
              <c16:uniqueId val="{00000012-25E3-4C92-B77D-FA49AD66ECF8}"/>
            </c:ext>
          </c:extLst>
        </c:ser>
        <c:dLbls>
          <c:showLegendKey val="0"/>
          <c:showVal val="0"/>
          <c:showCatName val="0"/>
          <c:showSerName val="0"/>
          <c:showPercent val="0"/>
          <c:showBubbleSize val="0"/>
        </c:dLbls>
        <c:gapWidth val="70"/>
        <c:axId val="1360810704"/>
        <c:axId val="1360811536"/>
      </c:barChart>
      <c:barChart>
        <c:barDir val="bar"/>
        <c:grouping val="clustered"/>
        <c:varyColors val="0"/>
        <c:ser>
          <c:idx val="1"/>
          <c:order val="1"/>
          <c:tx>
            <c:strRef>
              <c:f>'Population projections 2'!$D$4</c:f>
              <c:strCache>
                <c:ptCount val="1"/>
                <c:pt idx="0">
                  <c:v>2040</c:v>
                </c:pt>
              </c:strCache>
            </c:strRef>
          </c:tx>
          <c:spPr>
            <a:noFill/>
            <a:ln>
              <a:noFill/>
            </a:ln>
            <a:effectLst/>
          </c:spPr>
          <c:invertIfNegative val="0"/>
          <c:dPt>
            <c:idx val="0"/>
            <c:invertIfNegative val="0"/>
            <c:bubble3D val="0"/>
            <c:spPr>
              <a:noFill/>
              <a:ln>
                <a:noFill/>
              </a:ln>
              <a:effectLst/>
            </c:spPr>
            <c:extLst>
              <c:ext xmlns:c16="http://schemas.microsoft.com/office/drawing/2014/chart" uri="{C3380CC4-5D6E-409C-BE32-E72D297353CC}">
                <c16:uniqueId val="{00000014-25E3-4C92-B77D-FA49AD66ECF8}"/>
              </c:ext>
            </c:extLst>
          </c:dPt>
          <c:dPt>
            <c:idx val="1"/>
            <c:invertIfNegative val="0"/>
            <c:bubble3D val="0"/>
            <c:spPr>
              <a:noFill/>
              <a:ln>
                <a:noFill/>
              </a:ln>
              <a:effectLst/>
            </c:spPr>
            <c:extLst>
              <c:ext xmlns:c16="http://schemas.microsoft.com/office/drawing/2014/chart" uri="{C3380CC4-5D6E-409C-BE32-E72D297353CC}">
                <c16:uniqueId val="{00000016-25E3-4C92-B77D-FA49AD66ECF8}"/>
              </c:ext>
            </c:extLst>
          </c:dPt>
          <c:dPt>
            <c:idx val="2"/>
            <c:invertIfNegative val="0"/>
            <c:bubble3D val="0"/>
            <c:spPr>
              <a:noFill/>
              <a:ln>
                <a:noFill/>
              </a:ln>
              <a:effectLst/>
            </c:spPr>
            <c:extLst>
              <c:ext xmlns:c16="http://schemas.microsoft.com/office/drawing/2014/chart" uri="{C3380CC4-5D6E-409C-BE32-E72D297353CC}">
                <c16:uniqueId val="{00000018-25E3-4C92-B77D-FA49AD66ECF8}"/>
              </c:ext>
            </c:extLst>
          </c:dPt>
          <c:dPt>
            <c:idx val="3"/>
            <c:invertIfNegative val="0"/>
            <c:bubble3D val="0"/>
            <c:spPr>
              <a:noFill/>
              <a:ln>
                <a:noFill/>
              </a:ln>
              <a:effectLst/>
            </c:spPr>
            <c:extLst>
              <c:ext xmlns:c16="http://schemas.microsoft.com/office/drawing/2014/chart" uri="{C3380CC4-5D6E-409C-BE32-E72D297353CC}">
                <c16:uniqueId val="{0000001A-25E3-4C92-B77D-FA49AD66ECF8}"/>
              </c:ext>
            </c:extLst>
          </c:dPt>
          <c:dPt>
            <c:idx val="4"/>
            <c:invertIfNegative val="0"/>
            <c:bubble3D val="0"/>
            <c:spPr>
              <a:noFill/>
              <a:ln>
                <a:noFill/>
              </a:ln>
              <a:effectLst/>
            </c:spPr>
            <c:extLst>
              <c:ext xmlns:c16="http://schemas.microsoft.com/office/drawing/2014/chart" uri="{C3380CC4-5D6E-409C-BE32-E72D297353CC}">
                <c16:uniqueId val="{0000001C-25E3-4C92-B77D-FA49AD66ECF8}"/>
              </c:ext>
            </c:extLst>
          </c:dPt>
          <c:dPt>
            <c:idx val="5"/>
            <c:invertIfNegative val="0"/>
            <c:bubble3D val="0"/>
            <c:spPr>
              <a:noFill/>
              <a:ln>
                <a:noFill/>
              </a:ln>
              <a:effectLst/>
            </c:spPr>
            <c:extLst>
              <c:ext xmlns:c16="http://schemas.microsoft.com/office/drawing/2014/chart" uri="{C3380CC4-5D6E-409C-BE32-E72D297353CC}">
                <c16:uniqueId val="{0000001E-25E3-4C92-B77D-FA49AD66ECF8}"/>
              </c:ext>
            </c:extLst>
          </c:dPt>
          <c:dPt>
            <c:idx val="6"/>
            <c:invertIfNegative val="0"/>
            <c:bubble3D val="0"/>
            <c:spPr>
              <a:noFill/>
              <a:ln>
                <a:noFill/>
              </a:ln>
              <a:effectLst/>
            </c:spPr>
            <c:extLst>
              <c:ext xmlns:c16="http://schemas.microsoft.com/office/drawing/2014/chart" uri="{C3380CC4-5D6E-409C-BE32-E72D297353CC}">
                <c16:uniqueId val="{00000020-25E3-4C92-B77D-FA49AD66ECF8}"/>
              </c:ext>
            </c:extLst>
          </c:dPt>
          <c:dPt>
            <c:idx val="7"/>
            <c:invertIfNegative val="0"/>
            <c:bubble3D val="0"/>
            <c:spPr>
              <a:noFill/>
              <a:ln>
                <a:noFill/>
              </a:ln>
              <a:effectLst/>
            </c:spPr>
            <c:extLst>
              <c:ext xmlns:c16="http://schemas.microsoft.com/office/drawing/2014/chart" uri="{C3380CC4-5D6E-409C-BE32-E72D297353CC}">
                <c16:uniqueId val="{00000022-25E3-4C92-B77D-FA49AD66ECF8}"/>
              </c:ext>
            </c:extLst>
          </c:dPt>
          <c:dPt>
            <c:idx val="8"/>
            <c:invertIfNegative val="0"/>
            <c:bubble3D val="0"/>
            <c:spPr>
              <a:noFill/>
              <a:ln>
                <a:noFill/>
              </a:ln>
              <a:effectLst/>
            </c:spPr>
            <c:extLst>
              <c:ext xmlns:c16="http://schemas.microsoft.com/office/drawing/2014/chart" uri="{C3380CC4-5D6E-409C-BE32-E72D297353CC}">
                <c16:uniqueId val="{00000024-25E3-4C92-B77D-FA49AD66ECF8}"/>
              </c:ext>
            </c:extLst>
          </c:dPt>
          <c:dPt>
            <c:idx val="9"/>
            <c:invertIfNegative val="0"/>
            <c:bubble3D val="0"/>
            <c:spPr>
              <a:noFill/>
              <a:ln>
                <a:noFill/>
              </a:ln>
              <a:effectLst/>
            </c:spPr>
            <c:extLst>
              <c:ext xmlns:c16="http://schemas.microsoft.com/office/drawing/2014/chart" uri="{C3380CC4-5D6E-409C-BE32-E72D297353CC}">
                <c16:uniqueId val="{00000026-25E3-4C92-B77D-FA49AD66ECF8}"/>
              </c:ext>
            </c:extLst>
          </c:dPt>
          <c:trendline>
            <c:name>2040 projection</c:name>
            <c:spPr>
              <a:ln w="38100" cap="rnd">
                <a:solidFill>
                  <a:schemeClr val="accent3"/>
                </a:solidFill>
                <a:prstDash val="solid"/>
              </a:ln>
              <a:effectLst/>
            </c:spPr>
            <c:trendlineType val="movingAvg"/>
            <c:period val="2"/>
            <c:forward val="0.5"/>
            <c:backward val="0.5"/>
            <c:dispRSqr val="0"/>
            <c:dispEq val="0"/>
          </c:trendline>
          <c:cat>
            <c:strRef>
              <c:f>'Population projections 2'!$B$5:$B$24</c:f>
              <c:strCache>
                <c:ptCount val="20"/>
                <c:pt idx="1">
                  <c:v>90+</c:v>
                </c:pt>
                <c:pt idx="2">
                  <c:v>85-89</c:v>
                </c:pt>
                <c:pt idx="3">
                  <c:v>80-84</c:v>
                </c:pt>
                <c:pt idx="4">
                  <c:v>75-79</c:v>
                </c:pt>
                <c:pt idx="5">
                  <c:v>70-74</c:v>
                </c:pt>
                <c:pt idx="6">
                  <c:v>65-69</c:v>
                </c:pt>
                <c:pt idx="7">
                  <c:v>60-64</c:v>
                </c:pt>
                <c:pt idx="8">
                  <c:v>55-59</c:v>
                </c:pt>
                <c:pt idx="9">
                  <c:v>50-54</c:v>
                </c:pt>
                <c:pt idx="10">
                  <c:v>45-49</c:v>
                </c:pt>
                <c:pt idx="11">
                  <c:v>40-44</c:v>
                </c:pt>
                <c:pt idx="12">
                  <c:v>35-39</c:v>
                </c:pt>
                <c:pt idx="13">
                  <c:v>30-34</c:v>
                </c:pt>
                <c:pt idx="14">
                  <c:v>25-29</c:v>
                </c:pt>
                <c:pt idx="15">
                  <c:v>20-24</c:v>
                </c:pt>
                <c:pt idx="16">
                  <c:v>15-19</c:v>
                </c:pt>
                <c:pt idx="17">
                  <c:v>10-14</c:v>
                </c:pt>
                <c:pt idx="18">
                  <c:v>5-9</c:v>
                </c:pt>
                <c:pt idx="19">
                  <c:v>0-4</c:v>
                </c:pt>
              </c:strCache>
            </c:strRef>
          </c:cat>
          <c:val>
            <c:numRef>
              <c:f>'Population projections 2'!$D$5:$D$24</c:f>
              <c:numCache>
                <c:formatCode>0</c:formatCode>
                <c:ptCount val="20"/>
                <c:pt idx="0">
                  <c:v>-20636.7</c:v>
                </c:pt>
                <c:pt idx="1">
                  <c:v>-20636.7</c:v>
                </c:pt>
                <c:pt idx="2">
                  <c:v>-29535.700000000004</c:v>
                </c:pt>
                <c:pt idx="3">
                  <c:v>-47430.599999999991</c:v>
                </c:pt>
                <c:pt idx="4">
                  <c:v>-66899.199999999997</c:v>
                </c:pt>
                <c:pt idx="5">
                  <c:v>-76111.3</c:v>
                </c:pt>
                <c:pt idx="6">
                  <c:v>-75767.7</c:v>
                </c:pt>
                <c:pt idx="7">
                  <c:v>-76575.7</c:v>
                </c:pt>
                <c:pt idx="8">
                  <c:v>-89345.900000000009</c:v>
                </c:pt>
                <c:pt idx="9">
                  <c:v>-96033.1</c:v>
                </c:pt>
                <c:pt idx="10">
                  <c:v>-97632.5</c:v>
                </c:pt>
                <c:pt idx="11">
                  <c:v>-94301.1</c:v>
                </c:pt>
                <c:pt idx="12">
                  <c:v>-92476.5</c:v>
                </c:pt>
                <c:pt idx="13">
                  <c:v>-106093.6</c:v>
                </c:pt>
                <c:pt idx="14">
                  <c:v>-111706.50000000001</c:v>
                </c:pt>
                <c:pt idx="15">
                  <c:v>-101696.00000000003</c:v>
                </c:pt>
                <c:pt idx="16">
                  <c:v>-86757.3</c:v>
                </c:pt>
                <c:pt idx="17">
                  <c:v>-86061.7</c:v>
                </c:pt>
                <c:pt idx="18">
                  <c:v>-87839.8</c:v>
                </c:pt>
                <c:pt idx="19">
                  <c:v>-91091</c:v>
                </c:pt>
              </c:numCache>
            </c:numRef>
          </c:val>
          <c:extLst>
            <c:ext xmlns:c16="http://schemas.microsoft.com/office/drawing/2014/chart" uri="{C3380CC4-5D6E-409C-BE32-E72D297353CC}">
              <c16:uniqueId val="{00000028-25E3-4C92-B77D-FA49AD66ECF8}"/>
            </c:ext>
          </c:extLst>
        </c:ser>
        <c:dLbls>
          <c:showLegendKey val="0"/>
          <c:showVal val="0"/>
          <c:showCatName val="0"/>
          <c:showSerName val="0"/>
          <c:showPercent val="0"/>
          <c:showBubbleSize val="0"/>
        </c:dLbls>
        <c:gapWidth val="70"/>
        <c:axId val="1771470048"/>
        <c:axId val="1771452576"/>
      </c:barChart>
      <c:catAx>
        <c:axId val="1360810704"/>
        <c:scaling>
          <c:orientation val="minMax"/>
        </c:scaling>
        <c:delete val="1"/>
        <c:axPos val="l"/>
        <c:numFmt formatCode="General" sourceLinked="1"/>
        <c:majorTickMark val="none"/>
        <c:minorTickMark val="none"/>
        <c:tickLblPos val="nextTo"/>
        <c:crossAx val="1360811536"/>
        <c:crosses val="autoZero"/>
        <c:auto val="1"/>
        <c:lblAlgn val="ctr"/>
        <c:lblOffset val="100"/>
        <c:noMultiLvlLbl val="0"/>
      </c:catAx>
      <c:valAx>
        <c:axId val="1360811536"/>
        <c:scaling>
          <c:orientation val="minMax"/>
        </c:scaling>
        <c:delete val="1"/>
        <c:axPos val="b"/>
        <c:numFmt formatCode="0" sourceLinked="1"/>
        <c:majorTickMark val="out"/>
        <c:minorTickMark val="none"/>
        <c:tickLblPos val="nextTo"/>
        <c:crossAx val="1360810704"/>
        <c:crosses val="autoZero"/>
        <c:crossBetween val="between"/>
      </c:valAx>
      <c:valAx>
        <c:axId val="1771452576"/>
        <c:scaling>
          <c:orientation val="minMax"/>
          <c:max val="350"/>
        </c:scaling>
        <c:delete val="1"/>
        <c:axPos val="t"/>
        <c:numFmt formatCode="0" sourceLinked="1"/>
        <c:majorTickMark val="out"/>
        <c:minorTickMark val="none"/>
        <c:tickLblPos val="nextTo"/>
        <c:crossAx val="1771470048"/>
        <c:crosses val="max"/>
        <c:crossBetween val="between"/>
      </c:valAx>
      <c:catAx>
        <c:axId val="1771470048"/>
        <c:scaling>
          <c:orientation val="minMax"/>
        </c:scaling>
        <c:delete val="1"/>
        <c:axPos val="l"/>
        <c:numFmt formatCode="General" sourceLinked="1"/>
        <c:majorTickMark val="out"/>
        <c:minorTickMark val="none"/>
        <c:tickLblPos val="nextTo"/>
        <c:crossAx val="1771452576"/>
        <c:crosses val="autoZero"/>
        <c:auto val="1"/>
        <c:lblAlgn val="ctr"/>
        <c:lblOffset val="100"/>
        <c:noMultiLvlLbl val="0"/>
      </c:catAx>
      <c:spPr>
        <a:noFill/>
        <a:ln>
          <a:noFill/>
        </a:ln>
        <a:effectLst/>
      </c:spPr>
    </c:plotArea>
    <c:legend>
      <c:legendPos val="b"/>
      <c:legendEntry>
        <c:idx val="1"/>
        <c:delete val="1"/>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'Rank data'!$C$9</c:f>
          <c:strCache>
            <c:ptCount val="1"/>
            <c:pt idx="0">
              <c:v> Nov 18/19 </c:v>
            </c:pt>
          </c:strCache>
        </c:strRef>
      </c:tx>
      <c:layout>
        <c:manualLayout>
          <c:xMode val="edge"/>
          <c:yMode val="edge"/>
          <c:x val="4.979898984789418E-2"/>
          <c:y val="0.88326831722239108"/>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Angsana New" panose="02020603050405020304" pitchFamily="18" charset="-34"/>
            </a:defRPr>
          </a:pPr>
          <a:endParaRPr lang="en-US"/>
        </a:p>
      </c:txPr>
    </c:title>
    <c:autoTitleDeleted val="0"/>
    <c:plotArea>
      <c:layout>
        <c:manualLayout>
          <c:layoutTarget val="inner"/>
          <c:xMode val="edge"/>
          <c:yMode val="edge"/>
          <c:x val="4.1334027777777775E-2"/>
          <c:y val="0.14269130573066494"/>
          <c:w val="0.94605098452883263"/>
          <c:h val="0.72730838977420909"/>
        </c:manualLayout>
      </c:layout>
      <c:barChart>
        <c:barDir val="bar"/>
        <c:grouping val="clustered"/>
        <c:varyColors val="0"/>
        <c:ser>
          <c:idx val="0"/>
          <c:order val="0"/>
          <c:tx>
            <c:strRef>
              <c:f>'Rank data'!$AB$20</c:f>
              <c:strCache>
                <c:ptCount val="1"/>
                <c:pt idx="0">
                  <c:v> All </c:v>
                </c:pt>
              </c:strCache>
            </c:strRef>
          </c:tx>
          <c:spPr>
            <a:solidFill>
              <a:srgbClr val="CDCDCD"/>
            </a:solidFill>
            <a:ln>
              <a:noFill/>
            </a:ln>
            <a:effectLst/>
          </c:spPr>
          <c:invertIfNegative val="0"/>
          <c:dLbls>
            <c:delete val="1"/>
          </c:dLbls>
          <c:cat>
            <c:strRef>
              <c:f>'Rank data'!$A$21:$A$65</c:f>
              <c:strCache>
                <c:ptCount val="45"/>
                <c:pt idx="0">
                  <c:v>Worst</c:v>
                </c:pt>
                <c:pt idx="44">
                  <c:v>Best</c:v>
                </c:pt>
              </c:strCache>
            </c:strRef>
          </c:cat>
          <c:val>
            <c:numRef>
              <c:f>'Rank data'!$AB$21:$AB$65</c:f>
              <c:numCache>
                <c:formatCode>0.0%</c:formatCode>
                <c:ptCount val="45"/>
                <c:pt idx="0">
                  <c:v>0.3417</c:v>
                </c:pt>
                <c:pt idx="1">
                  <c:v>0.30199999999999999</c:v>
                </c:pt>
                <c:pt idx="2">
                  <c:v>0.30030000000000001</c:v>
                </c:pt>
                <c:pt idx="3">
                  <c:v>0.29709999999999998</c:v>
                </c:pt>
                <c:pt idx="4">
                  <c:v>0.2868</c:v>
                </c:pt>
                <c:pt idx="5">
                  <c:v>0.28389999999999999</c:v>
                </c:pt>
                <c:pt idx="6">
                  <c:v>0.27988417570432128</c:v>
                </c:pt>
                <c:pt idx="7">
                  <c:v>0.27929999999999999</c:v>
                </c:pt>
                <c:pt idx="8">
                  <c:v>0.27950000000000003</c:v>
                </c:pt>
                <c:pt idx="9">
                  <c:v>0.2792</c:v>
                </c:pt>
                <c:pt idx="10">
                  <c:v>0.27860000000000001</c:v>
                </c:pt>
                <c:pt idx="11">
                  <c:v>0.26700000000000002</c:v>
                </c:pt>
                <c:pt idx="12">
                  <c:v>0.26200000000000001</c:v>
                </c:pt>
                <c:pt idx="13">
                  <c:v>0.25719999999999998</c:v>
                </c:pt>
                <c:pt idx="14">
                  <c:v>0.25530000000000003</c:v>
                </c:pt>
                <c:pt idx="15">
                  <c:v>0.255</c:v>
                </c:pt>
                <c:pt idx="16">
                  <c:v>0.255</c:v>
                </c:pt>
                <c:pt idx="17">
                  <c:v>0.25319999999999998</c:v>
                </c:pt>
                <c:pt idx="18">
                  <c:v>0.25190000000000001</c:v>
                </c:pt>
                <c:pt idx="19">
                  <c:v>0.25059999999999999</c:v>
                </c:pt>
                <c:pt idx="20">
                  <c:v>0.24990000000000001</c:v>
                </c:pt>
                <c:pt idx="21">
                  <c:v>0.24660000000000001</c:v>
                </c:pt>
                <c:pt idx="22">
                  <c:v>0.245</c:v>
                </c:pt>
                <c:pt idx="23">
                  <c:v>0.245</c:v>
                </c:pt>
                <c:pt idx="24">
                  <c:v>0.24210000000000001</c:v>
                </c:pt>
                <c:pt idx="25">
                  <c:v>0.24179999999999999</c:v>
                </c:pt>
                <c:pt idx="26">
                  <c:v>0.2392</c:v>
                </c:pt>
                <c:pt idx="27">
                  <c:v>0.2384</c:v>
                </c:pt>
                <c:pt idx="28">
                  <c:v>0.2326</c:v>
                </c:pt>
                <c:pt idx="29">
                  <c:v>0.2296</c:v>
                </c:pt>
                <c:pt idx="30">
                  <c:v>0.22819999999999999</c:v>
                </c:pt>
                <c:pt idx="31">
                  <c:v>0.2266</c:v>
                </c:pt>
                <c:pt idx="32">
                  <c:v>0.21290000000000001</c:v>
                </c:pt>
                <c:pt idx="33">
                  <c:v>0.21240000000000001</c:v>
                </c:pt>
                <c:pt idx="34">
                  <c:v>0.21229999999999999</c:v>
                </c:pt>
                <c:pt idx="35">
                  <c:v>0.21199999999999999</c:v>
                </c:pt>
                <c:pt idx="36">
                  <c:v>0.2109</c:v>
                </c:pt>
                <c:pt idx="37">
                  <c:v>0.2087</c:v>
                </c:pt>
                <c:pt idx="38">
                  <c:v>0.20830000000000001</c:v>
                </c:pt>
                <c:pt idx="39">
                  <c:v>0.20730000000000001</c:v>
                </c:pt>
                <c:pt idx="40">
                  <c:v>0.2041</c:v>
                </c:pt>
                <c:pt idx="41">
                  <c:v>0.19889999999999999</c:v>
                </c:pt>
                <c:pt idx="42">
                  <c:v>0.19539999999999999</c:v>
                </c:pt>
                <c:pt idx="43">
                  <c:v>0.1938</c:v>
                </c:pt>
                <c:pt idx="44">
                  <c:v>0.1782</c:v>
                </c:pt>
              </c:numCache>
            </c:numRef>
          </c:val>
          <c:extLst>
            <c:ext xmlns:c16="http://schemas.microsoft.com/office/drawing/2014/chart" uri="{C3380CC4-5D6E-409C-BE32-E72D297353CC}">
              <c16:uniqueId val="{00000000-6D0F-44CC-8116-45293A29F63B}"/>
            </c:ext>
          </c:extLst>
        </c:ser>
        <c:ser>
          <c:idx val="1"/>
          <c:order val="1"/>
          <c:tx>
            <c:strRef>
              <c:f>'Rank data'!$AC$20</c:f>
              <c:strCache>
                <c:ptCount val="1"/>
                <c:pt idx="0">
                  <c:v>Greater Manchester</c:v>
                </c:pt>
              </c:strCache>
            </c:strRef>
          </c:tx>
          <c:spPr>
            <a:solidFill>
              <a:schemeClr val="accent1"/>
            </a:solidFill>
            <a:ln>
              <a:noFill/>
            </a:ln>
            <a:effectLst/>
          </c:spPr>
          <c:invertIfNegative val="0"/>
          <c:dPt>
            <c:idx val="26"/>
            <c:invertIfNegative val="0"/>
            <c:bubble3D val="0"/>
            <c:spPr>
              <a:solidFill>
                <a:schemeClr val="accent1"/>
              </a:solidFill>
              <a:ln>
                <a:noFill/>
              </a:ln>
              <a:effectLst/>
            </c:spPr>
            <c:extLst>
              <c:ext xmlns:c16="http://schemas.microsoft.com/office/drawing/2014/chart" uri="{C3380CC4-5D6E-409C-BE32-E72D297353CC}">
                <c16:uniqueId val="{00000002-6D0F-44CC-8116-45293A29F63B}"/>
              </c:ext>
            </c:extLst>
          </c:dPt>
          <c:dPt>
            <c:idx val="44"/>
            <c:invertIfNegative val="0"/>
            <c:bubble3D val="0"/>
            <c:spPr>
              <a:solidFill>
                <a:schemeClr val="accent1"/>
              </a:solidFill>
              <a:ln>
                <a:noFill/>
              </a:ln>
              <a:effectLst/>
            </c:spPr>
            <c:extLst>
              <c:ext xmlns:c16="http://schemas.microsoft.com/office/drawing/2014/chart" uri="{C3380CC4-5D6E-409C-BE32-E72D297353CC}">
                <c16:uniqueId val="{00000004-6D0F-44CC-8116-45293A29F63B}"/>
              </c:ext>
            </c:extLst>
          </c:dPt>
          <c:dLbls>
            <c:dLbl>
              <c:idx val="0"/>
              <c:tx>
                <c:rich>
                  <a:bodyPr/>
                  <a:lstStyle/>
                  <a:p>
                    <a:endParaRPr lang="en-US"/>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5-6D0F-44CC-8116-45293A29F63B}"/>
                </c:ext>
              </c:extLst>
            </c:dLbl>
            <c:dLbl>
              <c:idx val="1"/>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6-6D0F-44CC-8116-45293A29F63B}"/>
                </c:ext>
              </c:extLst>
            </c:dLbl>
            <c:dLbl>
              <c:idx val="2"/>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7-6D0F-44CC-8116-45293A29F63B}"/>
                </c:ext>
              </c:extLst>
            </c:dLbl>
            <c:dLbl>
              <c:idx val="3"/>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8-6D0F-44CC-8116-45293A29F63B}"/>
                </c:ext>
              </c:extLst>
            </c:dLbl>
            <c:dLbl>
              <c:idx val="4"/>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9-6D0F-44CC-8116-45293A29F63B}"/>
                </c:ext>
              </c:extLst>
            </c:dLbl>
            <c:dLbl>
              <c:idx val="5"/>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A-6D0F-44CC-8116-45293A29F63B}"/>
                </c:ext>
              </c:extLst>
            </c:dLbl>
            <c:dLbl>
              <c:idx val="6"/>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6D0F-44CC-8116-45293A29F63B}"/>
                </c:ext>
              </c:extLst>
            </c:dLbl>
            <c:dLbl>
              <c:idx val="7"/>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C-6D0F-44CC-8116-45293A29F63B}"/>
                </c:ext>
              </c:extLst>
            </c:dLbl>
            <c:dLbl>
              <c:idx val="8"/>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D-6D0F-44CC-8116-45293A29F63B}"/>
                </c:ext>
              </c:extLst>
            </c:dLbl>
            <c:dLbl>
              <c:idx val="9"/>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E-6D0F-44CC-8116-45293A29F63B}"/>
                </c:ext>
              </c:extLst>
            </c:dLbl>
            <c:dLbl>
              <c:idx val="10"/>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F-6D0F-44CC-8116-45293A29F63B}"/>
                </c:ext>
              </c:extLst>
            </c:dLbl>
            <c:dLbl>
              <c:idx val="11"/>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0-6D0F-44CC-8116-45293A29F63B}"/>
                </c:ext>
              </c:extLst>
            </c:dLbl>
            <c:dLbl>
              <c:idx val="12"/>
              <c:tx>
                <c:rich>
                  <a:bodyPr/>
                  <a:lstStyle/>
                  <a:p>
                    <a:fld id="{20DB1CB3-82AB-41AA-A092-37D2B44BC5B4}" type="CELLRANGE">
                      <a:rPr lang="en-US"/>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layout>
                    <c:manualLayout>
                      <c:w val="0.25903294093928153"/>
                      <c:h val="0.23138910704245527"/>
                    </c:manualLayout>
                  </c15:layout>
                  <c15:dlblFieldTable/>
                  <c15:showDataLabelsRange val="1"/>
                </c:ext>
                <c:ext xmlns:c16="http://schemas.microsoft.com/office/drawing/2014/chart" uri="{C3380CC4-5D6E-409C-BE32-E72D297353CC}">
                  <c16:uniqueId val="{00000011-6D0F-44CC-8116-45293A29F63B}"/>
                </c:ext>
              </c:extLst>
            </c:dLbl>
            <c:dLbl>
              <c:idx val="13"/>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2-6D0F-44CC-8116-45293A29F63B}"/>
                </c:ext>
              </c:extLst>
            </c:dLbl>
            <c:dLbl>
              <c:idx val="14"/>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3-6D0F-44CC-8116-45293A29F63B}"/>
                </c:ext>
              </c:extLst>
            </c:dLbl>
            <c:dLbl>
              <c:idx val="15"/>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4-6D0F-44CC-8116-45293A29F63B}"/>
                </c:ext>
              </c:extLst>
            </c:dLbl>
            <c:dLbl>
              <c:idx val="16"/>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5-6D0F-44CC-8116-45293A29F63B}"/>
                </c:ext>
              </c:extLst>
            </c:dLbl>
            <c:dLbl>
              <c:idx val="17"/>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6-6D0F-44CC-8116-45293A29F63B}"/>
                </c:ext>
              </c:extLst>
            </c:dLbl>
            <c:dLbl>
              <c:idx val="18"/>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7-6D0F-44CC-8116-45293A29F63B}"/>
                </c:ext>
              </c:extLst>
            </c:dLbl>
            <c:dLbl>
              <c:idx val="19"/>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8-6D0F-44CC-8116-45293A29F63B}"/>
                </c:ext>
              </c:extLst>
            </c:dLbl>
            <c:dLbl>
              <c:idx val="20"/>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9-6D0F-44CC-8116-45293A29F63B}"/>
                </c:ext>
              </c:extLst>
            </c:dLbl>
            <c:dLbl>
              <c:idx val="21"/>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A-6D0F-44CC-8116-45293A29F63B}"/>
                </c:ext>
              </c:extLst>
            </c:dLbl>
            <c:dLbl>
              <c:idx val="22"/>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B-6D0F-44CC-8116-45293A29F63B}"/>
                </c:ext>
              </c:extLst>
            </c:dLbl>
            <c:dLbl>
              <c:idx val="23"/>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C-6D0F-44CC-8116-45293A29F63B}"/>
                </c:ext>
              </c:extLst>
            </c:dLbl>
            <c:dLbl>
              <c:idx val="24"/>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D-6D0F-44CC-8116-45293A29F63B}"/>
                </c:ext>
              </c:extLst>
            </c:dLbl>
            <c:dLbl>
              <c:idx val="25"/>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E-6D0F-44CC-8116-45293A29F63B}"/>
                </c:ext>
              </c:extLst>
            </c:dLbl>
            <c:dLbl>
              <c:idx val="26"/>
              <c:tx>
                <c:rich>
                  <a:bodyPr/>
                  <a:lstStyle/>
                  <a:p>
                    <a:endParaRPr lang="en-US"/>
                  </a:p>
                </c:rich>
              </c:tx>
              <c:dLblPos val="outEnd"/>
              <c:showLegendKey val="0"/>
              <c:showVal val="0"/>
              <c:showCatName val="0"/>
              <c:showSerName val="0"/>
              <c:showPercent val="0"/>
              <c:showBubbleSize val="0"/>
              <c:extLst>
                <c:ext xmlns:c15="http://schemas.microsoft.com/office/drawing/2012/chart" uri="{CE6537A1-D6FC-4f65-9D91-7224C49458BB}">
                  <c15:layout>
                    <c:manualLayout>
                      <c:w val="0.27470839260312946"/>
                      <c:h val="0.23138910704245527"/>
                    </c:manualLayout>
                  </c15:layout>
                  <c15:showDataLabelsRange val="1"/>
                </c:ext>
                <c:ext xmlns:c16="http://schemas.microsoft.com/office/drawing/2014/chart" uri="{C3380CC4-5D6E-409C-BE32-E72D297353CC}">
                  <c16:uniqueId val="{00000002-6D0F-44CC-8116-45293A29F63B}"/>
                </c:ext>
              </c:extLst>
            </c:dLbl>
            <c:dLbl>
              <c:idx val="27"/>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F-6D0F-44CC-8116-45293A29F63B}"/>
                </c:ext>
              </c:extLst>
            </c:dLbl>
            <c:dLbl>
              <c:idx val="28"/>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0-6D0F-44CC-8116-45293A29F63B}"/>
                </c:ext>
              </c:extLst>
            </c:dLbl>
            <c:dLbl>
              <c:idx val="29"/>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1-6D0F-44CC-8116-45293A29F63B}"/>
                </c:ext>
              </c:extLst>
            </c:dLbl>
            <c:dLbl>
              <c:idx val="30"/>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2-6D0F-44CC-8116-45293A29F63B}"/>
                </c:ext>
              </c:extLst>
            </c:dLbl>
            <c:dLbl>
              <c:idx val="31"/>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3-6D0F-44CC-8116-45293A29F63B}"/>
                </c:ext>
              </c:extLst>
            </c:dLbl>
            <c:dLbl>
              <c:idx val="32"/>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4-6D0F-44CC-8116-45293A29F63B}"/>
                </c:ext>
              </c:extLst>
            </c:dLbl>
            <c:dLbl>
              <c:idx val="33"/>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5-6D0F-44CC-8116-45293A29F63B}"/>
                </c:ext>
              </c:extLst>
            </c:dLbl>
            <c:dLbl>
              <c:idx val="34"/>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6-6D0F-44CC-8116-45293A29F63B}"/>
                </c:ext>
              </c:extLst>
            </c:dLbl>
            <c:dLbl>
              <c:idx val="35"/>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7-6D0F-44CC-8116-45293A29F63B}"/>
                </c:ext>
              </c:extLst>
            </c:dLbl>
            <c:dLbl>
              <c:idx val="36"/>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8-6D0F-44CC-8116-45293A29F63B}"/>
                </c:ext>
              </c:extLst>
            </c:dLbl>
            <c:dLbl>
              <c:idx val="37"/>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9-6D0F-44CC-8116-45293A29F63B}"/>
                </c:ext>
              </c:extLst>
            </c:dLbl>
            <c:dLbl>
              <c:idx val="38"/>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A-6D0F-44CC-8116-45293A29F63B}"/>
                </c:ext>
              </c:extLst>
            </c:dLbl>
            <c:dLbl>
              <c:idx val="39"/>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B-6D0F-44CC-8116-45293A29F63B}"/>
                </c:ext>
              </c:extLst>
            </c:dLbl>
            <c:dLbl>
              <c:idx val="40"/>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C-6D0F-44CC-8116-45293A29F63B}"/>
                </c:ext>
              </c:extLst>
            </c:dLbl>
            <c:dLbl>
              <c:idx val="41"/>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D-6D0F-44CC-8116-45293A29F63B}"/>
                </c:ext>
              </c:extLst>
            </c:dLbl>
            <c:dLbl>
              <c:idx val="42"/>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E-6D0F-44CC-8116-45293A29F63B}"/>
                </c:ext>
              </c:extLst>
            </c:dLbl>
            <c:dLbl>
              <c:idx val="43"/>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F-6D0F-44CC-8116-45293A29F63B}"/>
                </c:ext>
              </c:extLst>
            </c:dLbl>
            <c:dLbl>
              <c:idx val="44"/>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4-6D0F-44CC-8116-45293A29F63B}"/>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'Rank data'!$A$21:$A$65</c:f>
              <c:strCache>
                <c:ptCount val="45"/>
                <c:pt idx="0">
                  <c:v>Worst</c:v>
                </c:pt>
                <c:pt idx="44">
                  <c:v>Best</c:v>
                </c:pt>
              </c:strCache>
            </c:strRef>
          </c:cat>
          <c:val>
            <c:numRef>
              <c:f>'Rank data'!$AC$21:$AC$65</c:f>
              <c:numCache>
                <c:formatCode>0.0%</c:formatCode>
                <c:ptCount val="45"/>
                <c:pt idx="0">
                  <c:v>#N/A</c:v>
                </c:pt>
                <c:pt idx="1">
                  <c:v>#N/A</c:v>
                </c:pt>
                <c:pt idx="2">
                  <c:v>#N/A</c:v>
                </c:pt>
                <c:pt idx="3">
                  <c:v>#N/A</c:v>
                </c:pt>
                <c:pt idx="4">
                  <c:v>#N/A</c:v>
                </c:pt>
                <c:pt idx="5">
                  <c:v>#N/A</c:v>
                </c:pt>
                <c:pt idx="6">
                  <c:v>#N/A</c:v>
                </c:pt>
                <c:pt idx="7">
                  <c:v>#N/A</c:v>
                </c:pt>
                <c:pt idx="8">
                  <c:v>#N/A</c:v>
                </c:pt>
                <c:pt idx="9">
                  <c:v>#N/A</c:v>
                </c:pt>
                <c:pt idx="10">
                  <c:v>#N/A</c:v>
                </c:pt>
                <c:pt idx="11">
                  <c:v>#N/A</c:v>
                </c:pt>
                <c:pt idx="12">
                  <c:v>0.26200000000000001</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numCache>
            </c:numRef>
          </c:val>
          <c:extLst>
            <c:ext xmlns:c15="http://schemas.microsoft.com/office/drawing/2012/chart" uri="{02D57815-91ED-43cb-92C2-25804820EDAC}">
              <c15:datalabelsRange>
                <c15:f>'Rank data'!$AE$21:$AE$65</c15:f>
                <c15:dlblRangeCache>
                  <c:ptCount val="45"/>
                  <c:pt idx="0">
                    <c:v>  </c:v>
                  </c:pt>
                  <c:pt idx="1">
                    <c:v>  </c:v>
                  </c:pt>
                  <c:pt idx="2">
                    <c:v>  </c:v>
                  </c:pt>
                  <c:pt idx="3">
                    <c:v>  </c:v>
                  </c:pt>
                  <c:pt idx="4">
                    <c:v>  </c:v>
                  </c:pt>
                  <c:pt idx="5">
                    <c:v>  </c:v>
                  </c:pt>
                  <c:pt idx="6">
                    <c:v>  </c:v>
                  </c:pt>
                  <c:pt idx="7">
                    <c:v>  </c:v>
                  </c:pt>
                  <c:pt idx="8">
                    <c:v>  </c:v>
                  </c:pt>
                  <c:pt idx="9">
                    <c:v>  </c:v>
                  </c:pt>
                  <c:pt idx="10">
                    <c:v>  </c:v>
                  </c:pt>
                  <c:pt idx="11">
                    <c:v>  </c:v>
                  </c:pt>
                  <c:pt idx="12">
                    <c:v> 33rd </c:v>
                  </c:pt>
                  <c:pt idx="13">
                    <c:v>  </c:v>
                  </c:pt>
                  <c:pt idx="14">
                    <c:v>  </c:v>
                  </c:pt>
                  <c:pt idx="15">
                    <c:v>  </c:v>
                  </c:pt>
                  <c:pt idx="16">
                    <c:v>  </c:v>
                  </c:pt>
                  <c:pt idx="17">
                    <c:v>  </c:v>
                  </c:pt>
                  <c:pt idx="18">
                    <c:v>  </c:v>
                  </c:pt>
                  <c:pt idx="19">
                    <c:v>  </c:v>
                  </c:pt>
                  <c:pt idx="20">
                    <c:v>  </c:v>
                  </c:pt>
                  <c:pt idx="21">
                    <c:v>  </c:v>
                  </c:pt>
                  <c:pt idx="22">
                    <c:v>  </c:v>
                  </c:pt>
                  <c:pt idx="23">
                    <c:v>  </c:v>
                  </c:pt>
                  <c:pt idx="24">
                    <c:v>  </c:v>
                  </c:pt>
                  <c:pt idx="25">
                    <c:v>  </c:v>
                  </c:pt>
                  <c:pt idx="26">
                    <c:v>  </c:v>
                  </c:pt>
                  <c:pt idx="27">
                    <c:v>  </c:v>
                  </c:pt>
                  <c:pt idx="28">
                    <c:v>  </c:v>
                  </c:pt>
                  <c:pt idx="29">
                    <c:v>  </c:v>
                  </c:pt>
                  <c:pt idx="30">
                    <c:v>  </c:v>
                  </c:pt>
                  <c:pt idx="31">
                    <c:v>  </c:v>
                  </c:pt>
                  <c:pt idx="32">
                    <c:v>  </c:v>
                  </c:pt>
                  <c:pt idx="33">
                    <c:v>  </c:v>
                  </c:pt>
                  <c:pt idx="34">
                    <c:v>  </c:v>
                  </c:pt>
                  <c:pt idx="35">
                    <c:v>  </c:v>
                  </c:pt>
                  <c:pt idx="36">
                    <c:v>  </c:v>
                  </c:pt>
                  <c:pt idx="37">
                    <c:v>  </c:v>
                  </c:pt>
                  <c:pt idx="38">
                    <c:v>  </c:v>
                  </c:pt>
                  <c:pt idx="39">
                    <c:v>  </c:v>
                  </c:pt>
                  <c:pt idx="40">
                    <c:v>  </c:v>
                  </c:pt>
                  <c:pt idx="41">
                    <c:v>  </c:v>
                  </c:pt>
                  <c:pt idx="42">
                    <c:v>  </c:v>
                  </c:pt>
                  <c:pt idx="43">
                    <c:v>  </c:v>
                  </c:pt>
                  <c:pt idx="44">
                    <c:v>  </c:v>
                  </c:pt>
                </c15:dlblRangeCache>
              </c15:datalabelsRange>
            </c:ext>
            <c:ext xmlns:c16="http://schemas.microsoft.com/office/drawing/2014/chart" uri="{C3380CC4-5D6E-409C-BE32-E72D297353CC}">
              <c16:uniqueId val="{00000030-6D0F-44CC-8116-45293A29F63B}"/>
            </c:ext>
          </c:extLst>
        </c:ser>
        <c:ser>
          <c:idx val="2"/>
          <c:order val="2"/>
          <c:tx>
            <c:strRef>
              <c:f>'Rank data'!$AD$20</c:f>
              <c:strCache>
                <c:ptCount val="1"/>
                <c:pt idx="0">
                  <c:v>NNs</c:v>
                </c:pt>
              </c:strCache>
            </c:strRef>
          </c:tx>
          <c:spPr>
            <a:solidFill>
              <a:schemeClr val="tx1"/>
            </a:solidFill>
            <a:ln>
              <a:noFill/>
            </a:ln>
            <a:effectLst/>
          </c:spPr>
          <c:invertIfNegative val="0"/>
          <c:dLbls>
            <c:delete val="1"/>
          </c:dLbls>
          <c:cat>
            <c:strRef>
              <c:f>'Rank data'!$A$21:$A$65</c:f>
              <c:strCache>
                <c:ptCount val="45"/>
                <c:pt idx="0">
                  <c:v>Worst</c:v>
                </c:pt>
                <c:pt idx="44">
                  <c:v>Best</c:v>
                </c:pt>
              </c:strCache>
            </c:strRef>
          </c:cat>
          <c:val>
            <c:numRef>
              <c:f>'Rank data'!$AD$21:$AD$65</c:f>
              <c:numCache>
                <c:formatCode>0.0%</c:formatCode>
                <c:ptCount val="4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0.24660000000000001</c:v>
                </c:pt>
                <c:pt idx="22">
                  <c:v>#N/A</c:v>
                </c:pt>
                <c:pt idx="23">
                  <c:v>#N/A</c:v>
                </c:pt>
                <c:pt idx="24">
                  <c:v>#N/A</c:v>
                </c:pt>
                <c:pt idx="25">
                  <c:v>#N/A</c:v>
                </c:pt>
                <c:pt idx="26">
                  <c:v>#N/A</c:v>
                </c:pt>
                <c:pt idx="27">
                  <c:v>0.2384</c:v>
                </c:pt>
                <c:pt idx="28">
                  <c:v>#N/A</c:v>
                </c:pt>
                <c:pt idx="29">
                  <c:v>0.2296</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numCache>
            </c:numRef>
          </c:val>
          <c:extLst>
            <c:ext xmlns:c16="http://schemas.microsoft.com/office/drawing/2014/chart" uri="{C3380CC4-5D6E-409C-BE32-E72D297353CC}">
              <c16:uniqueId val="{00000031-6D0F-44CC-8116-45293A29F63B}"/>
            </c:ext>
          </c:extLst>
        </c:ser>
        <c:dLbls>
          <c:dLblPos val="outEnd"/>
          <c:showLegendKey val="0"/>
          <c:showVal val="1"/>
          <c:showCatName val="0"/>
          <c:showSerName val="0"/>
          <c:showPercent val="0"/>
          <c:showBubbleSize val="0"/>
        </c:dLbls>
        <c:gapWidth val="20"/>
        <c:overlap val="100"/>
        <c:axId val="789034960"/>
        <c:axId val="789031024"/>
      </c:barChart>
      <c:catAx>
        <c:axId val="789034960"/>
        <c:scaling>
          <c:orientation val="minMax"/>
        </c:scaling>
        <c:delete val="1"/>
        <c:axPos val="l"/>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45"/>
        </c:scaling>
        <c:delete val="1"/>
        <c:axPos val="b"/>
        <c:numFmt formatCode="0%" sourceLinked="0"/>
        <c:majorTickMark val="out"/>
        <c:minorTickMark val="none"/>
        <c:tickLblPos val="nextTo"/>
        <c:crossAx val="789034960"/>
        <c:crosses val="autoZero"/>
        <c:crossBetween val="between"/>
        <c:majorUnit val="0.4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27345553388754E-2"/>
          <c:y val="9.2278000674458571E-2"/>
          <c:w val="0.87373809353090082"/>
          <c:h val="0.90697066105210022"/>
        </c:manualLayout>
      </c:layout>
      <c:pieChart>
        <c:varyColors val="1"/>
        <c:ser>
          <c:idx val="0"/>
          <c:order val="0"/>
          <c:dPt>
            <c:idx val="0"/>
            <c:bubble3D val="0"/>
            <c:spPr>
              <a:solidFill>
                <a:schemeClr val="accent5"/>
              </a:solidFill>
              <a:ln w="19050">
                <a:solidFill>
                  <a:schemeClr val="lt1"/>
                </a:solidFill>
              </a:ln>
              <a:effectLst/>
            </c:spPr>
            <c:extLst>
              <c:ext xmlns:c16="http://schemas.microsoft.com/office/drawing/2014/chart" uri="{C3380CC4-5D6E-409C-BE32-E72D297353CC}">
                <c16:uniqueId val="{00000001-4724-4BC6-A3A7-E860A846B581}"/>
              </c:ext>
            </c:extLst>
          </c:dPt>
          <c:dPt>
            <c:idx val="1"/>
            <c:bubble3D val="0"/>
            <c:spPr>
              <a:solidFill>
                <a:srgbClr val="7C4982"/>
              </a:solidFill>
              <a:ln w="19050">
                <a:solidFill>
                  <a:schemeClr val="lt1"/>
                </a:solidFill>
              </a:ln>
              <a:effectLst/>
            </c:spPr>
            <c:extLst>
              <c:ext xmlns:c16="http://schemas.microsoft.com/office/drawing/2014/chart" uri="{C3380CC4-5D6E-409C-BE32-E72D297353CC}">
                <c16:uniqueId val="{00000003-4724-4BC6-A3A7-E860A846B581}"/>
              </c:ext>
            </c:extLst>
          </c:dPt>
          <c:dPt>
            <c:idx val="2"/>
            <c:bubble3D val="0"/>
            <c:spPr>
              <a:solidFill>
                <a:srgbClr val="A480A8"/>
              </a:solidFill>
              <a:ln w="19050">
                <a:solidFill>
                  <a:schemeClr val="lt1"/>
                </a:solidFill>
              </a:ln>
              <a:effectLst/>
            </c:spPr>
            <c:extLst>
              <c:ext xmlns:c16="http://schemas.microsoft.com/office/drawing/2014/chart" uri="{C3380CC4-5D6E-409C-BE32-E72D297353CC}">
                <c16:uniqueId val="{00000005-4724-4BC6-A3A7-E860A846B581}"/>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7-4724-4BC6-A3A7-E860A846B581}"/>
              </c:ext>
            </c:extLst>
          </c:dPt>
          <c:dPt>
            <c:idx val="4"/>
            <c:bubble3D val="0"/>
            <c:spPr>
              <a:solidFill>
                <a:srgbClr val="53AFC1"/>
              </a:solidFill>
              <a:ln w="19050">
                <a:solidFill>
                  <a:schemeClr val="lt1"/>
                </a:solidFill>
              </a:ln>
              <a:effectLst/>
            </c:spPr>
            <c:extLst>
              <c:ext xmlns:c16="http://schemas.microsoft.com/office/drawing/2014/chart" uri="{C3380CC4-5D6E-409C-BE32-E72D297353CC}">
                <c16:uniqueId val="{00000009-4724-4BC6-A3A7-E860A846B581}"/>
              </c:ext>
            </c:extLst>
          </c:dPt>
          <c:dPt>
            <c:idx val="5"/>
            <c:bubble3D val="0"/>
            <c:spPr>
              <a:solidFill>
                <a:schemeClr val="tx2"/>
              </a:solidFill>
              <a:ln w="19050">
                <a:solidFill>
                  <a:schemeClr val="lt1"/>
                </a:solidFill>
              </a:ln>
              <a:effectLst/>
            </c:spPr>
            <c:extLst>
              <c:ext xmlns:c16="http://schemas.microsoft.com/office/drawing/2014/chart" uri="{C3380CC4-5D6E-409C-BE32-E72D297353CC}">
                <c16:uniqueId val="{0000000B-4724-4BC6-A3A7-E860A846B581}"/>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Sheet1!$V$95:$V$100</c:f>
              <c:strCache>
                <c:ptCount val="6"/>
                <c:pt idx="0">
                  <c:v>Gardening</c:v>
                </c:pt>
                <c:pt idx="1">
                  <c:v>Traditional Sport</c:v>
                </c:pt>
                <c:pt idx="2">
                  <c:v>Fitness activities</c:v>
                </c:pt>
                <c:pt idx="3">
                  <c:v>All cycling</c:v>
                </c:pt>
                <c:pt idx="4">
                  <c:v>Walking for leisure</c:v>
                </c:pt>
                <c:pt idx="5">
                  <c:v>Walking for travel</c:v>
                </c:pt>
              </c:strCache>
            </c:strRef>
          </c:cat>
          <c:val>
            <c:numRef>
              <c:f>Sheet1!$AC$95:$AC$100</c:f>
              <c:numCache>
                <c:formatCode>###0.0000</c:formatCode>
                <c:ptCount val="6"/>
                <c:pt idx="0">
                  <c:v>49.961856785839316</c:v>
                </c:pt>
                <c:pt idx="1">
                  <c:v>35.432213974978495</c:v>
                </c:pt>
                <c:pt idx="2">
                  <c:v>45.981831402279155</c:v>
                </c:pt>
                <c:pt idx="3">
                  <c:v>18.246366755843706</c:v>
                </c:pt>
                <c:pt idx="4">
                  <c:v>95.587134498754622</c:v>
                </c:pt>
                <c:pt idx="5">
                  <c:v>75.747616627916869</c:v>
                </c:pt>
              </c:numCache>
            </c:numRef>
          </c:val>
          <c:extLst>
            <c:ext xmlns:c16="http://schemas.microsoft.com/office/drawing/2014/chart" uri="{C3380CC4-5D6E-409C-BE32-E72D297353CC}">
              <c16:uniqueId val="{0000000C-4724-4BC6-A3A7-E860A846B58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870689709752508E-2"/>
          <c:y val="3.7261929009662437E-2"/>
          <c:w val="0.93984091575795048"/>
          <c:h val="0.79233701780968235"/>
        </c:manualLayout>
      </c:layout>
      <c:barChart>
        <c:barDir val="col"/>
        <c:grouping val="clustered"/>
        <c:varyColors val="0"/>
        <c:ser>
          <c:idx val="0"/>
          <c:order val="0"/>
          <c:tx>
            <c:strRef>
              <c:f>Graphs!$C$18</c:f>
              <c:strCache>
                <c:ptCount val="1"/>
                <c:pt idx="0">
                  <c:v>Male</c:v>
                </c:pt>
              </c:strCache>
            </c:strRef>
          </c:tx>
          <c:spPr>
            <a:solidFill>
              <a:schemeClr val="tx2"/>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(Graphs!$G$26:$G$40,Graphs!$G$43)</c:f>
                <c:numCache>
                  <c:formatCode>General</c:formatCode>
                  <c:ptCount val="16"/>
                  <c:pt idx="0">
                    <c:v>2.822410692577882E-2</c:v>
                  </c:pt>
                  <c:pt idx="1">
                    <c:v>2.5028284604525549E-2</c:v>
                  </c:pt>
                  <c:pt idx="2">
                    <c:v>1.967630026819878E-2</c:v>
                  </c:pt>
                  <c:pt idx="3">
                    <c:v>1.9673033432803314E-2</c:v>
                  </c:pt>
                  <c:pt idx="4">
                    <c:v>1.9498293550596547E-2</c:v>
                  </c:pt>
                  <c:pt idx="5">
                    <c:v>1.9003855418746923E-2</c:v>
                  </c:pt>
                  <c:pt idx="6">
                    <c:v>1.8907363214329193E-2</c:v>
                  </c:pt>
                  <c:pt idx="7">
                    <c:v>1.9169979357443849E-2</c:v>
                  </c:pt>
                  <c:pt idx="8">
                    <c:v>1.9449491781472702E-2</c:v>
                  </c:pt>
                  <c:pt idx="9">
                    <c:v>1.8928829246460683E-2</c:v>
                  </c:pt>
                  <c:pt idx="10">
                    <c:v>1.6992661167060743E-2</c:v>
                  </c:pt>
                  <c:pt idx="11">
                    <c:v>2.0412153874990832E-2</c:v>
                  </c:pt>
                  <c:pt idx="12">
                    <c:v>2.7951774622322546E-2</c:v>
                  </c:pt>
                  <c:pt idx="13">
                    <c:v>3.89988313837474E-2</c:v>
                  </c:pt>
                  <c:pt idx="14">
                    <c:v>5.7399535301637945E-2</c:v>
                  </c:pt>
                  <c:pt idx="15">
                    <c:v>8.1132000595953657E-2</c:v>
                  </c:pt>
                </c:numCache>
                <c:extLst/>
              </c:numRef>
            </c:plus>
            <c:minus>
              <c:numRef>
                <c:f>(Graphs!$G$26:$G$40,Graphs!$G$43)</c:f>
                <c:numCache>
                  <c:formatCode>General</c:formatCode>
                  <c:ptCount val="16"/>
                  <c:pt idx="0">
                    <c:v>2.822410692577882E-2</c:v>
                  </c:pt>
                  <c:pt idx="1">
                    <c:v>2.5028284604525549E-2</c:v>
                  </c:pt>
                  <c:pt idx="2">
                    <c:v>1.967630026819878E-2</c:v>
                  </c:pt>
                  <c:pt idx="3">
                    <c:v>1.9673033432803314E-2</c:v>
                  </c:pt>
                  <c:pt idx="4">
                    <c:v>1.9498293550596547E-2</c:v>
                  </c:pt>
                  <c:pt idx="5">
                    <c:v>1.9003855418746923E-2</c:v>
                  </c:pt>
                  <c:pt idx="6">
                    <c:v>1.8907363214329193E-2</c:v>
                  </c:pt>
                  <c:pt idx="7">
                    <c:v>1.9169979357443849E-2</c:v>
                  </c:pt>
                  <c:pt idx="8">
                    <c:v>1.9449491781472702E-2</c:v>
                  </c:pt>
                  <c:pt idx="9">
                    <c:v>1.8928829246460683E-2</c:v>
                  </c:pt>
                  <c:pt idx="10">
                    <c:v>1.6992661167060743E-2</c:v>
                  </c:pt>
                  <c:pt idx="11">
                    <c:v>2.0412153874990832E-2</c:v>
                  </c:pt>
                  <c:pt idx="12">
                    <c:v>2.7951774622322546E-2</c:v>
                  </c:pt>
                  <c:pt idx="13">
                    <c:v>3.89988313837474E-2</c:v>
                  </c:pt>
                  <c:pt idx="14">
                    <c:v>5.7399535301637945E-2</c:v>
                  </c:pt>
                  <c:pt idx="15">
                    <c:v>8.1132000595953657E-2</c:v>
                  </c:pt>
                </c:numCache>
                <c:extLst/>
              </c:numRef>
            </c:minus>
            <c:spPr>
              <a:noFill/>
              <a:ln w="9525" cap="flat" cmpd="sng" algn="ctr">
                <a:solidFill>
                  <a:schemeClr val="accent1"/>
                </a:solidFill>
                <a:round/>
              </a:ln>
              <a:effectLst/>
            </c:spPr>
          </c:errBars>
          <c:cat>
            <c:strRef>
              <c:f>(Graphs!$B$26:$B$40,Graphs!$B$43)</c:f>
              <c:strCache>
                <c:ptCount val="16"/>
                <c:pt idx="0">
                  <c:v>16-19</c:v>
                </c:pt>
                <c:pt idx="1">
                  <c:v>20-24</c:v>
                </c:pt>
                <c:pt idx="2">
                  <c:v>25-29</c:v>
                </c:pt>
                <c:pt idx="3">
                  <c:v>30-34</c:v>
                </c:pt>
                <c:pt idx="4">
                  <c:v>35-39</c:v>
                </c:pt>
                <c:pt idx="5">
                  <c:v>40-44</c:v>
                </c:pt>
                <c:pt idx="6">
                  <c:v>45-49</c:v>
                </c:pt>
                <c:pt idx="7">
                  <c:v>50-54</c:v>
                </c:pt>
                <c:pt idx="8">
                  <c:v>55-59</c:v>
                </c:pt>
                <c:pt idx="9">
                  <c:v>60-64</c:v>
                </c:pt>
                <c:pt idx="10">
                  <c:v>65-69</c:v>
                </c:pt>
                <c:pt idx="11">
                  <c:v>70-74</c:v>
                </c:pt>
                <c:pt idx="12">
                  <c:v>75-79</c:v>
                </c:pt>
                <c:pt idx="13">
                  <c:v>80-84</c:v>
                </c:pt>
                <c:pt idx="14">
                  <c:v>85-89</c:v>
                </c:pt>
                <c:pt idx="15">
                  <c:v>90+</c:v>
                </c:pt>
              </c:strCache>
              <c:extLst/>
            </c:strRef>
          </c:cat>
          <c:val>
            <c:numRef>
              <c:f>(Graphs!$C$26:$C$40,Graphs!$C$43)</c:f>
              <c:numCache>
                <c:formatCode>0%</c:formatCode>
                <c:ptCount val="16"/>
                <c:pt idx="0">
                  <c:v>0.1991128262119474</c:v>
                </c:pt>
                <c:pt idx="1">
                  <c:v>0.16356751562364949</c:v>
                </c:pt>
                <c:pt idx="2">
                  <c:v>0.17991793798709757</c:v>
                </c:pt>
                <c:pt idx="3">
                  <c:v>0.25569972095005833</c:v>
                </c:pt>
                <c:pt idx="4">
                  <c:v>0.26752988916993126</c:v>
                </c:pt>
                <c:pt idx="5">
                  <c:v>0.25313942492077457</c:v>
                </c:pt>
                <c:pt idx="6">
                  <c:v>0.26480376740277944</c:v>
                </c:pt>
                <c:pt idx="7">
                  <c:v>0.27370183057009811</c:v>
                </c:pt>
                <c:pt idx="8">
                  <c:v>0.29644984300711852</c:v>
                </c:pt>
                <c:pt idx="9">
                  <c:v>0.29734091979934912</c:v>
                </c:pt>
                <c:pt idx="10">
                  <c:v>0.26289297028979863</c:v>
                </c:pt>
                <c:pt idx="11">
                  <c:v>0.33969222784549746</c:v>
                </c:pt>
                <c:pt idx="12">
                  <c:v>0.4130343095389441</c:v>
                </c:pt>
                <c:pt idx="13">
                  <c:v>0.48678142124248841</c:v>
                </c:pt>
                <c:pt idx="14">
                  <c:v>0.63575313112810927</c:v>
                </c:pt>
                <c:pt idx="15">
                  <c:v>0.80390215396448761</c:v>
                </c:pt>
              </c:numCache>
              <c:extLst/>
            </c:numRef>
          </c:val>
          <c:extLst>
            <c:ext xmlns:c16="http://schemas.microsoft.com/office/drawing/2014/chart" uri="{C3380CC4-5D6E-409C-BE32-E72D297353CC}">
              <c16:uniqueId val="{00000000-D5D5-4DE6-B345-6A681B330BC5}"/>
            </c:ext>
          </c:extLst>
        </c:ser>
        <c:ser>
          <c:idx val="1"/>
          <c:order val="1"/>
          <c:tx>
            <c:strRef>
              <c:f>Graphs!$D$18</c:f>
              <c:strCache>
                <c:ptCount val="1"/>
                <c:pt idx="0">
                  <c:v>Female</c:v>
                </c:pt>
              </c:strCache>
            </c:strRef>
          </c:tx>
          <c:spPr>
            <a:solidFill>
              <a:srgbClr val="53AFC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(Graphs!$H$26:$H$40,Graphs!$H$43)</c:f>
                <c:numCache>
                  <c:formatCode>General</c:formatCode>
                  <c:ptCount val="16"/>
                  <c:pt idx="0">
                    <c:v>2.3890719647006297E-2</c:v>
                  </c:pt>
                  <c:pt idx="1">
                    <c:v>1.9861373374225191E-2</c:v>
                  </c:pt>
                  <c:pt idx="2">
                    <c:v>1.680466706923766E-2</c:v>
                  </c:pt>
                  <c:pt idx="3">
                    <c:v>1.6297359241878733E-2</c:v>
                  </c:pt>
                  <c:pt idx="4">
                    <c:v>1.5830644156030482E-2</c:v>
                  </c:pt>
                  <c:pt idx="5">
                    <c:v>1.6989555226553203E-2</c:v>
                  </c:pt>
                  <c:pt idx="6">
                    <c:v>1.720825425383159E-2</c:v>
                  </c:pt>
                  <c:pt idx="7">
                    <c:v>1.734325833989999E-2</c:v>
                  </c:pt>
                  <c:pt idx="8">
                    <c:v>1.7944006223201771E-2</c:v>
                  </c:pt>
                  <c:pt idx="9">
                    <c:v>1.8413811889366371E-2</c:v>
                  </c:pt>
                  <c:pt idx="10">
                    <c:v>1.8115955693064938E-2</c:v>
                  </c:pt>
                  <c:pt idx="11">
                    <c:v>2.0800778344448448E-2</c:v>
                  </c:pt>
                  <c:pt idx="12">
                    <c:v>3.0053697322639558E-2</c:v>
                  </c:pt>
                  <c:pt idx="13">
                    <c:v>3.7939142108923386E-2</c:v>
                  </c:pt>
                  <c:pt idx="14">
                    <c:v>5.068816108907058E-2</c:v>
                  </c:pt>
                  <c:pt idx="15">
                    <c:v>6.5500607401327335E-2</c:v>
                  </c:pt>
                </c:numCache>
                <c:extLst/>
              </c:numRef>
            </c:plus>
            <c:minus>
              <c:numRef>
                <c:f>(Graphs!$H$26:$H$40,Graphs!$H$43)</c:f>
                <c:numCache>
                  <c:formatCode>General</c:formatCode>
                  <c:ptCount val="16"/>
                  <c:pt idx="0">
                    <c:v>2.3890719647006297E-2</c:v>
                  </c:pt>
                  <c:pt idx="1">
                    <c:v>1.9861373374225191E-2</c:v>
                  </c:pt>
                  <c:pt idx="2">
                    <c:v>1.680466706923766E-2</c:v>
                  </c:pt>
                  <c:pt idx="3">
                    <c:v>1.6297359241878733E-2</c:v>
                  </c:pt>
                  <c:pt idx="4">
                    <c:v>1.5830644156030482E-2</c:v>
                  </c:pt>
                  <c:pt idx="5">
                    <c:v>1.6989555226553203E-2</c:v>
                  </c:pt>
                  <c:pt idx="6">
                    <c:v>1.720825425383159E-2</c:v>
                  </c:pt>
                  <c:pt idx="7">
                    <c:v>1.734325833989999E-2</c:v>
                  </c:pt>
                  <c:pt idx="8">
                    <c:v>1.7944006223201771E-2</c:v>
                  </c:pt>
                  <c:pt idx="9">
                    <c:v>1.8413811889366371E-2</c:v>
                  </c:pt>
                  <c:pt idx="10">
                    <c:v>1.8115955693064938E-2</c:v>
                  </c:pt>
                  <c:pt idx="11">
                    <c:v>2.0800778344448448E-2</c:v>
                  </c:pt>
                  <c:pt idx="12">
                    <c:v>3.0053697322639558E-2</c:v>
                  </c:pt>
                  <c:pt idx="13">
                    <c:v>3.7939142108923386E-2</c:v>
                  </c:pt>
                  <c:pt idx="14">
                    <c:v>5.068816108907058E-2</c:v>
                  </c:pt>
                  <c:pt idx="15">
                    <c:v>6.5500607401327335E-2</c:v>
                  </c:pt>
                </c:numCache>
                <c:extLst/>
              </c:numRef>
            </c:minus>
            <c:spPr>
              <a:noFill/>
              <a:ln w="9525" cap="flat" cmpd="sng" algn="ctr">
                <a:solidFill>
                  <a:schemeClr val="accent1"/>
                </a:solidFill>
                <a:round/>
              </a:ln>
              <a:effectLst/>
            </c:spPr>
          </c:errBars>
          <c:cat>
            <c:strRef>
              <c:f>(Graphs!$B$26:$B$40,Graphs!$B$43)</c:f>
              <c:strCache>
                <c:ptCount val="16"/>
                <c:pt idx="0">
                  <c:v>16-19</c:v>
                </c:pt>
                <c:pt idx="1">
                  <c:v>20-24</c:v>
                </c:pt>
                <c:pt idx="2">
                  <c:v>25-29</c:v>
                </c:pt>
                <c:pt idx="3">
                  <c:v>30-34</c:v>
                </c:pt>
                <c:pt idx="4">
                  <c:v>35-39</c:v>
                </c:pt>
                <c:pt idx="5">
                  <c:v>40-44</c:v>
                </c:pt>
                <c:pt idx="6">
                  <c:v>45-49</c:v>
                </c:pt>
                <c:pt idx="7">
                  <c:v>50-54</c:v>
                </c:pt>
                <c:pt idx="8">
                  <c:v>55-59</c:v>
                </c:pt>
                <c:pt idx="9">
                  <c:v>60-64</c:v>
                </c:pt>
                <c:pt idx="10">
                  <c:v>65-69</c:v>
                </c:pt>
                <c:pt idx="11">
                  <c:v>70-74</c:v>
                </c:pt>
                <c:pt idx="12">
                  <c:v>75-79</c:v>
                </c:pt>
                <c:pt idx="13">
                  <c:v>80-84</c:v>
                </c:pt>
                <c:pt idx="14">
                  <c:v>85-89</c:v>
                </c:pt>
                <c:pt idx="15">
                  <c:v>90+</c:v>
                </c:pt>
              </c:strCache>
              <c:extLst/>
            </c:strRef>
          </c:cat>
          <c:val>
            <c:numRef>
              <c:f>(Graphs!$D$26:$D$40,Graphs!$D$43)</c:f>
              <c:numCache>
                <c:formatCode>0%</c:formatCode>
                <c:ptCount val="16"/>
                <c:pt idx="0">
                  <c:v>0.18505455941313054</c:v>
                </c:pt>
                <c:pt idx="1">
                  <c:v>0.18381665410931924</c:v>
                </c:pt>
                <c:pt idx="2">
                  <c:v>0.2248620731068309</c:v>
                </c:pt>
                <c:pt idx="3">
                  <c:v>0.25266463737044237</c:v>
                </c:pt>
                <c:pt idx="4">
                  <c:v>0.25038004621135806</c:v>
                </c:pt>
                <c:pt idx="5">
                  <c:v>0.26038016115036566</c:v>
                </c:pt>
                <c:pt idx="6">
                  <c:v>0.26001565374452135</c:v>
                </c:pt>
                <c:pt idx="7">
                  <c:v>0.27064408585633837</c:v>
                </c:pt>
                <c:pt idx="8">
                  <c:v>0.30181081294323436</c:v>
                </c:pt>
                <c:pt idx="9">
                  <c:v>0.35678835609395576</c:v>
                </c:pt>
                <c:pt idx="10">
                  <c:v>0.32431840834406539</c:v>
                </c:pt>
                <c:pt idx="11">
                  <c:v>0.37018814058751226</c:v>
                </c:pt>
                <c:pt idx="12">
                  <c:v>0.48277283622258771</c:v>
                </c:pt>
                <c:pt idx="13">
                  <c:v>0.6242595117927372</c:v>
                </c:pt>
                <c:pt idx="14">
                  <c:v>0.74911498282146627</c:v>
                </c:pt>
                <c:pt idx="15">
                  <c:v>0.82717476026017123</c:v>
                </c:pt>
              </c:numCache>
              <c:extLst/>
            </c:numRef>
          </c:val>
          <c:extLst>
            <c:ext xmlns:c16="http://schemas.microsoft.com/office/drawing/2014/chart" uri="{C3380CC4-5D6E-409C-BE32-E72D297353CC}">
              <c16:uniqueId val="{00000001-D5D5-4DE6-B345-6A681B330BC5}"/>
            </c:ext>
          </c:extLst>
        </c:ser>
        <c:dLbls>
          <c:showLegendKey val="0"/>
          <c:showVal val="0"/>
          <c:showCatName val="0"/>
          <c:showSerName val="0"/>
          <c:showPercent val="0"/>
          <c:showBubbleSize val="0"/>
        </c:dLbls>
        <c:gapWidth val="15"/>
        <c:axId val="1562671007"/>
        <c:axId val="1562669343"/>
      </c:barChart>
      <c:lineChart>
        <c:grouping val="standard"/>
        <c:varyColors val="0"/>
        <c:ser>
          <c:idx val="2"/>
          <c:order val="2"/>
          <c:tx>
            <c:strRef>
              <c:f>Graphs!$E$18</c:f>
              <c:strCache>
                <c:ptCount val="1"/>
                <c:pt idx="0">
                  <c:v>GM whole population</c:v>
                </c:pt>
              </c:strCache>
            </c:strRef>
          </c:tx>
          <c:spPr>
            <a:ln w="25400" cap="rnd">
              <a:solidFill>
                <a:schemeClr val="tx1"/>
              </a:solidFill>
              <a:round/>
            </a:ln>
            <a:effectLst/>
          </c:spPr>
          <c:marker>
            <c:symbol val="none"/>
          </c:marker>
          <c:cat>
            <c:strRef>
              <c:f>(Graphs!$B$26:$B$40,Graphs!$B$43)</c:f>
              <c:strCache>
                <c:ptCount val="16"/>
                <c:pt idx="0">
                  <c:v>16-19</c:v>
                </c:pt>
                <c:pt idx="1">
                  <c:v>20-24</c:v>
                </c:pt>
                <c:pt idx="2">
                  <c:v>25-29</c:v>
                </c:pt>
                <c:pt idx="3">
                  <c:v>30-34</c:v>
                </c:pt>
                <c:pt idx="4">
                  <c:v>35-39</c:v>
                </c:pt>
                <c:pt idx="5">
                  <c:v>40-44</c:v>
                </c:pt>
                <c:pt idx="6">
                  <c:v>45-49</c:v>
                </c:pt>
                <c:pt idx="7">
                  <c:v>50-54</c:v>
                </c:pt>
                <c:pt idx="8">
                  <c:v>55-59</c:v>
                </c:pt>
                <c:pt idx="9">
                  <c:v>60-64</c:v>
                </c:pt>
                <c:pt idx="10">
                  <c:v>65-69</c:v>
                </c:pt>
                <c:pt idx="11">
                  <c:v>70-74</c:v>
                </c:pt>
                <c:pt idx="12">
                  <c:v>75-79</c:v>
                </c:pt>
                <c:pt idx="13">
                  <c:v>80-84</c:v>
                </c:pt>
                <c:pt idx="14">
                  <c:v>85-89</c:v>
                </c:pt>
                <c:pt idx="15">
                  <c:v>90+</c:v>
                </c:pt>
              </c:strCache>
              <c:extLst/>
            </c:strRef>
          </c:cat>
          <c:val>
            <c:numRef>
              <c:f>(Graphs!$E$26:$E$40,Graphs!$E$43)</c:f>
              <c:numCache>
                <c:formatCode>0%</c:formatCode>
                <c:ptCount val="16"/>
                <c:pt idx="0">
                  <c:v>0.28014388426074788</c:v>
                </c:pt>
                <c:pt idx="1">
                  <c:v>0.28014388426074788</c:v>
                </c:pt>
                <c:pt idx="2">
                  <c:v>0.28014388426074788</c:v>
                </c:pt>
                <c:pt idx="3">
                  <c:v>0.28014388426074788</c:v>
                </c:pt>
                <c:pt idx="4">
                  <c:v>0.28014388426074788</c:v>
                </c:pt>
                <c:pt idx="5">
                  <c:v>0.28014388426074788</c:v>
                </c:pt>
                <c:pt idx="6">
                  <c:v>0.28014388426074788</c:v>
                </c:pt>
                <c:pt idx="7">
                  <c:v>0.28014388426074788</c:v>
                </c:pt>
                <c:pt idx="8">
                  <c:v>0.28014388426074788</c:v>
                </c:pt>
                <c:pt idx="9">
                  <c:v>0.28014388426074788</c:v>
                </c:pt>
                <c:pt idx="10">
                  <c:v>0.28014388426074788</c:v>
                </c:pt>
                <c:pt idx="11">
                  <c:v>0.28014388426074788</c:v>
                </c:pt>
                <c:pt idx="12">
                  <c:v>0.28014388426074788</c:v>
                </c:pt>
                <c:pt idx="13">
                  <c:v>0.28014388426074788</c:v>
                </c:pt>
                <c:pt idx="14">
                  <c:v>0.28014388426074788</c:v>
                </c:pt>
                <c:pt idx="15">
                  <c:v>0.28014388426074788</c:v>
                </c:pt>
              </c:numCache>
              <c:extLst/>
            </c:numRef>
          </c:val>
          <c:smooth val="0"/>
          <c:extLst>
            <c:ext xmlns:c16="http://schemas.microsoft.com/office/drawing/2014/chart" uri="{C3380CC4-5D6E-409C-BE32-E72D297353CC}">
              <c16:uniqueId val="{00000002-D5D5-4DE6-B345-6A681B330BC5}"/>
            </c:ext>
          </c:extLst>
        </c:ser>
        <c:dLbls>
          <c:showLegendKey val="0"/>
          <c:showVal val="0"/>
          <c:showCatName val="0"/>
          <c:showSerName val="0"/>
          <c:showPercent val="0"/>
          <c:showBubbleSize val="0"/>
        </c:dLbls>
        <c:marker val="1"/>
        <c:smooth val="0"/>
        <c:axId val="1562671007"/>
        <c:axId val="1562669343"/>
      </c:lineChart>
      <c:catAx>
        <c:axId val="1562671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562669343"/>
        <c:crosses val="autoZero"/>
        <c:auto val="1"/>
        <c:lblAlgn val="ctr"/>
        <c:lblOffset val="100"/>
        <c:noMultiLvlLbl val="0"/>
      </c:catAx>
      <c:valAx>
        <c:axId val="1562669343"/>
        <c:scaling>
          <c:orientation val="minMax"/>
          <c:max val="1"/>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562671007"/>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Graphs!$C$18</c:f>
              <c:strCache>
                <c:ptCount val="1"/>
                <c:pt idx="0">
                  <c:v>Male</c:v>
                </c:pt>
              </c:strCache>
            </c:strRef>
          </c:tx>
          <c:spPr>
            <a:solidFill>
              <a:schemeClr val="tx2"/>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Graphs!$G$19:$G$25</c:f>
                <c:numCache>
                  <c:formatCode>General</c:formatCode>
                  <c:ptCount val="7"/>
                  <c:pt idx="0">
                    <c:v>7.0437412473505819E-3</c:v>
                  </c:pt>
                  <c:pt idx="1">
                    <c:v>2.4561391732262492E-2</c:v>
                  </c:pt>
                  <c:pt idx="2">
                    <c:v>2.0851551764522878E-2</c:v>
                  </c:pt>
                  <c:pt idx="3">
                    <c:v>1.6541822043291465E-2</c:v>
                  </c:pt>
                  <c:pt idx="4">
                    <c:v>1.7637937389098308E-2</c:v>
                  </c:pt>
                  <c:pt idx="5">
                    <c:v>3.7667625314429951E-2</c:v>
                  </c:pt>
                  <c:pt idx="6">
                    <c:v>1.8942800414762793E-2</c:v>
                  </c:pt>
                </c:numCache>
              </c:numRef>
            </c:plus>
            <c:minus>
              <c:numRef>
                <c:f>Graphs!$G$19:$G$25</c:f>
                <c:numCache>
                  <c:formatCode>General</c:formatCode>
                  <c:ptCount val="7"/>
                  <c:pt idx="0">
                    <c:v>7.0437412473505819E-3</c:v>
                  </c:pt>
                  <c:pt idx="1">
                    <c:v>2.4561391732262492E-2</c:v>
                  </c:pt>
                  <c:pt idx="2">
                    <c:v>2.0851551764522878E-2</c:v>
                  </c:pt>
                  <c:pt idx="3">
                    <c:v>1.6541822043291465E-2</c:v>
                  </c:pt>
                  <c:pt idx="4">
                    <c:v>1.7637937389098308E-2</c:v>
                  </c:pt>
                  <c:pt idx="5">
                    <c:v>3.7667625314429951E-2</c:v>
                  </c:pt>
                  <c:pt idx="6">
                    <c:v>1.8942800414762793E-2</c:v>
                  </c:pt>
                </c:numCache>
              </c:numRef>
            </c:minus>
            <c:spPr>
              <a:noFill/>
              <a:ln w="9525" cap="flat" cmpd="sng" algn="ctr">
                <a:solidFill>
                  <a:schemeClr val="accent1"/>
                </a:solidFill>
                <a:round/>
              </a:ln>
              <a:effectLst/>
            </c:spPr>
          </c:errBars>
          <c:cat>
            <c:strRef>
              <c:f>Graphs!$B$19:$B$25</c:f>
              <c:strCache>
                <c:ptCount val="7"/>
                <c:pt idx="0">
                  <c:v>NS SEC 1-2: Managerial, administrative and professional occupations</c:v>
                </c:pt>
                <c:pt idx="1">
                  <c:v>NS SEC 3: Intermediate occupations</c:v>
                </c:pt>
                <c:pt idx="2">
                  <c:v>NS SEC 4: Self employed and small employers</c:v>
                </c:pt>
                <c:pt idx="3">
                  <c:v>NS SEC 5: Lower supervisory and technical occupations</c:v>
                </c:pt>
                <c:pt idx="4">
                  <c:v>NS SEC 6-7: Semi-routine and routine occupations</c:v>
                </c:pt>
                <c:pt idx="5">
                  <c:v>NS SEC 8: Long term unemployed or never worked</c:v>
                </c:pt>
                <c:pt idx="6">
                  <c:v>NS SEC 9: Students and other</c:v>
                </c:pt>
              </c:strCache>
            </c:strRef>
          </c:cat>
          <c:val>
            <c:numRef>
              <c:f>Graphs!$C$19:$C$25</c:f>
              <c:numCache>
                <c:formatCode>0%</c:formatCode>
                <c:ptCount val="7"/>
                <c:pt idx="0">
                  <c:v>0.17115908104316641</c:v>
                </c:pt>
                <c:pt idx="1">
                  <c:v>0.2386478626850394</c:v>
                </c:pt>
                <c:pt idx="2">
                  <c:v>0.31063772630250763</c:v>
                </c:pt>
                <c:pt idx="3">
                  <c:v>0.29732101222953572</c:v>
                </c:pt>
                <c:pt idx="4">
                  <c:v>0.35212176095103814</c:v>
                </c:pt>
                <c:pt idx="5">
                  <c:v>0.37127696977894076</c:v>
                </c:pt>
                <c:pt idx="6">
                  <c:v>0.2122560911800519</c:v>
                </c:pt>
              </c:numCache>
            </c:numRef>
          </c:val>
          <c:extLst>
            <c:ext xmlns:c16="http://schemas.microsoft.com/office/drawing/2014/chart" uri="{C3380CC4-5D6E-409C-BE32-E72D297353CC}">
              <c16:uniqueId val="{00000000-9205-45C3-A302-B469566584C6}"/>
            </c:ext>
          </c:extLst>
        </c:ser>
        <c:ser>
          <c:idx val="1"/>
          <c:order val="1"/>
          <c:tx>
            <c:strRef>
              <c:f>Graphs!$D$18</c:f>
              <c:strCache>
                <c:ptCount val="1"/>
                <c:pt idx="0">
                  <c:v>Female</c:v>
                </c:pt>
              </c:strCache>
            </c:strRef>
          </c:tx>
          <c:spPr>
            <a:solidFill>
              <a:schemeClr val="accent6"/>
            </a:solidFill>
            <a:ln>
              <a:solidFill>
                <a:schemeClr val="bg1"/>
              </a:solidFill>
            </a:ln>
            <a:effectLst/>
          </c:spPr>
          <c:invertIfNegative val="0"/>
          <c:dLbls>
            <c:numFmt formatCode="0%" sourceLinked="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Graphs!$H$19:$H$25</c:f>
                <c:numCache>
                  <c:formatCode>General</c:formatCode>
                  <c:ptCount val="7"/>
                  <c:pt idx="0">
                    <c:v>6.5201635683965458E-3</c:v>
                  </c:pt>
                  <c:pt idx="1">
                    <c:v>1.2342904735298374E-2</c:v>
                  </c:pt>
                  <c:pt idx="2">
                    <c:v>2.8297955565799327E-2</c:v>
                  </c:pt>
                  <c:pt idx="3">
                    <c:v>3.0197790615653038E-2</c:v>
                  </c:pt>
                  <c:pt idx="4">
                    <c:v>1.7008980933128647E-2</c:v>
                  </c:pt>
                  <c:pt idx="5">
                    <c:v>3.1373643785888403E-2</c:v>
                  </c:pt>
                  <c:pt idx="6">
                    <c:v>1.5987309268000242E-2</c:v>
                  </c:pt>
                </c:numCache>
              </c:numRef>
            </c:plus>
            <c:minus>
              <c:numRef>
                <c:f>Graphs!$H$19:$H$25</c:f>
                <c:numCache>
                  <c:formatCode>General</c:formatCode>
                  <c:ptCount val="7"/>
                  <c:pt idx="0">
                    <c:v>6.5201635683965458E-3</c:v>
                  </c:pt>
                  <c:pt idx="1">
                    <c:v>1.2342904735298374E-2</c:v>
                  </c:pt>
                  <c:pt idx="2">
                    <c:v>2.8297955565799327E-2</c:v>
                  </c:pt>
                  <c:pt idx="3">
                    <c:v>3.0197790615653038E-2</c:v>
                  </c:pt>
                  <c:pt idx="4">
                    <c:v>1.7008980933128647E-2</c:v>
                  </c:pt>
                  <c:pt idx="5">
                    <c:v>3.1373643785888403E-2</c:v>
                  </c:pt>
                  <c:pt idx="6">
                    <c:v>1.5987309268000242E-2</c:v>
                  </c:pt>
                </c:numCache>
              </c:numRef>
            </c:minus>
            <c:spPr>
              <a:noFill/>
              <a:ln w="9525" cap="flat" cmpd="sng" algn="ctr">
                <a:solidFill>
                  <a:schemeClr val="accent1"/>
                </a:solidFill>
                <a:round/>
              </a:ln>
              <a:effectLst/>
            </c:spPr>
          </c:errBars>
          <c:cat>
            <c:strRef>
              <c:f>Graphs!$B$19:$B$25</c:f>
              <c:strCache>
                <c:ptCount val="7"/>
                <c:pt idx="0">
                  <c:v>NS SEC 1-2: Managerial, administrative and professional occupations</c:v>
                </c:pt>
                <c:pt idx="1">
                  <c:v>NS SEC 3: Intermediate occupations</c:v>
                </c:pt>
                <c:pt idx="2">
                  <c:v>NS SEC 4: Self employed and small employers</c:v>
                </c:pt>
                <c:pt idx="3">
                  <c:v>NS SEC 5: Lower supervisory and technical occupations</c:v>
                </c:pt>
                <c:pt idx="4">
                  <c:v>NS SEC 6-7: Semi-routine and routine occupations</c:v>
                </c:pt>
                <c:pt idx="5">
                  <c:v>NS SEC 8: Long term unemployed or never worked</c:v>
                </c:pt>
                <c:pt idx="6">
                  <c:v>NS SEC 9: Students and other</c:v>
                </c:pt>
              </c:strCache>
            </c:strRef>
          </c:cat>
          <c:val>
            <c:numRef>
              <c:f>Graphs!$D$19:$D$25</c:f>
              <c:numCache>
                <c:formatCode>0%</c:formatCode>
                <c:ptCount val="7"/>
                <c:pt idx="0">
                  <c:v>0.20220858791991639</c:v>
                </c:pt>
                <c:pt idx="1">
                  <c:v>0.25304536215115653</c:v>
                </c:pt>
                <c:pt idx="2">
                  <c:v>0.26350968269798081</c:v>
                </c:pt>
                <c:pt idx="3">
                  <c:v>0.33182759216078156</c:v>
                </c:pt>
                <c:pt idx="4">
                  <c:v>0.36880308262567574</c:v>
                </c:pt>
                <c:pt idx="5">
                  <c:v>0.4653804435654752</c:v>
                </c:pt>
                <c:pt idx="6">
                  <c:v>0.22904923480350686</c:v>
                </c:pt>
              </c:numCache>
            </c:numRef>
          </c:val>
          <c:extLst>
            <c:ext xmlns:c16="http://schemas.microsoft.com/office/drawing/2014/chart" uri="{C3380CC4-5D6E-409C-BE32-E72D297353CC}">
              <c16:uniqueId val="{00000001-9205-45C3-A302-B469566584C6}"/>
            </c:ext>
          </c:extLst>
        </c:ser>
        <c:dLbls>
          <c:showLegendKey val="0"/>
          <c:showVal val="0"/>
          <c:showCatName val="0"/>
          <c:showSerName val="0"/>
          <c:showPercent val="0"/>
          <c:showBubbleSize val="0"/>
        </c:dLbls>
        <c:gapWidth val="50"/>
        <c:axId val="1562671007"/>
        <c:axId val="1562669343"/>
      </c:barChart>
      <c:lineChart>
        <c:grouping val="standard"/>
        <c:varyColors val="0"/>
        <c:ser>
          <c:idx val="2"/>
          <c:order val="2"/>
          <c:tx>
            <c:strRef>
              <c:f>Graphs!$E$18</c:f>
              <c:strCache>
                <c:ptCount val="1"/>
                <c:pt idx="0">
                  <c:v>GM whole population</c:v>
                </c:pt>
              </c:strCache>
            </c:strRef>
          </c:tx>
          <c:spPr>
            <a:ln w="25400" cap="rnd">
              <a:solidFill>
                <a:schemeClr val="tx1"/>
              </a:solidFill>
              <a:round/>
            </a:ln>
            <a:effectLst/>
          </c:spPr>
          <c:marker>
            <c:symbol val="none"/>
          </c:marker>
          <c:cat>
            <c:strRef>
              <c:f>Graphs!$B$19:$B$25</c:f>
              <c:strCache>
                <c:ptCount val="7"/>
                <c:pt idx="0">
                  <c:v>NS SEC 1-2: Managerial, administrative and professional occupations</c:v>
                </c:pt>
                <c:pt idx="1">
                  <c:v>NS SEC 3: Intermediate occupations</c:v>
                </c:pt>
                <c:pt idx="2">
                  <c:v>NS SEC 4: Self employed and small employers</c:v>
                </c:pt>
                <c:pt idx="3">
                  <c:v>NS SEC 5: Lower supervisory and technical occupations</c:v>
                </c:pt>
                <c:pt idx="4">
                  <c:v>NS SEC 6-7: Semi-routine and routine occupations</c:v>
                </c:pt>
                <c:pt idx="5">
                  <c:v>NS SEC 8: Long term unemployed or never worked</c:v>
                </c:pt>
                <c:pt idx="6">
                  <c:v>NS SEC 9: Students and other</c:v>
                </c:pt>
              </c:strCache>
            </c:strRef>
          </c:cat>
          <c:val>
            <c:numRef>
              <c:f>Graphs!$E$19:$E$25</c:f>
              <c:numCache>
                <c:formatCode>0%</c:formatCode>
                <c:ptCount val="7"/>
                <c:pt idx="0">
                  <c:v>0.28014388426074788</c:v>
                </c:pt>
                <c:pt idx="1">
                  <c:v>0.28014388426074788</c:v>
                </c:pt>
                <c:pt idx="2">
                  <c:v>0.28014388426074788</c:v>
                </c:pt>
                <c:pt idx="3">
                  <c:v>0.28014388426074788</c:v>
                </c:pt>
                <c:pt idx="4">
                  <c:v>0.28014388426074788</c:v>
                </c:pt>
                <c:pt idx="5">
                  <c:v>0.28014388426074788</c:v>
                </c:pt>
                <c:pt idx="6">
                  <c:v>0.28014388426074788</c:v>
                </c:pt>
              </c:numCache>
            </c:numRef>
          </c:val>
          <c:smooth val="0"/>
          <c:extLst>
            <c:ext xmlns:c16="http://schemas.microsoft.com/office/drawing/2014/chart" uri="{C3380CC4-5D6E-409C-BE32-E72D297353CC}">
              <c16:uniqueId val="{00000002-9205-45C3-A302-B469566584C6}"/>
            </c:ext>
          </c:extLst>
        </c:ser>
        <c:dLbls>
          <c:showLegendKey val="0"/>
          <c:showVal val="0"/>
          <c:showCatName val="0"/>
          <c:showSerName val="0"/>
          <c:showPercent val="0"/>
          <c:showBubbleSize val="0"/>
        </c:dLbls>
        <c:marker val="1"/>
        <c:smooth val="0"/>
        <c:axId val="1562671007"/>
        <c:axId val="1562669343"/>
      </c:lineChart>
      <c:catAx>
        <c:axId val="1562671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562669343"/>
        <c:crosses val="autoZero"/>
        <c:auto val="1"/>
        <c:lblAlgn val="ctr"/>
        <c:lblOffset val="100"/>
        <c:noMultiLvlLbl val="0"/>
      </c:catAx>
      <c:valAx>
        <c:axId val="1562669343"/>
        <c:scaling>
          <c:orientation val="minMax"/>
          <c:max val="0.8"/>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562671007"/>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Graphs!$C$18</c:f>
              <c:strCache>
                <c:ptCount val="1"/>
                <c:pt idx="0">
                  <c:v>Male</c:v>
                </c:pt>
              </c:strCache>
            </c:strRef>
          </c:tx>
          <c:spPr>
            <a:solidFill>
              <a:srgbClr val="01425F"/>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Graphs!$G$44:$G$53</c:f>
                <c:numCache>
                  <c:formatCode>General</c:formatCode>
                  <c:ptCount val="10"/>
                  <c:pt idx="0">
                    <c:v>2.0132210632085933E-2</c:v>
                  </c:pt>
                  <c:pt idx="1">
                    <c:v>1.9172098097822884E-2</c:v>
                  </c:pt>
                  <c:pt idx="2">
                    <c:v>1.7221442213749123E-2</c:v>
                  </c:pt>
                  <c:pt idx="3">
                    <c:v>1.8131141170433185E-2</c:v>
                  </c:pt>
                  <c:pt idx="4">
                    <c:v>2.1307437723331726E-2</c:v>
                  </c:pt>
                  <c:pt idx="5">
                    <c:v>1.9483574219422838E-2</c:v>
                  </c:pt>
                  <c:pt idx="6">
                    <c:v>1.9553649904001484E-2</c:v>
                  </c:pt>
                  <c:pt idx="7">
                    <c:v>1.6230038275060751E-2</c:v>
                  </c:pt>
                  <c:pt idx="8">
                    <c:v>1.5022513356031851E-2</c:v>
                  </c:pt>
                  <c:pt idx="9">
                    <c:v>1.2391770509720776E-2</c:v>
                  </c:pt>
                </c:numCache>
              </c:numRef>
            </c:plus>
            <c:minus>
              <c:numRef>
                <c:f>Graphs!$G$44:$G$53</c:f>
                <c:numCache>
                  <c:formatCode>General</c:formatCode>
                  <c:ptCount val="10"/>
                  <c:pt idx="0">
                    <c:v>2.0132210632085933E-2</c:v>
                  </c:pt>
                  <c:pt idx="1">
                    <c:v>1.9172098097822884E-2</c:v>
                  </c:pt>
                  <c:pt idx="2">
                    <c:v>1.7221442213749123E-2</c:v>
                  </c:pt>
                  <c:pt idx="3">
                    <c:v>1.8131141170433185E-2</c:v>
                  </c:pt>
                  <c:pt idx="4">
                    <c:v>2.1307437723331726E-2</c:v>
                  </c:pt>
                  <c:pt idx="5">
                    <c:v>1.9483574219422838E-2</c:v>
                  </c:pt>
                  <c:pt idx="6">
                    <c:v>1.9553649904001484E-2</c:v>
                  </c:pt>
                  <c:pt idx="7">
                    <c:v>1.6230038275060751E-2</c:v>
                  </c:pt>
                  <c:pt idx="8">
                    <c:v>1.5022513356031851E-2</c:v>
                  </c:pt>
                  <c:pt idx="9">
                    <c:v>1.2391770509720776E-2</c:v>
                  </c:pt>
                </c:numCache>
              </c:numRef>
            </c:minus>
            <c:spPr>
              <a:noFill/>
              <a:ln w="9525" cap="flat" cmpd="sng" algn="ctr">
                <a:solidFill>
                  <a:schemeClr val="accent1"/>
                </a:solidFill>
                <a:round/>
              </a:ln>
              <a:effectLst/>
            </c:spPr>
          </c:errBars>
          <c:cat>
            <c:strRef>
              <c:f>Graphs!$B$44:$B$53</c:f>
              <c:strCache>
                <c:ptCount val="10"/>
                <c:pt idx="0">
                  <c:v>Least deprived decile</c:v>
                </c:pt>
                <c:pt idx="1">
                  <c:v>2</c:v>
                </c:pt>
                <c:pt idx="2">
                  <c:v>3</c:v>
                </c:pt>
                <c:pt idx="3">
                  <c:v>4</c:v>
                </c:pt>
                <c:pt idx="4">
                  <c:v>5</c:v>
                </c:pt>
                <c:pt idx="5">
                  <c:v>6</c:v>
                </c:pt>
                <c:pt idx="6">
                  <c:v>7</c:v>
                </c:pt>
                <c:pt idx="7">
                  <c:v>8</c:v>
                </c:pt>
                <c:pt idx="8">
                  <c:v>9</c:v>
                </c:pt>
                <c:pt idx="9">
                  <c:v>Most deprived decile</c:v>
                </c:pt>
              </c:strCache>
            </c:strRef>
          </c:cat>
          <c:val>
            <c:numRef>
              <c:f>Graphs!$C$44:$C$53</c:f>
              <c:numCache>
                <c:formatCode>0%</c:formatCode>
                <c:ptCount val="10"/>
                <c:pt idx="0">
                  <c:v>0.19764097498138355</c:v>
                </c:pt>
                <c:pt idx="1">
                  <c:v>0.21218304972061072</c:v>
                </c:pt>
                <c:pt idx="2">
                  <c:v>0.20605515174578451</c:v>
                </c:pt>
                <c:pt idx="3">
                  <c:v>0.21406860072391187</c:v>
                </c:pt>
                <c:pt idx="4">
                  <c:v>0.2305510878539046</c:v>
                </c:pt>
                <c:pt idx="5">
                  <c:v>0.24834420149320161</c:v>
                </c:pt>
                <c:pt idx="6">
                  <c:v>0.25812841874856846</c:v>
                </c:pt>
                <c:pt idx="7">
                  <c:v>0.25591544372717179</c:v>
                </c:pt>
                <c:pt idx="8">
                  <c:v>0.27503076459954756</c:v>
                </c:pt>
                <c:pt idx="9">
                  <c:v>0.34141277299126022</c:v>
                </c:pt>
              </c:numCache>
            </c:numRef>
          </c:val>
          <c:extLst>
            <c:ext xmlns:c16="http://schemas.microsoft.com/office/drawing/2014/chart" uri="{C3380CC4-5D6E-409C-BE32-E72D297353CC}">
              <c16:uniqueId val="{00000000-FEBF-4C06-993C-099AF36F31F7}"/>
            </c:ext>
          </c:extLst>
        </c:ser>
        <c:ser>
          <c:idx val="1"/>
          <c:order val="1"/>
          <c:tx>
            <c:strRef>
              <c:f>Graphs!$D$18</c:f>
              <c:strCache>
                <c:ptCount val="1"/>
                <c:pt idx="0">
                  <c:v>Female</c:v>
                </c:pt>
              </c:strCache>
            </c:strRef>
          </c:tx>
          <c:spPr>
            <a:solidFill>
              <a:srgbClr val="53AFC1"/>
            </a:solidFill>
            <a:ln>
              <a:solidFill>
                <a:schemeClr val="bg1"/>
              </a:solidFill>
            </a:ln>
            <a:effectLst/>
          </c:spPr>
          <c:invertIfNegative val="0"/>
          <c:dLbls>
            <c:numFmt formatCode="0%" sourceLinked="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Graphs!$H$44:$H$53</c:f>
                <c:numCache>
                  <c:formatCode>General</c:formatCode>
                  <c:ptCount val="10"/>
                  <c:pt idx="0">
                    <c:v>2.0565000120274866E-2</c:v>
                  </c:pt>
                  <c:pt idx="1">
                    <c:v>1.8099827220089407E-2</c:v>
                  </c:pt>
                  <c:pt idx="2">
                    <c:v>1.6424029685340423E-2</c:v>
                  </c:pt>
                  <c:pt idx="3">
                    <c:v>1.7762812057581703E-2</c:v>
                  </c:pt>
                  <c:pt idx="4">
                    <c:v>2.0399643483323938E-2</c:v>
                  </c:pt>
                  <c:pt idx="5">
                    <c:v>1.7487157427563536E-2</c:v>
                  </c:pt>
                  <c:pt idx="6">
                    <c:v>1.7754668891622003E-2</c:v>
                  </c:pt>
                  <c:pt idx="7">
                    <c:v>1.4528853794959917E-2</c:v>
                  </c:pt>
                  <c:pt idx="8">
                    <c:v>1.3824237695424206E-2</c:v>
                  </c:pt>
                  <c:pt idx="9">
                    <c:v>1.1268646136289284E-2</c:v>
                  </c:pt>
                </c:numCache>
              </c:numRef>
            </c:plus>
            <c:minus>
              <c:numRef>
                <c:f>Graphs!$H$44:$H$53</c:f>
                <c:numCache>
                  <c:formatCode>General</c:formatCode>
                  <c:ptCount val="10"/>
                  <c:pt idx="0">
                    <c:v>2.0565000120274866E-2</c:v>
                  </c:pt>
                  <c:pt idx="1">
                    <c:v>1.8099827220089407E-2</c:v>
                  </c:pt>
                  <c:pt idx="2">
                    <c:v>1.6424029685340423E-2</c:v>
                  </c:pt>
                  <c:pt idx="3">
                    <c:v>1.7762812057581703E-2</c:v>
                  </c:pt>
                  <c:pt idx="4">
                    <c:v>2.0399643483323938E-2</c:v>
                  </c:pt>
                  <c:pt idx="5">
                    <c:v>1.7487157427563536E-2</c:v>
                  </c:pt>
                  <c:pt idx="6">
                    <c:v>1.7754668891622003E-2</c:v>
                  </c:pt>
                  <c:pt idx="7">
                    <c:v>1.4528853794959917E-2</c:v>
                  </c:pt>
                  <c:pt idx="8">
                    <c:v>1.3824237695424206E-2</c:v>
                  </c:pt>
                  <c:pt idx="9">
                    <c:v>1.1268646136289284E-2</c:v>
                  </c:pt>
                </c:numCache>
              </c:numRef>
            </c:minus>
            <c:spPr>
              <a:noFill/>
              <a:ln w="9525" cap="flat" cmpd="sng" algn="ctr">
                <a:solidFill>
                  <a:schemeClr val="accent1"/>
                </a:solidFill>
                <a:round/>
              </a:ln>
              <a:effectLst/>
            </c:spPr>
          </c:errBars>
          <c:cat>
            <c:strRef>
              <c:f>Graphs!$B$44:$B$53</c:f>
              <c:strCache>
                <c:ptCount val="10"/>
                <c:pt idx="0">
                  <c:v>Least deprived decile</c:v>
                </c:pt>
                <c:pt idx="1">
                  <c:v>2</c:v>
                </c:pt>
                <c:pt idx="2">
                  <c:v>3</c:v>
                </c:pt>
                <c:pt idx="3">
                  <c:v>4</c:v>
                </c:pt>
                <c:pt idx="4">
                  <c:v>5</c:v>
                </c:pt>
                <c:pt idx="5">
                  <c:v>6</c:v>
                </c:pt>
                <c:pt idx="6">
                  <c:v>7</c:v>
                </c:pt>
                <c:pt idx="7">
                  <c:v>8</c:v>
                </c:pt>
                <c:pt idx="8">
                  <c:v>9</c:v>
                </c:pt>
                <c:pt idx="9">
                  <c:v>Most deprived decile</c:v>
                </c:pt>
              </c:strCache>
            </c:strRef>
          </c:cat>
          <c:val>
            <c:numRef>
              <c:f>Graphs!$D$44:$D$53</c:f>
              <c:numCache>
                <c:formatCode>0%</c:formatCode>
                <c:ptCount val="10"/>
                <c:pt idx="0">
                  <c:v>0.23962443079710724</c:v>
                </c:pt>
                <c:pt idx="1">
                  <c:v>0.22706861012630222</c:v>
                </c:pt>
                <c:pt idx="2">
                  <c:v>0.22420281982935392</c:v>
                </c:pt>
                <c:pt idx="3">
                  <c:v>0.26650663593004625</c:v>
                </c:pt>
                <c:pt idx="4">
                  <c:v>0.27441331014049208</c:v>
                </c:pt>
                <c:pt idx="5">
                  <c:v>0.24867104631428658</c:v>
                </c:pt>
                <c:pt idx="6">
                  <c:v>0.28821898182745459</c:v>
                </c:pt>
                <c:pt idx="7">
                  <c:v>0.26633715041815642</c:v>
                </c:pt>
                <c:pt idx="8">
                  <c:v>0.30298579592449604</c:v>
                </c:pt>
                <c:pt idx="9">
                  <c:v>0.36978168498869263</c:v>
                </c:pt>
              </c:numCache>
            </c:numRef>
          </c:val>
          <c:extLst>
            <c:ext xmlns:c16="http://schemas.microsoft.com/office/drawing/2014/chart" uri="{C3380CC4-5D6E-409C-BE32-E72D297353CC}">
              <c16:uniqueId val="{00000001-FEBF-4C06-993C-099AF36F31F7}"/>
            </c:ext>
          </c:extLst>
        </c:ser>
        <c:dLbls>
          <c:showLegendKey val="0"/>
          <c:showVal val="0"/>
          <c:showCatName val="0"/>
          <c:showSerName val="0"/>
          <c:showPercent val="0"/>
          <c:showBubbleSize val="0"/>
        </c:dLbls>
        <c:gapWidth val="50"/>
        <c:axId val="1562671007"/>
        <c:axId val="1562669343"/>
      </c:barChart>
      <c:lineChart>
        <c:grouping val="standard"/>
        <c:varyColors val="0"/>
        <c:ser>
          <c:idx val="2"/>
          <c:order val="2"/>
          <c:tx>
            <c:strRef>
              <c:f>Graphs!$E$18</c:f>
              <c:strCache>
                <c:ptCount val="1"/>
                <c:pt idx="0">
                  <c:v>GM whole population</c:v>
                </c:pt>
              </c:strCache>
            </c:strRef>
          </c:tx>
          <c:spPr>
            <a:ln w="25400" cap="rnd">
              <a:solidFill>
                <a:schemeClr val="tx1"/>
              </a:solidFill>
              <a:round/>
            </a:ln>
            <a:effectLst/>
          </c:spPr>
          <c:marker>
            <c:symbol val="none"/>
          </c:marker>
          <c:cat>
            <c:strRef>
              <c:f>Graphs!$B$44:$B$53</c:f>
              <c:strCache>
                <c:ptCount val="10"/>
                <c:pt idx="0">
                  <c:v>Least deprived decile</c:v>
                </c:pt>
                <c:pt idx="1">
                  <c:v>2</c:v>
                </c:pt>
                <c:pt idx="2">
                  <c:v>3</c:v>
                </c:pt>
                <c:pt idx="3">
                  <c:v>4</c:v>
                </c:pt>
                <c:pt idx="4">
                  <c:v>5</c:v>
                </c:pt>
                <c:pt idx="5">
                  <c:v>6</c:v>
                </c:pt>
                <c:pt idx="6">
                  <c:v>7</c:v>
                </c:pt>
                <c:pt idx="7">
                  <c:v>8</c:v>
                </c:pt>
                <c:pt idx="8">
                  <c:v>9</c:v>
                </c:pt>
                <c:pt idx="9">
                  <c:v>Most deprived decile</c:v>
                </c:pt>
              </c:strCache>
            </c:strRef>
          </c:cat>
          <c:val>
            <c:numRef>
              <c:f>Graphs!$E$44:$E$53</c:f>
              <c:numCache>
                <c:formatCode>0%</c:formatCode>
                <c:ptCount val="10"/>
                <c:pt idx="0">
                  <c:v>0.28014388426074788</c:v>
                </c:pt>
                <c:pt idx="1">
                  <c:v>0.28014388426074788</c:v>
                </c:pt>
                <c:pt idx="2">
                  <c:v>0.28014388426074788</c:v>
                </c:pt>
                <c:pt idx="3">
                  <c:v>0.28014388426074788</c:v>
                </c:pt>
                <c:pt idx="4">
                  <c:v>0.28014388426074788</c:v>
                </c:pt>
                <c:pt idx="5">
                  <c:v>0.28014388426074788</c:v>
                </c:pt>
                <c:pt idx="6">
                  <c:v>0.28014388426074788</c:v>
                </c:pt>
                <c:pt idx="7">
                  <c:v>0.28014388426074788</c:v>
                </c:pt>
                <c:pt idx="8">
                  <c:v>0.28014388426074788</c:v>
                </c:pt>
                <c:pt idx="9">
                  <c:v>0.28014388426074788</c:v>
                </c:pt>
              </c:numCache>
            </c:numRef>
          </c:val>
          <c:smooth val="0"/>
          <c:extLst>
            <c:ext xmlns:c16="http://schemas.microsoft.com/office/drawing/2014/chart" uri="{C3380CC4-5D6E-409C-BE32-E72D297353CC}">
              <c16:uniqueId val="{00000002-FEBF-4C06-993C-099AF36F31F7}"/>
            </c:ext>
          </c:extLst>
        </c:ser>
        <c:dLbls>
          <c:showLegendKey val="0"/>
          <c:showVal val="0"/>
          <c:showCatName val="0"/>
          <c:showSerName val="0"/>
          <c:showPercent val="0"/>
          <c:showBubbleSize val="0"/>
        </c:dLbls>
        <c:marker val="1"/>
        <c:smooth val="0"/>
        <c:axId val="1562671007"/>
        <c:axId val="1562669343"/>
      </c:lineChart>
      <c:catAx>
        <c:axId val="1562671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562669343"/>
        <c:crosses val="autoZero"/>
        <c:auto val="1"/>
        <c:lblAlgn val="ctr"/>
        <c:lblOffset val="100"/>
        <c:noMultiLvlLbl val="0"/>
      </c:catAx>
      <c:valAx>
        <c:axId val="1562669343"/>
        <c:scaling>
          <c:orientation val="minMax"/>
          <c:max val="0.8"/>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562671007"/>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Graphs!$C$18</c:f>
              <c:strCache>
                <c:ptCount val="1"/>
                <c:pt idx="0">
                  <c:v>Male</c:v>
                </c:pt>
              </c:strCache>
            </c:strRef>
          </c:tx>
          <c:spPr>
            <a:solidFill>
              <a:schemeClr val="tx2"/>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Graphs!$G$54:$G$60</c:f>
                <c:numCache>
                  <c:formatCode>General</c:formatCode>
                  <c:ptCount val="7"/>
                  <c:pt idx="0">
                    <c:v>6.0327148614669384E-3</c:v>
                  </c:pt>
                  <c:pt idx="1">
                    <c:v>2.4928755108269689E-2</c:v>
                  </c:pt>
                  <c:pt idx="2">
                    <c:v>2.3342232252318362E-2</c:v>
                  </c:pt>
                  <c:pt idx="3">
                    <c:v>4.3498969515495804E-2</c:v>
                  </c:pt>
                  <c:pt idx="4">
                    <c:v>6.9858049990412174E-2</c:v>
                  </c:pt>
                  <c:pt idx="5">
                    <c:v>4.9788251915267631E-2</c:v>
                  </c:pt>
                  <c:pt idx="6">
                    <c:v>5.8099361498675048E-2</c:v>
                  </c:pt>
                </c:numCache>
              </c:numRef>
            </c:plus>
            <c:minus>
              <c:numRef>
                <c:f>Graphs!$G$54:$G$60</c:f>
                <c:numCache>
                  <c:formatCode>General</c:formatCode>
                  <c:ptCount val="7"/>
                  <c:pt idx="0">
                    <c:v>6.0327148614669384E-3</c:v>
                  </c:pt>
                  <c:pt idx="1">
                    <c:v>2.4928755108269689E-2</c:v>
                  </c:pt>
                  <c:pt idx="2">
                    <c:v>2.3342232252318362E-2</c:v>
                  </c:pt>
                  <c:pt idx="3">
                    <c:v>4.3498969515495804E-2</c:v>
                  </c:pt>
                  <c:pt idx="4">
                    <c:v>6.9858049990412174E-2</c:v>
                  </c:pt>
                  <c:pt idx="5">
                    <c:v>4.9788251915267631E-2</c:v>
                  </c:pt>
                  <c:pt idx="6">
                    <c:v>5.8099361498675048E-2</c:v>
                  </c:pt>
                </c:numCache>
              </c:numRef>
            </c:minus>
            <c:spPr>
              <a:noFill/>
              <a:ln w="9525" cap="flat" cmpd="sng" algn="ctr">
                <a:solidFill>
                  <a:schemeClr val="accent1"/>
                </a:solidFill>
                <a:round/>
              </a:ln>
              <a:effectLst/>
            </c:spPr>
          </c:errBars>
          <c:cat>
            <c:strRef>
              <c:f>Graphs!$B$54:$B$60</c:f>
              <c:strCache>
                <c:ptCount val="7"/>
                <c:pt idx="0">
                  <c:v>White British</c:v>
                </c:pt>
                <c:pt idx="1">
                  <c:v>White Other</c:v>
                </c:pt>
                <c:pt idx="2">
                  <c:v>South Asian</c:v>
                </c:pt>
                <c:pt idx="3">
                  <c:v>Black</c:v>
                </c:pt>
                <c:pt idx="4">
                  <c:v>Chinese</c:v>
                </c:pt>
                <c:pt idx="5">
                  <c:v>Mixed</c:v>
                </c:pt>
                <c:pt idx="6">
                  <c:v>Other ethnic group</c:v>
                </c:pt>
              </c:strCache>
            </c:strRef>
          </c:cat>
          <c:val>
            <c:numRef>
              <c:f>Graphs!$C$54:$C$60</c:f>
              <c:numCache>
                <c:formatCode>0%</c:formatCode>
                <c:ptCount val="7"/>
                <c:pt idx="0">
                  <c:v>0.24616057008381781</c:v>
                </c:pt>
                <c:pt idx="1">
                  <c:v>0.23798301429104177</c:v>
                </c:pt>
                <c:pt idx="2">
                  <c:v>0.3538519428132319</c:v>
                </c:pt>
                <c:pt idx="3">
                  <c:v>0.36042732321748383</c:v>
                </c:pt>
                <c:pt idx="4">
                  <c:v>0.33362115641541823</c:v>
                </c:pt>
                <c:pt idx="5">
                  <c:v>0.20878743853225015</c:v>
                </c:pt>
                <c:pt idx="6">
                  <c:v>0.33627107048278032</c:v>
                </c:pt>
              </c:numCache>
            </c:numRef>
          </c:val>
          <c:extLst>
            <c:ext xmlns:c16="http://schemas.microsoft.com/office/drawing/2014/chart" uri="{C3380CC4-5D6E-409C-BE32-E72D297353CC}">
              <c16:uniqueId val="{00000000-E380-4DF2-88B1-828933AC989C}"/>
            </c:ext>
          </c:extLst>
        </c:ser>
        <c:ser>
          <c:idx val="1"/>
          <c:order val="1"/>
          <c:tx>
            <c:strRef>
              <c:f>Graphs!$D$18</c:f>
              <c:strCache>
                <c:ptCount val="1"/>
                <c:pt idx="0">
                  <c:v>Female</c:v>
                </c:pt>
              </c:strCache>
            </c:strRef>
          </c:tx>
          <c:spPr>
            <a:solidFill>
              <a:srgbClr val="53AFC1"/>
            </a:solidFill>
            <a:ln>
              <a:solidFill>
                <a:schemeClr val="bg1"/>
              </a:solidFill>
            </a:ln>
            <a:effectLst/>
          </c:spPr>
          <c:invertIfNegative val="0"/>
          <c:dLbls>
            <c:numFmt formatCode="0%" sourceLinked="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Graphs!$H$54:$H$60</c:f>
                <c:numCache>
                  <c:formatCode>General</c:formatCode>
                  <c:ptCount val="7"/>
                  <c:pt idx="0">
                    <c:v>5.6056306931494184E-3</c:v>
                  </c:pt>
                  <c:pt idx="1">
                    <c:v>2.2480278423548501E-2</c:v>
                  </c:pt>
                  <c:pt idx="2">
                    <c:v>2.2708050758682301E-2</c:v>
                  </c:pt>
                  <c:pt idx="3">
                    <c:v>3.8613899812383931E-2</c:v>
                  </c:pt>
                  <c:pt idx="4">
                    <c:v>6.1889866857337328E-2</c:v>
                  </c:pt>
                  <c:pt idx="5">
                    <c:v>3.9774187245858753E-2</c:v>
                  </c:pt>
                  <c:pt idx="6">
                    <c:v>5.563730753714223E-2</c:v>
                  </c:pt>
                </c:numCache>
              </c:numRef>
            </c:plus>
            <c:minus>
              <c:numRef>
                <c:f>Graphs!$H$54:$H$60</c:f>
                <c:numCache>
                  <c:formatCode>General</c:formatCode>
                  <c:ptCount val="7"/>
                  <c:pt idx="0">
                    <c:v>5.6056306931494184E-3</c:v>
                  </c:pt>
                  <c:pt idx="1">
                    <c:v>2.2480278423548501E-2</c:v>
                  </c:pt>
                  <c:pt idx="2">
                    <c:v>2.2708050758682301E-2</c:v>
                  </c:pt>
                  <c:pt idx="3">
                    <c:v>3.8613899812383931E-2</c:v>
                  </c:pt>
                  <c:pt idx="4">
                    <c:v>6.1889866857337328E-2</c:v>
                  </c:pt>
                  <c:pt idx="5">
                    <c:v>3.9774187245858753E-2</c:v>
                  </c:pt>
                  <c:pt idx="6">
                    <c:v>5.563730753714223E-2</c:v>
                  </c:pt>
                </c:numCache>
              </c:numRef>
            </c:minus>
            <c:spPr>
              <a:noFill/>
              <a:ln w="9525" cap="flat" cmpd="sng" algn="ctr">
                <a:solidFill>
                  <a:schemeClr val="accent1"/>
                </a:solidFill>
                <a:round/>
              </a:ln>
              <a:effectLst/>
            </c:spPr>
          </c:errBars>
          <c:cat>
            <c:strRef>
              <c:f>Graphs!$B$54:$B$60</c:f>
              <c:strCache>
                <c:ptCount val="7"/>
                <c:pt idx="0">
                  <c:v>White British</c:v>
                </c:pt>
                <c:pt idx="1">
                  <c:v>White Other</c:v>
                </c:pt>
                <c:pt idx="2">
                  <c:v>South Asian</c:v>
                </c:pt>
                <c:pt idx="3">
                  <c:v>Black</c:v>
                </c:pt>
                <c:pt idx="4">
                  <c:v>Chinese</c:v>
                </c:pt>
                <c:pt idx="5">
                  <c:v>Mixed</c:v>
                </c:pt>
                <c:pt idx="6">
                  <c:v>Other ethnic group</c:v>
                </c:pt>
              </c:strCache>
            </c:strRef>
          </c:cat>
          <c:val>
            <c:numRef>
              <c:f>Graphs!$D$54:$D$60</c:f>
              <c:numCache>
                <c:formatCode>0%</c:formatCode>
                <c:ptCount val="7"/>
                <c:pt idx="0">
                  <c:v>0.27544577637435769</c:v>
                </c:pt>
                <c:pt idx="1">
                  <c:v>0.26040960967259269</c:v>
                </c:pt>
                <c:pt idx="2">
                  <c:v>0.38682766902687005</c:v>
                </c:pt>
                <c:pt idx="3">
                  <c:v>0.36770234599148294</c:v>
                </c:pt>
                <c:pt idx="4">
                  <c:v>0.39658971746080379</c:v>
                </c:pt>
                <c:pt idx="5">
                  <c:v>0.23149643410373355</c:v>
                </c:pt>
                <c:pt idx="6">
                  <c:v>0.36916002103088674</c:v>
                </c:pt>
              </c:numCache>
            </c:numRef>
          </c:val>
          <c:extLst>
            <c:ext xmlns:c16="http://schemas.microsoft.com/office/drawing/2014/chart" uri="{C3380CC4-5D6E-409C-BE32-E72D297353CC}">
              <c16:uniqueId val="{00000001-E380-4DF2-88B1-828933AC989C}"/>
            </c:ext>
          </c:extLst>
        </c:ser>
        <c:dLbls>
          <c:showLegendKey val="0"/>
          <c:showVal val="0"/>
          <c:showCatName val="0"/>
          <c:showSerName val="0"/>
          <c:showPercent val="0"/>
          <c:showBubbleSize val="0"/>
        </c:dLbls>
        <c:gapWidth val="50"/>
        <c:axId val="1562671007"/>
        <c:axId val="1562669343"/>
      </c:barChart>
      <c:lineChart>
        <c:grouping val="standard"/>
        <c:varyColors val="0"/>
        <c:ser>
          <c:idx val="2"/>
          <c:order val="2"/>
          <c:tx>
            <c:strRef>
              <c:f>Graphs!$E$18</c:f>
              <c:strCache>
                <c:ptCount val="1"/>
                <c:pt idx="0">
                  <c:v>GM whole population</c:v>
                </c:pt>
              </c:strCache>
            </c:strRef>
          </c:tx>
          <c:spPr>
            <a:ln w="25400" cap="rnd">
              <a:solidFill>
                <a:schemeClr val="tx1"/>
              </a:solidFill>
              <a:round/>
            </a:ln>
            <a:effectLst/>
          </c:spPr>
          <c:marker>
            <c:symbol val="none"/>
          </c:marker>
          <c:cat>
            <c:strRef>
              <c:f>Graphs!$B$54:$B$60</c:f>
              <c:strCache>
                <c:ptCount val="7"/>
                <c:pt idx="0">
                  <c:v>White British</c:v>
                </c:pt>
                <c:pt idx="1">
                  <c:v>White Other</c:v>
                </c:pt>
                <c:pt idx="2">
                  <c:v>South Asian</c:v>
                </c:pt>
                <c:pt idx="3">
                  <c:v>Black</c:v>
                </c:pt>
                <c:pt idx="4">
                  <c:v>Chinese</c:v>
                </c:pt>
                <c:pt idx="5">
                  <c:v>Mixed</c:v>
                </c:pt>
                <c:pt idx="6">
                  <c:v>Other ethnic group</c:v>
                </c:pt>
              </c:strCache>
            </c:strRef>
          </c:cat>
          <c:val>
            <c:numRef>
              <c:f>Graphs!$E$54:$E$60</c:f>
              <c:numCache>
                <c:formatCode>0%</c:formatCode>
                <c:ptCount val="7"/>
                <c:pt idx="0">
                  <c:v>0.28014388426074788</c:v>
                </c:pt>
                <c:pt idx="1">
                  <c:v>0.28014388426074788</c:v>
                </c:pt>
                <c:pt idx="2">
                  <c:v>0.28014388426074788</c:v>
                </c:pt>
                <c:pt idx="3">
                  <c:v>0.28014388426074788</c:v>
                </c:pt>
                <c:pt idx="4">
                  <c:v>0.28014388426074788</c:v>
                </c:pt>
                <c:pt idx="5">
                  <c:v>0.28014388426074788</c:v>
                </c:pt>
                <c:pt idx="6">
                  <c:v>0.28014388426074788</c:v>
                </c:pt>
              </c:numCache>
            </c:numRef>
          </c:val>
          <c:smooth val="0"/>
          <c:extLst>
            <c:ext xmlns:c16="http://schemas.microsoft.com/office/drawing/2014/chart" uri="{C3380CC4-5D6E-409C-BE32-E72D297353CC}">
              <c16:uniqueId val="{00000002-E380-4DF2-88B1-828933AC989C}"/>
            </c:ext>
          </c:extLst>
        </c:ser>
        <c:dLbls>
          <c:showLegendKey val="0"/>
          <c:showVal val="0"/>
          <c:showCatName val="0"/>
          <c:showSerName val="0"/>
          <c:showPercent val="0"/>
          <c:showBubbleSize val="0"/>
        </c:dLbls>
        <c:marker val="1"/>
        <c:smooth val="0"/>
        <c:axId val="1562671007"/>
        <c:axId val="1562669343"/>
      </c:lineChart>
      <c:catAx>
        <c:axId val="1562671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562669343"/>
        <c:crosses val="autoZero"/>
        <c:auto val="1"/>
        <c:lblAlgn val="ctr"/>
        <c:lblOffset val="100"/>
        <c:noMultiLvlLbl val="0"/>
      </c:catAx>
      <c:valAx>
        <c:axId val="1562669343"/>
        <c:scaling>
          <c:orientation val="minMax"/>
          <c:max val="0.8"/>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562671007"/>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Graphs!$C$4</c:f>
              <c:strCache>
                <c:ptCount val="1"/>
                <c:pt idx="0">
                  <c:v>Under 55</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Graphs!$G$5:$G$6</c:f>
                <c:numCache>
                  <c:formatCode>General</c:formatCode>
                  <c:ptCount val="2"/>
                  <c:pt idx="0">
                    <c:v>1.4879916997815931E-2</c:v>
                  </c:pt>
                  <c:pt idx="1">
                    <c:v>5.0224796821545419E-3</c:v>
                  </c:pt>
                </c:numCache>
              </c:numRef>
            </c:plus>
            <c:minus>
              <c:numRef>
                <c:f>Graphs!$G$5:$G$6</c:f>
                <c:numCache>
                  <c:formatCode>General</c:formatCode>
                  <c:ptCount val="2"/>
                  <c:pt idx="0">
                    <c:v>1.4879916997815931E-2</c:v>
                  </c:pt>
                  <c:pt idx="1">
                    <c:v>5.0224796821545419E-3</c:v>
                  </c:pt>
                </c:numCache>
              </c:numRef>
            </c:minus>
            <c:spPr>
              <a:noFill/>
              <a:ln w="9525" cap="flat" cmpd="sng" algn="ctr">
                <a:solidFill>
                  <a:schemeClr val="tx1">
                    <a:lumMod val="65000"/>
                    <a:lumOff val="35000"/>
                  </a:schemeClr>
                </a:solidFill>
                <a:round/>
              </a:ln>
              <a:effectLst/>
            </c:spPr>
          </c:errBars>
          <c:cat>
            <c:strRef>
              <c:f>Graphs!$B$5:$B$6</c:f>
              <c:strCache>
                <c:ptCount val="2"/>
                <c:pt idx="0">
                  <c:v>Limiting illness</c:v>
                </c:pt>
                <c:pt idx="1">
                  <c:v>No limiting illness</c:v>
                </c:pt>
              </c:strCache>
            </c:strRef>
          </c:cat>
          <c:val>
            <c:numRef>
              <c:f>Graphs!$C$5:$C$6</c:f>
              <c:numCache>
                <c:formatCode>0%</c:formatCode>
                <c:ptCount val="2"/>
                <c:pt idx="0">
                  <c:v>0.34395723873470113</c:v>
                </c:pt>
                <c:pt idx="1">
                  <c:v>0.21335664573018354</c:v>
                </c:pt>
              </c:numCache>
            </c:numRef>
          </c:val>
          <c:extLst>
            <c:ext xmlns:c16="http://schemas.microsoft.com/office/drawing/2014/chart" uri="{C3380CC4-5D6E-409C-BE32-E72D297353CC}">
              <c16:uniqueId val="{00000000-D196-4A16-849A-FD6BEF01F5D2}"/>
            </c:ext>
          </c:extLst>
        </c:ser>
        <c:ser>
          <c:idx val="1"/>
          <c:order val="1"/>
          <c:tx>
            <c:strRef>
              <c:f>Graphs!$D$4</c:f>
              <c:strCache>
                <c:ptCount val="1"/>
                <c:pt idx="0">
                  <c:v>Over 55</c:v>
                </c:pt>
              </c:strCache>
            </c:strRef>
          </c:tx>
          <c:spPr>
            <a:solidFill>
              <a:srgbClr val="95888D"/>
            </a:solidFill>
            <a:ln>
              <a:solidFill>
                <a:schemeClr val="bg1"/>
              </a:solidFill>
            </a:ln>
            <a:effectLst/>
          </c:spPr>
          <c:invertIfNegative val="0"/>
          <c:dLbls>
            <c:numFmt formatCode="0%" sourceLinked="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Graphs!$H$5:$H$6</c:f>
                <c:numCache>
                  <c:formatCode>General</c:formatCode>
                  <c:ptCount val="2"/>
                  <c:pt idx="0">
                    <c:v>1.256125035394365E-2</c:v>
                  </c:pt>
                  <c:pt idx="1">
                    <c:v>7.0784549768101532E-3</c:v>
                  </c:pt>
                </c:numCache>
              </c:numRef>
            </c:plus>
            <c:minus>
              <c:numRef>
                <c:f>Graphs!$H$5:$H$6</c:f>
                <c:numCache>
                  <c:formatCode>General</c:formatCode>
                  <c:ptCount val="2"/>
                  <c:pt idx="0">
                    <c:v>1.256125035394365E-2</c:v>
                  </c:pt>
                  <c:pt idx="1">
                    <c:v>7.0784549768101532E-3</c:v>
                  </c:pt>
                </c:numCache>
              </c:numRef>
            </c:minus>
            <c:spPr>
              <a:noFill/>
              <a:ln w="9525" cap="flat" cmpd="sng" algn="ctr">
                <a:solidFill>
                  <a:schemeClr val="tx1">
                    <a:lumMod val="65000"/>
                    <a:lumOff val="35000"/>
                  </a:schemeClr>
                </a:solidFill>
                <a:round/>
              </a:ln>
              <a:effectLst/>
            </c:spPr>
          </c:errBars>
          <c:cat>
            <c:strRef>
              <c:f>Graphs!$B$5:$B$6</c:f>
              <c:strCache>
                <c:ptCount val="2"/>
                <c:pt idx="0">
                  <c:v>Limiting illness</c:v>
                </c:pt>
                <c:pt idx="1">
                  <c:v>No limiting illness</c:v>
                </c:pt>
              </c:strCache>
            </c:strRef>
          </c:cat>
          <c:val>
            <c:numRef>
              <c:f>Graphs!$D$5:$D$6</c:f>
              <c:numCache>
                <c:formatCode>0%</c:formatCode>
                <c:ptCount val="2"/>
                <c:pt idx="0">
                  <c:v>0.55267006256013085</c:v>
                </c:pt>
                <c:pt idx="1">
                  <c:v>0.28204151881867495</c:v>
                </c:pt>
              </c:numCache>
            </c:numRef>
          </c:val>
          <c:extLst>
            <c:ext xmlns:c16="http://schemas.microsoft.com/office/drawing/2014/chart" uri="{C3380CC4-5D6E-409C-BE32-E72D297353CC}">
              <c16:uniqueId val="{00000001-D196-4A16-849A-FD6BEF01F5D2}"/>
            </c:ext>
          </c:extLst>
        </c:ser>
        <c:dLbls>
          <c:showLegendKey val="0"/>
          <c:showVal val="0"/>
          <c:showCatName val="0"/>
          <c:showSerName val="0"/>
          <c:showPercent val="0"/>
          <c:showBubbleSize val="0"/>
        </c:dLbls>
        <c:gapWidth val="150"/>
        <c:axId val="1562671007"/>
        <c:axId val="1562669343"/>
      </c:barChart>
      <c:lineChart>
        <c:grouping val="standard"/>
        <c:varyColors val="0"/>
        <c:ser>
          <c:idx val="2"/>
          <c:order val="2"/>
          <c:tx>
            <c:strRef>
              <c:f>Graphs!$E$4</c:f>
              <c:strCache>
                <c:ptCount val="1"/>
                <c:pt idx="0">
                  <c:v>GM whole population</c:v>
                </c:pt>
              </c:strCache>
            </c:strRef>
          </c:tx>
          <c:spPr>
            <a:ln w="25400" cap="rnd">
              <a:solidFill>
                <a:schemeClr val="tx1"/>
              </a:solidFill>
              <a:round/>
            </a:ln>
            <a:effectLst/>
          </c:spPr>
          <c:marker>
            <c:symbol val="none"/>
          </c:marker>
          <c:cat>
            <c:strRef>
              <c:f>Graphs!$B$5:$B$6</c:f>
              <c:strCache>
                <c:ptCount val="2"/>
                <c:pt idx="0">
                  <c:v>Limiting illness</c:v>
                </c:pt>
                <c:pt idx="1">
                  <c:v>No limiting illness</c:v>
                </c:pt>
              </c:strCache>
            </c:strRef>
          </c:cat>
          <c:val>
            <c:numRef>
              <c:f>Graphs!$E$5:$E$6</c:f>
              <c:numCache>
                <c:formatCode>0%</c:formatCode>
                <c:ptCount val="2"/>
                <c:pt idx="0">
                  <c:v>0.28014388426074788</c:v>
                </c:pt>
                <c:pt idx="1">
                  <c:v>0.28014388426074788</c:v>
                </c:pt>
              </c:numCache>
            </c:numRef>
          </c:val>
          <c:smooth val="0"/>
          <c:extLst>
            <c:ext xmlns:c16="http://schemas.microsoft.com/office/drawing/2014/chart" uri="{C3380CC4-5D6E-409C-BE32-E72D297353CC}">
              <c16:uniqueId val="{00000002-D196-4A16-849A-FD6BEF01F5D2}"/>
            </c:ext>
          </c:extLst>
        </c:ser>
        <c:dLbls>
          <c:showLegendKey val="0"/>
          <c:showVal val="0"/>
          <c:showCatName val="0"/>
          <c:showSerName val="0"/>
          <c:showPercent val="0"/>
          <c:showBubbleSize val="0"/>
        </c:dLbls>
        <c:marker val="1"/>
        <c:smooth val="0"/>
        <c:axId val="1562671007"/>
        <c:axId val="1562669343"/>
      </c:lineChart>
      <c:catAx>
        <c:axId val="1562671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562669343"/>
        <c:crosses val="autoZero"/>
        <c:auto val="1"/>
        <c:lblAlgn val="ctr"/>
        <c:lblOffset val="100"/>
        <c:noMultiLvlLbl val="0"/>
      </c:catAx>
      <c:valAx>
        <c:axId val="1562669343"/>
        <c:scaling>
          <c:orientation val="minMax"/>
          <c:max val="0.60000000000000009"/>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562671007"/>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64934155464841"/>
          <c:y val="3.4182865943018954E-2"/>
          <c:w val="0.84648948707875726"/>
          <c:h val="0.79530201942422807"/>
        </c:manualLayout>
      </c:layout>
      <c:barChart>
        <c:barDir val="col"/>
        <c:grouping val="clustered"/>
        <c:varyColors val="0"/>
        <c:ser>
          <c:idx val="0"/>
          <c:order val="0"/>
          <c:spPr>
            <a:solidFill>
              <a:srgbClr val="95888D"/>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graph!$J$4:$J$8</c:f>
                <c:numCache>
                  <c:formatCode>General</c:formatCode>
                  <c:ptCount val="5"/>
                  <c:pt idx="0">
                    <c:v>16.858431608399989</c:v>
                  </c:pt>
                  <c:pt idx="1">
                    <c:v>18.426653769794754</c:v>
                  </c:pt>
                  <c:pt idx="2">
                    <c:v>17.373967644518356</c:v>
                  </c:pt>
                  <c:pt idx="3">
                    <c:v>19.283991025616739</c:v>
                  </c:pt>
                  <c:pt idx="4">
                    <c:v>16.010849842790236</c:v>
                  </c:pt>
                </c:numCache>
              </c:numRef>
            </c:plus>
            <c:minus>
              <c:numRef>
                <c:f>graph!$J$4:$J$8</c:f>
                <c:numCache>
                  <c:formatCode>General</c:formatCode>
                  <c:ptCount val="5"/>
                  <c:pt idx="0">
                    <c:v>16.858431608399989</c:v>
                  </c:pt>
                  <c:pt idx="1">
                    <c:v>18.426653769794754</c:v>
                  </c:pt>
                  <c:pt idx="2">
                    <c:v>17.373967644518356</c:v>
                  </c:pt>
                  <c:pt idx="3">
                    <c:v>19.283991025616739</c:v>
                  </c:pt>
                  <c:pt idx="4">
                    <c:v>16.010849842790236</c:v>
                  </c:pt>
                </c:numCache>
              </c:numRef>
            </c:minus>
            <c:spPr>
              <a:noFill/>
              <a:ln w="9525" cap="flat" cmpd="sng" algn="ctr">
                <a:solidFill>
                  <a:schemeClr val="tx2"/>
                </a:solidFill>
                <a:round/>
              </a:ln>
              <a:effectLst/>
            </c:spPr>
          </c:errBars>
          <c:cat>
            <c:strRef>
              <c:f>graph!$F$4:$F$8</c:f>
              <c:strCache>
                <c:ptCount val="5"/>
                <c:pt idx="0">
                  <c:v>Long term pain</c:v>
                </c:pt>
                <c:pt idx="1">
                  <c:v>Chronic pain</c:v>
                </c:pt>
                <c:pt idx="2">
                  <c:v>Mobility</c:v>
                </c:pt>
                <c:pt idx="3">
                  <c:v>Dexterity</c:v>
                </c:pt>
                <c:pt idx="4">
                  <c:v>Mental health</c:v>
                </c:pt>
              </c:strCache>
            </c:strRef>
          </c:cat>
          <c:val>
            <c:numRef>
              <c:f>graph!$G$4:$G$8</c:f>
              <c:numCache>
                <c:formatCode>0.0</c:formatCode>
                <c:ptCount val="5"/>
                <c:pt idx="0">
                  <c:v>56.610695487735541</c:v>
                </c:pt>
                <c:pt idx="1">
                  <c:v>54.606815230026335</c:v>
                </c:pt>
                <c:pt idx="2">
                  <c:v>60.029201974496132</c:v>
                </c:pt>
                <c:pt idx="3">
                  <c:v>58.107133037139683</c:v>
                </c:pt>
                <c:pt idx="4">
                  <c:v>40.207274507977708</c:v>
                </c:pt>
              </c:numCache>
            </c:numRef>
          </c:val>
          <c:extLst>
            <c:ext xmlns:c15="http://schemas.microsoft.com/office/drawing/2012/chart" uri="{02D57815-91ED-43cb-92C2-25804820EDAC}">
              <c15:filteredSeriesTitle>
                <c15:tx>
                  <c:strRef>
                    <c:extLst>
                      <c:ext uri="{02D57815-91ED-43cb-92C2-25804820EDAC}">
                        <c15:formulaRef>
                          <c15:sqref>graph!#REF!</c15:sqref>
                        </c15:formulaRef>
                      </c:ext>
                    </c:extLst>
                    <c:strCache>
                      <c:ptCount val="1"/>
                      <c:pt idx="0">
                        <c:v>#REF!</c:v>
                      </c:pt>
                    </c:strCache>
                  </c:strRef>
                </c15:tx>
              </c15:filteredSeriesTitle>
            </c:ext>
            <c:ext xmlns:c16="http://schemas.microsoft.com/office/drawing/2014/chart" uri="{C3380CC4-5D6E-409C-BE32-E72D297353CC}">
              <c16:uniqueId val="{00000000-FBFD-495D-80ED-B1DD16D242E5}"/>
            </c:ext>
          </c:extLst>
        </c:ser>
        <c:dLbls>
          <c:showLegendKey val="0"/>
          <c:showVal val="0"/>
          <c:showCatName val="0"/>
          <c:showSerName val="0"/>
          <c:showPercent val="0"/>
          <c:showBubbleSize val="0"/>
        </c:dLbls>
        <c:gapWidth val="30"/>
        <c:axId val="876354351"/>
        <c:axId val="876350607"/>
      </c:barChart>
      <c:catAx>
        <c:axId val="876354351"/>
        <c:scaling>
          <c:orientation val="minMax"/>
        </c:scaling>
        <c:delete val="0"/>
        <c:axPos val="b"/>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876350607"/>
        <c:crosses val="autoZero"/>
        <c:auto val="1"/>
        <c:lblAlgn val="ctr"/>
        <c:lblOffset val="100"/>
        <c:noMultiLvlLbl val="0"/>
      </c:catAx>
      <c:valAx>
        <c:axId val="876350607"/>
        <c:scaling>
          <c:orientation val="minMax"/>
          <c:max val="80"/>
          <c:min val="0"/>
        </c:scaling>
        <c:delete val="0"/>
        <c:axPos val="l"/>
        <c:title>
          <c:tx>
            <c:rich>
              <a:bodyPr rot="-5400000" spcFirstLastPara="1" vertOverflow="ellipsis" vert="horz" wrap="square" anchor="ctr" anchorCtr="1"/>
              <a:lstStyle/>
              <a:p>
                <a:pPr>
                  <a:defRPr sz="1800" b="1" i="0" u="none" strike="noStrike" kern="1200" baseline="0">
                    <a:solidFill>
                      <a:schemeClr val="accent1"/>
                    </a:solidFill>
                    <a:latin typeface="+mn-lt"/>
                    <a:ea typeface="+mn-ea"/>
                    <a:cs typeface="+mn-cs"/>
                  </a:defRPr>
                </a:pPr>
                <a:r>
                  <a:rPr lang="en-US" sz="1800" b="1">
                    <a:solidFill>
                      <a:schemeClr val="accent1"/>
                    </a:solidFill>
                  </a:rPr>
                  <a:t>Years</a:t>
                </a:r>
              </a:p>
            </c:rich>
          </c:tx>
          <c:layout>
            <c:manualLayout>
              <c:xMode val="edge"/>
              <c:yMode val="edge"/>
              <c:x val="3.355919654258748E-3"/>
              <c:y val="0.42729128890434426"/>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accent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accent1"/>
                </a:solidFill>
                <a:latin typeface="+mn-lt"/>
                <a:ea typeface="+mn-ea"/>
                <a:cs typeface="+mn-cs"/>
              </a:defRPr>
            </a:pPr>
            <a:endParaRPr lang="en-US"/>
          </a:p>
        </c:txPr>
        <c:crossAx val="876354351"/>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Graphs!$C$4</c:f>
              <c:strCache>
                <c:ptCount val="1"/>
                <c:pt idx="0">
                  <c:v>Under 55</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Graphs!$G$7:$G$14</c:f>
                <c:numCache>
                  <c:formatCode>General</c:formatCode>
                  <c:ptCount val="8"/>
                  <c:pt idx="0">
                    <c:v>5.910967187310213E-3</c:v>
                  </c:pt>
                  <c:pt idx="1">
                    <c:v>1.2219728180724587E-2</c:v>
                  </c:pt>
                  <c:pt idx="2">
                    <c:v>2.4026860157706741E-2</c:v>
                  </c:pt>
                  <c:pt idx="3">
                    <c:v>7.4740954916547697E-2</c:v>
                  </c:pt>
                  <c:pt idx="4">
                    <c:v>2.388009857939901E-2</c:v>
                  </c:pt>
                  <c:pt idx="5">
                    <c:v>3.1170306835038276E-2</c:v>
                  </c:pt>
                  <c:pt idx="6">
                    <c:v>1.4643559926167666E-2</c:v>
                  </c:pt>
                  <c:pt idx="7">
                    <c:v>3.2223238862391215E-2</c:v>
                  </c:pt>
                </c:numCache>
              </c:numRef>
            </c:plus>
            <c:minus>
              <c:numRef>
                <c:f>Graphs!$G$7:$G$14</c:f>
                <c:numCache>
                  <c:formatCode>General</c:formatCode>
                  <c:ptCount val="8"/>
                  <c:pt idx="0">
                    <c:v>5.910967187310213E-3</c:v>
                  </c:pt>
                  <c:pt idx="1">
                    <c:v>1.2219728180724587E-2</c:v>
                  </c:pt>
                  <c:pt idx="2">
                    <c:v>2.4026860157706741E-2</c:v>
                  </c:pt>
                  <c:pt idx="3">
                    <c:v>7.4740954916547697E-2</c:v>
                  </c:pt>
                  <c:pt idx="4">
                    <c:v>2.388009857939901E-2</c:v>
                  </c:pt>
                  <c:pt idx="5">
                    <c:v>3.1170306835038276E-2</c:v>
                  </c:pt>
                  <c:pt idx="6">
                    <c:v>1.4643559926167666E-2</c:v>
                  </c:pt>
                  <c:pt idx="7">
                    <c:v>3.2223238862391215E-2</c:v>
                  </c:pt>
                </c:numCache>
              </c:numRef>
            </c:minus>
            <c:spPr>
              <a:noFill/>
              <a:ln w="9525" cap="flat" cmpd="sng" algn="ctr">
                <a:solidFill>
                  <a:schemeClr val="tx1">
                    <a:lumMod val="65000"/>
                    <a:lumOff val="35000"/>
                  </a:schemeClr>
                </a:solidFill>
                <a:round/>
              </a:ln>
              <a:effectLst/>
            </c:spPr>
          </c:errBars>
          <c:cat>
            <c:strRef>
              <c:f>Graphs!$B$7:$B$12</c:f>
              <c:strCache>
                <c:ptCount val="6"/>
                <c:pt idx="0">
                  <c:v>Working full time</c:v>
                </c:pt>
                <c:pt idx="1">
                  <c:v>Working part time</c:v>
                </c:pt>
                <c:pt idx="2">
                  <c:v>Unemployed</c:v>
                </c:pt>
                <c:pt idx="3">
                  <c:v>Not working-retired</c:v>
                </c:pt>
                <c:pt idx="4">
                  <c:v>Not working-looking after house/children</c:v>
                </c:pt>
                <c:pt idx="5">
                  <c:v>Not working-long term sick or disabled</c:v>
                </c:pt>
              </c:strCache>
            </c:strRef>
          </c:cat>
          <c:val>
            <c:numRef>
              <c:f>Graphs!$C$7:$C$12</c:f>
              <c:numCache>
                <c:formatCode>0%</c:formatCode>
                <c:ptCount val="6"/>
                <c:pt idx="0">
                  <c:v>0.21229821401027105</c:v>
                </c:pt>
                <c:pt idx="1">
                  <c:v>0.25792838004210233</c:v>
                </c:pt>
                <c:pt idx="2">
                  <c:v>0.35007394150866183</c:v>
                </c:pt>
                <c:pt idx="3">
                  <c:v>0.36294593277202336</c:v>
                </c:pt>
                <c:pt idx="4">
                  <c:v>0.33740714010680256</c:v>
                </c:pt>
                <c:pt idx="5">
                  <c:v>0.51914029147332741</c:v>
                </c:pt>
              </c:numCache>
            </c:numRef>
          </c:val>
          <c:extLst>
            <c:ext xmlns:c16="http://schemas.microsoft.com/office/drawing/2014/chart" uri="{C3380CC4-5D6E-409C-BE32-E72D297353CC}">
              <c16:uniqueId val="{00000000-0E00-4F8C-A13E-C20BAC57279D}"/>
            </c:ext>
          </c:extLst>
        </c:ser>
        <c:ser>
          <c:idx val="1"/>
          <c:order val="1"/>
          <c:tx>
            <c:strRef>
              <c:f>Graphs!$D$4</c:f>
              <c:strCache>
                <c:ptCount val="1"/>
                <c:pt idx="0">
                  <c:v>Over 55</c:v>
                </c:pt>
              </c:strCache>
            </c:strRef>
          </c:tx>
          <c:spPr>
            <a:solidFill>
              <a:srgbClr val="7F7F7F"/>
            </a:solidFill>
            <a:ln>
              <a:solidFill>
                <a:schemeClr val="bg1"/>
              </a:solidFill>
            </a:ln>
            <a:effectLst/>
          </c:spPr>
          <c:invertIfNegative val="0"/>
          <c:dLbls>
            <c:numFmt formatCode="0%" sourceLinked="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Graphs!$H$7:$H$14</c:f>
                <c:numCache>
                  <c:formatCode>General</c:formatCode>
                  <c:ptCount val="8"/>
                  <c:pt idx="0">
                    <c:v>1.438866819954489E-2</c:v>
                  </c:pt>
                  <c:pt idx="1">
                    <c:v>1.728062253153715E-2</c:v>
                  </c:pt>
                  <c:pt idx="2">
                    <c:v>4.9204154223766748E-2</c:v>
                  </c:pt>
                  <c:pt idx="3">
                    <c:v>8.1564236408620816E-3</c:v>
                  </c:pt>
                  <c:pt idx="4">
                    <c:v>6.1483969812521175E-2</c:v>
                  </c:pt>
                  <c:pt idx="5">
                    <c:v>3.292566247327193E-2</c:v>
                  </c:pt>
                  <c:pt idx="6">
                    <c:v>0.13971759348596874</c:v>
                  </c:pt>
                  <c:pt idx="7">
                    <c:v>3.7990286266005667E-2</c:v>
                  </c:pt>
                </c:numCache>
              </c:numRef>
            </c:plus>
            <c:minus>
              <c:numRef>
                <c:f>Graphs!$H$7:$H$14</c:f>
                <c:numCache>
                  <c:formatCode>General</c:formatCode>
                  <c:ptCount val="8"/>
                  <c:pt idx="0">
                    <c:v>1.438866819954489E-2</c:v>
                  </c:pt>
                  <c:pt idx="1">
                    <c:v>1.728062253153715E-2</c:v>
                  </c:pt>
                  <c:pt idx="2">
                    <c:v>4.9204154223766748E-2</c:v>
                  </c:pt>
                  <c:pt idx="3">
                    <c:v>8.1564236408620816E-3</c:v>
                  </c:pt>
                  <c:pt idx="4">
                    <c:v>6.1483969812521175E-2</c:v>
                  </c:pt>
                  <c:pt idx="5">
                    <c:v>3.292566247327193E-2</c:v>
                  </c:pt>
                  <c:pt idx="6">
                    <c:v>0.13971759348596874</c:v>
                  </c:pt>
                  <c:pt idx="7">
                    <c:v>3.7990286266005667E-2</c:v>
                  </c:pt>
                </c:numCache>
              </c:numRef>
            </c:minus>
            <c:spPr>
              <a:noFill/>
              <a:ln w="9525" cap="flat" cmpd="sng" algn="ctr">
                <a:solidFill>
                  <a:schemeClr val="tx1">
                    <a:lumMod val="65000"/>
                    <a:lumOff val="35000"/>
                  </a:schemeClr>
                </a:solidFill>
                <a:round/>
              </a:ln>
              <a:effectLst/>
            </c:spPr>
          </c:errBars>
          <c:cat>
            <c:strRef>
              <c:f>Graphs!$B$7:$B$12</c:f>
              <c:strCache>
                <c:ptCount val="6"/>
                <c:pt idx="0">
                  <c:v>Working full time</c:v>
                </c:pt>
                <c:pt idx="1">
                  <c:v>Working part time</c:v>
                </c:pt>
                <c:pt idx="2">
                  <c:v>Unemployed</c:v>
                </c:pt>
                <c:pt idx="3">
                  <c:v>Not working-retired</c:v>
                </c:pt>
                <c:pt idx="4">
                  <c:v>Not working-looking after house/children</c:v>
                </c:pt>
                <c:pt idx="5">
                  <c:v>Not working-long term sick or disabled</c:v>
                </c:pt>
              </c:strCache>
            </c:strRef>
          </c:cat>
          <c:val>
            <c:numRef>
              <c:f>Graphs!$D$7:$D$12</c:f>
              <c:numCache>
                <c:formatCode>0%</c:formatCode>
                <c:ptCount val="6"/>
                <c:pt idx="0">
                  <c:v>0.28739559559869665</c:v>
                </c:pt>
                <c:pt idx="1">
                  <c:v>0.27625276368789053</c:v>
                </c:pt>
                <c:pt idx="2">
                  <c:v>0.45188676395609806</c:v>
                </c:pt>
                <c:pt idx="3">
                  <c:v>0.38651489561804186</c:v>
                </c:pt>
                <c:pt idx="4">
                  <c:v>0.36673856542984595</c:v>
                </c:pt>
                <c:pt idx="5">
                  <c:v>0.64339813614045893</c:v>
                </c:pt>
              </c:numCache>
            </c:numRef>
          </c:val>
          <c:extLst>
            <c:ext xmlns:c16="http://schemas.microsoft.com/office/drawing/2014/chart" uri="{C3380CC4-5D6E-409C-BE32-E72D297353CC}">
              <c16:uniqueId val="{00000001-0E00-4F8C-A13E-C20BAC57279D}"/>
            </c:ext>
          </c:extLst>
        </c:ser>
        <c:dLbls>
          <c:showLegendKey val="0"/>
          <c:showVal val="0"/>
          <c:showCatName val="0"/>
          <c:showSerName val="0"/>
          <c:showPercent val="0"/>
          <c:showBubbleSize val="0"/>
        </c:dLbls>
        <c:gapWidth val="50"/>
        <c:axId val="1562671007"/>
        <c:axId val="1562669343"/>
      </c:barChart>
      <c:lineChart>
        <c:grouping val="standard"/>
        <c:varyColors val="0"/>
        <c:ser>
          <c:idx val="2"/>
          <c:order val="2"/>
          <c:tx>
            <c:strRef>
              <c:f>Graphs!$E$4</c:f>
              <c:strCache>
                <c:ptCount val="1"/>
                <c:pt idx="0">
                  <c:v>GM whole population</c:v>
                </c:pt>
              </c:strCache>
            </c:strRef>
          </c:tx>
          <c:spPr>
            <a:ln w="25400" cap="rnd">
              <a:solidFill>
                <a:schemeClr val="tx1"/>
              </a:solidFill>
              <a:round/>
            </a:ln>
            <a:effectLst/>
          </c:spPr>
          <c:marker>
            <c:symbol val="none"/>
          </c:marker>
          <c:cat>
            <c:strRef>
              <c:f>Graphs!$B$7:$B$12</c:f>
              <c:strCache>
                <c:ptCount val="6"/>
                <c:pt idx="0">
                  <c:v>Working full time</c:v>
                </c:pt>
                <c:pt idx="1">
                  <c:v>Working part time</c:v>
                </c:pt>
                <c:pt idx="2">
                  <c:v>Unemployed</c:v>
                </c:pt>
                <c:pt idx="3">
                  <c:v>Not working-retired</c:v>
                </c:pt>
                <c:pt idx="4">
                  <c:v>Not working-looking after house/children</c:v>
                </c:pt>
                <c:pt idx="5">
                  <c:v>Not working-long term sick or disabled</c:v>
                </c:pt>
              </c:strCache>
            </c:strRef>
          </c:cat>
          <c:val>
            <c:numRef>
              <c:f>Graphs!$E$7:$E$12</c:f>
              <c:numCache>
                <c:formatCode>0%</c:formatCode>
                <c:ptCount val="6"/>
                <c:pt idx="0">
                  <c:v>0.28014388426074788</c:v>
                </c:pt>
                <c:pt idx="1">
                  <c:v>0.28014388426074788</c:v>
                </c:pt>
                <c:pt idx="2">
                  <c:v>0.28014388426074788</c:v>
                </c:pt>
                <c:pt idx="3">
                  <c:v>0.28014388426074788</c:v>
                </c:pt>
                <c:pt idx="4">
                  <c:v>0.28014388426074788</c:v>
                </c:pt>
                <c:pt idx="5">
                  <c:v>0.28014388426074788</c:v>
                </c:pt>
              </c:numCache>
            </c:numRef>
          </c:val>
          <c:smooth val="0"/>
          <c:extLst>
            <c:ext xmlns:c16="http://schemas.microsoft.com/office/drawing/2014/chart" uri="{C3380CC4-5D6E-409C-BE32-E72D297353CC}">
              <c16:uniqueId val="{00000002-0E00-4F8C-A13E-C20BAC57279D}"/>
            </c:ext>
          </c:extLst>
        </c:ser>
        <c:dLbls>
          <c:showLegendKey val="0"/>
          <c:showVal val="0"/>
          <c:showCatName val="0"/>
          <c:showSerName val="0"/>
          <c:showPercent val="0"/>
          <c:showBubbleSize val="0"/>
        </c:dLbls>
        <c:marker val="1"/>
        <c:smooth val="0"/>
        <c:axId val="1562671007"/>
        <c:axId val="1562669343"/>
      </c:lineChart>
      <c:catAx>
        <c:axId val="1562671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562669343"/>
        <c:crosses val="autoZero"/>
        <c:auto val="1"/>
        <c:lblAlgn val="ctr"/>
        <c:lblOffset val="100"/>
        <c:noMultiLvlLbl val="0"/>
      </c:catAx>
      <c:valAx>
        <c:axId val="1562669343"/>
        <c:scaling>
          <c:orientation val="minMax"/>
          <c:max val="0.8"/>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562671007"/>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240316413735478E-2"/>
          <c:y val="4.1185152646606632E-2"/>
          <c:w val="0.97663306360061397"/>
          <c:h val="0.69614585987871946"/>
        </c:manualLayout>
      </c:layout>
      <c:barChart>
        <c:barDir val="col"/>
        <c:grouping val="clustered"/>
        <c:varyColors val="0"/>
        <c:ser>
          <c:idx val="1"/>
          <c:order val="1"/>
          <c:tx>
            <c:strRef>
              <c:f>'Gra phs'!$F$458</c:f>
              <c:strCache>
                <c:ptCount val="1"/>
                <c:pt idx="0">
                  <c:v>Greater Manchester</c:v>
                </c:pt>
              </c:strCache>
            </c:strRef>
          </c:tx>
          <c:spPr>
            <a:solidFill>
              <a:srgbClr val="4BA57E"/>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'Gra phs'!$I$459:$I$464</c:f>
                <c:numCache>
                  <c:formatCode>General</c:formatCode>
                  <c:ptCount val="6"/>
                  <c:pt idx="0">
                    <c:v>2.5113543050783779E-2</c:v>
                  </c:pt>
                  <c:pt idx="2">
                    <c:v>1.6456781569005884E-2</c:v>
                  </c:pt>
                  <c:pt idx="4">
                    <c:v>2.7325353345601135E-2</c:v>
                  </c:pt>
                </c:numCache>
              </c:numRef>
            </c:plus>
            <c:minus>
              <c:numRef>
                <c:f>'Gra phs'!$I$459:$I$464</c:f>
                <c:numCache>
                  <c:formatCode>General</c:formatCode>
                  <c:ptCount val="6"/>
                  <c:pt idx="0">
                    <c:v>2.5113543050783779E-2</c:v>
                  </c:pt>
                  <c:pt idx="2">
                    <c:v>1.6456781569005884E-2</c:v>
                  </c:pt>
                  <c:pt idx="4">
                    <c:v>2.7325353345601135E-2</c:v>
                  </c:pt>
                </c:numCache>
              </c:numRef>
            </c:minus>
            <c:spPr>
              <a:noFill/>
              <a:ln w="9525" cap="flat" cmpd="sng" algn="ctr">
                <a:solidFill>
                  <a:schemeClr val="tx1">
                    <a:lumMod val="65000"/>
                    <a:lumOff val="35000"/>
                  </a:schemeClr>
                </a:solidFill>
                <a:round/>
              </a:ln>
              <a:effectLst/>
            </c:spPr>
          </c:errBars>
          <c:cat>
            <c:multiLvlStrRef>
              <c:f>'Gra phs'!$C$459:$D$464</c:f>
              <c:multiLvlStrCache>
                <c:ptCount val="6"/>
                <c:lvl>
                  <c:pt idx="0">
                    <c:v>Boy</c:v>
                  </c:pt>
                  <c:pt idx="1">
                    <c:v>Girl</c:v>
                  </c:pt>
                  <c:pt idx="2">
                    <c:v>Boy</c:v>
                  </c:pt>
                  <c:pt idx="3">
                    <c:v>Girl</c:v>
                  </c:pt>
                  <c:pt idx="4">
                    <c:v>Boy</c:v>
                  </c:pt>
                  <c:pt idx="5">
                    <c:v>Girl</c:v>
                  </c:pt>
                </c:lvl>
                <c:lvl>
                  <c:pt idx="0">
                    <c:v>Low FAS</c:v>
                  </c:pt>
                  <c:pt idx="2">
                    <c:v>Medium FAS</c:v>
                  </c:pt>
                  <c:pt idx="4">
                    <c:v>High FAS</c:v>
                  </c:pt>
                </c:lvl>
              </c:multiLvlStrCache>
            </c:multiLvlStrRef>
          </c:cat>
          <c:val>
            <c:numRef>
              <c:f>'Gra phs'!$F$459:$F$464</c:f>
              <c:numCache>
                <c:formatCode>General</c:formatCode>
                <c:ptCount val="6"/>
                <c:pt idx="0" formatCode="0.0%">
                  <c:v>0.34439484569513179</c:v>
                </c:pt>
                <c:pt idx="2" formatCode="0.0%">
                  <c:v>0.42807223267342792</c:v>
                </c:pt>
                <c:pt idx="4" formatCode="0.0%">
                  <c:v>0.55997725650240071</c:v>
                </c:pt>
              </c:numCache>
            </c:numRef>
          </c:val>
          <c:extLst>
            <c:ext xmlns:c16="http://schemas.microsoft.com/office/drawing/2014/chart" uri="{C3380CC4-5D6E-409C-BE32-E72D297353CC}">
              <c16:uniqueId val="{00000000-C101-48F3-AD5A-0E8584957044}"/>
            </c:ext>
          </c:extLst>
        </c:ser>
        <c:ser>
          <c:idx val="2"/>
          <c:order val="2"/>
          <c:tx>
            <c:strRef>
              <c:f>'Gra phs'!$G$457:$G$458</c:f>
              <c:strCache>
                <c:ptCount val="2"/>
                <c:pt idx="0">
                  <c:v>Girls</c:v>
                </c:pt>
                <c:pt idx="1">
                  <c:v>Greater Manchester</c:v>
                </c:pt>
              </c:strCache>
            </c:strRef>
          </c:tx>
          <c:spPr>
            <a:solidFill>
              <a:srgbClr val="4BA57E">
                <a:alpha val="40000"/>
              </a:srgbClr>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'Gra phs'!$J$459:$J$464</c:f>
                <c:numCache>
                  <c:formatCode>General</c:formatCode>
                  <c:ptCount val="6"/>
                  <c:pt idx="0">
                    <c:v>0</c:v>
                  </c:pt>
                  <c:pt idx="1">
                    <c:v>2.1845734298643765E-2</c:v>
                  </c:pt>
                  <c:pt idx="3">
                    <c:v>1.5761082577821658E-2</c:v>
                  </c:pt>
                  <c:pt idx="5">
                    <c:v>2.9608100938421332E-2</c:v>
                  </c:pt>
                </c:numCache>
              </c:numRef>
            </c:plus>
            <c:minus>
              <c:numRef>
                <c:f>'Gra phs'!$J$459:$J$464</c:f>
                <c:numCache>
                  <c:formatCode>General</c:formatCode>
                  <c:ptCount val="6"/>
                  <c:pt idx="0">
                    <c:v>0</c:v>
                  </c:pt>
                  <c:pt idx="1">
                    <c:v>2.1845734298643765E-2</c:v>
                  </c:pt>
                  <c:pt idx="3">
                    <c:v>1.5761082577821658E-2</c:v>
                  </c:pt>
                  <c:pt idx="5">
                    <c:v>2.9608100938421332E-2</c:v>
                  </c:pt>
                </c:numCache>
              </c:numRef>
            </c:minus>
            <c:spPr>
              <a:noFill/>
              <a:ln w="9525" cap="flat" cmpd="sng" algn="ctr">
                <a:solidFill>
                  <a:srgbClr val="BD1622"/>
                </a:solidFill>
                <a:round/>
              </a:ln>
              <a:effectLst/>
            </c:spPr>
          </c:errBars>
          <c:cat>
            <c:multiLvlStrRef>
              <c:f>'Gra phs'!$C$459:$D$464</c:f>
              <c:multiLvlStrCache>
                <c:ptCount val="6"/>
                <c:lvl>
                  <c:pt idx="0">
                    <c:v>Boy</c:v>
                  </c:pt>
                  <c:pt idx="1">
                    <c:v>Girl</c:v>
                  </c:pt>
                  <c:pt idx="2">
                    <c:v>Boy</c:v>
                  </c:pt>
                  <c:pt idx="3">
                    <c:v>Girl</c:v>
                  </c:pt>
                  <c:pt idx="4">
                    <c:v>Boy</c:v>
                  </c:pt>
                  <c:pt idx="5">
                    <c:v>Girl</c:v>
                  </c:pt>
                </c:lvl>
                <c:lvl>
                  <c:pt idx="0">
                    <c:v>Low FAS</c:v>
                  </c:pt>
                  <c:pt idx="2">
                    <c:v>Medium FAS</c:v>
                  </c:pt>
                  <c:pt idx="4">
                    <c:v>High FAS</c:v>
                  </c:pt>
                </c:lvl>
              </c:multiLvlStrCache>
            </c:multiLvlStrRef>
          </c:cat>
          <c:val>
            <c:numRef>
              <c:f>'Gra phs'!$G$459:$G$464</c:f>
              <c:numCache>
                <c:formatCode>0.0%</c:formatCode>
                <c:ptCount val="6"/>
                <c:pt idx="1">
                  <c:v>0.28724260276817043</c:v>
                </c:pt>
                <c:pt idx="3">
                  <c:v>0.33216576497700956</c:v>
                </c:pt>
                <c:pt idx="5">
                  <c:v>0.42639605913505174</c:v>
                </c:pt>
              </c:numCache>
            </c:numRef>
          </c:val>
          <c:extLst>
            <c:ext xmlns:c16="http://schemas.microsoft.com/office/drawing/2014/chart" uri="{C3380CC4-5D6E-409C-BE32-E72D297353CC}">
              <c16:uniqueId val="{00000001-C101-48F3-AD5A-0E8584957044}"/>
            </c:ext>
          </c:extLst>
        </c:ser>
        <c:dLbls>
          <c:showLegendKey val="0"/>
          <c:showVal val="0"/>
          <c:showCatName val="0"/>
          <c:showSerName val="0"/>
          <c:showPercent val="0"/>
          <c:showBubbleSize val="0"/>
        </c:dLbls>
        <c:gapWidth val="50"/>
        <c:overlap val="100"/>
        <c:axId val="700024272"/>
        <c:axId val="700029848"/>
      </c:barChart>
      <c:lineChart>
        <c:grouping val="standard"/>
        <c:varyColors val="0"/>
        <c:ser>
          <c:idx val="0"/>
          <c:order val="0"/>
          <c:tx>
            <c:strRef>
              <c:f>'Gra phs'!$E$458</c:f>
              <c:strCache>
                <c:ptCount val="1"/>
                <c:pt idx="0">
                  <c:v>England</c:v>
                </c:pt>
              </c:strCache>
            </c:strRef>
          </c:tx>
          <c:spPr>
            <a:ln w="28575" cap="rnd">
              <a:noFill/>
              <a:round/>
            </a:ln>
            <a:effectLst/>
          </c:spPr>
          <c:marker>
            <c:symbol val="circle"/>
            <c:size val="8"/>
            <c:spPr>
              <a:solidFill>
                <a:srgbClr val="484043"/>
              </a:solidFill>
              <a:ln w="9525">
                <a:noFill/>
              </a:ln>
              <a:effectLst/>
            </c:spPr>
          </c:marker>
          <c:cat>
            <c:multiLvlStrRef>
              <c:f>'Gra phs'!$C$459:$D$464</c:f>
              <c:multiLvlStrCache>
                <c:ptCount val="6"/>
                <c:lvl>
                  <c:pt idx="0">
                    <c:v>Boy</c:v>
                  </c:pt>
                  <c:pt idx="1">
                    <c:v>Girl</c:v>
                  </c:pt>
                  <c:pt idx="2">
                    <c:v>Boy</c:v>
                  </c:pt>
                  <c:pt idx="3">
                    <c:v>Girl</c:v>
                  </c:pt>
                  <c:pt idx="4">
                    <c:v>Boy</c:v>
                  </c:pt>
                  <c:pt idx="5">
                    <c:v>Girl</c:v>
                  </c:pt>
                </c:lvl>
                <c:lvl>
                  <c:pt idx="0">
                    <c:v>Low FAS</c:v>
                  </c:pt>
                  <c:pt idx="2">
                    <c:v>Medium FAS</c:v>
                  </c:pt>
                  <c:pt idx="4">
                    <c:v>High FAS</c:v>
                  </c:pt>
                </c:lvl>
              </c:multiLvlStrCache>
            </c:multiLvlStrRef>
          </c:cat>
          <c:val>
            <c:numRef>
              <c:f>'Gra phs'!$E$459:$E$464</c:f>
              <c:numCache>
                <c:formatCode>0.0%</c:formatCode>
                <c:ptCount val="6"/>
                <c:pt idx="0">
                  <c:v>0.34571118555923785</c:v>
                </c:pt>
                <c:pt idx="1">
                  <c:v>0.30693050150184786</c:v>
                </c:pt>
                <c:pt idx="2">
                  <c:v>0.45635045098336652</c:v>
                </c:pt>
                <c:pt idx="3">
                  <c:v>0.37574417814304029</c:v>
                </c:pt>
                <c:pt idx="4">
                  <c:v>0.56252747949010984</c:v>
                </c:pt>
                <c:pt idx="5">
                  <c:v>0.48181973865935102</c:v>
                </c:pt>
              </c:numCache>
            </c:numRef>
          </c:val>
          <c:smooth val="0"/>
          <c:extLst>
            <c:ext xmlns:c16="http://schemas.microsoft.com/office/drawing/2014/chart" uri="{C3380CC4-5D6E-409C-BE32-E72D297353CC}">
              <c16:uniqueId val="{00000002-C101-48F3-AD5A-0E8584957044}"/>
            </c:ext>
          </c:extLst>
        </c:ser>
        <c:ser>
          <c:idx val="3"/>
          <c:order val="3"/>
          <c:tx>
            <c:strRef>
              <c:f>'Gra phs'!$H$458</c:f>
              <c:strCache>
                <c:ptCount val="1"/>
                <c:pt idx="0">
                  <c:v>All years 3-6</c:v>
                </c:pt>
              </c:strCache>
            </c:strRef>
          </c:tx>
          <c:spPr>
            <a:ln w="25400" cap="rnd">
              <a:solidFill>
                <a:srgbClr val="484043"/>
              </a:solidFill>
              <a:round/>
            </a:ln>
            <a:effectLst/>
          </c:spPr>
          <c:marker>
            <c:symbol val="none"/>
          </c:marker>
          <c:trendline>
            <c:spPr>
              <a:ln w="25400" cap="rnd">
                <a:solidFill>
                  <a:srgbClr val="484043"/>
                </a:solidFill>
                <a:prstDash val="solid"/>
              </a:ln>
              <a:effectLst/>
            </c:spPr>
            <c:trendlineType val="linear"/>
            <c:forward val="0.5"/>
            <c:backward val="0.5"/>
            <c:dispRSqr val="0"/>
            <c:dispEq val="0"/>
          </c:trendline>
          <c:cat>
            <c:multiLvlStrRef>
              <c:f>'Gra phs'!$C$459:$D$464</c:f>
              <c:multiLvlStrCache>
                <c:ptCount val="6"/>
                <c:lvl>
                  <c:pt idx="0">
                    <c:v>Boy</c:v>
                  </c:pt>
                  <c:pt idx="1">
                    <c:v>Girl</c:v>
                  </c:pt>
                  <c:pt idx="2">
                    <c:v>Boy</c:v>
                  </c:pt>
                  <c:pt idx="3">
                    <c:v>Girl</c:v>
                  </c:pt>
                  <c:pt idx="4">
                    <c:v>Boy</c:v>
                  </c:pt>
                  <c:pt idx="5">
                    <c:v>Girl</c:v>
                  </c:pt>
                </c:lvl>
                <c:lvl>
                  <c:pt idx="0">
                    <c:v>Low FAS</c:v>
                  </c:pt>
                  <c:pt idx="2">
                    <c:v>Medium FAS</c:v>
                  </c:pt>
                  <c:pt idx="4">
                    <c:v>High FAS</c:v>
                  </c:pt>
                </c:lvl>
              </c:multiLvlStrCache>
            </c:multiLvlStrRef>
          </c:cat>
          <c:val>
            <c:numRef>
              <c:f>'Gra phs'!$H$459:$H$464</c:f>
              <c:numCache>
                <c:formatCode>0.0%</c:formatCode>
                <c:ptCount val="6"/>
                <c:pt idx="0">
                  <c:v>0.38794108418498119</c:v>
                </c:pt>
                <c:pt idx="1">
                  <c:v>0.38794108418498119</c:v>
                </c:pt>
                <c:pt idx="2">
                  <c:v>0.38794108418498119</c:v>
                </c:pt>
                <c:pt idx="3">
                  <c:v>0.38794108418498119</c:v>
                </c:pt>
                <c:pt idx="4">
                  <c:v>0.38794108418498119</c:v>
                </c:pt>
                <c:pt idx="5">
                  <c:v>0.38794108418498119</c:v>
                </c:pt>
              </c:numCache>
            </c:numRef>
          </c:val>
          <c:smooth val="0"/>
          <c:extLst>
            <c:ext xmlns:c16="http://schemas.microsoft.com/office/drawing/2014/chart" uri="{C3380CC4-5D6E-409C-BE32-E72D297353CC}">
              <c16:uniqueId val="{00000004-C101-48F3-AD5A-0E8584957044}"/>
            </c:ext>
          </c:extLst>
        </c:ser>
        <c:dLbls>
          <c:showLegendKey val="0"/>
          <c:showVal val="0"/>
          <c:showCatName val="0"/>
          <c:showSerName val="0"/>
          <c:showPercent val="0"/>
          <c:showBubbleSize val="0"/>
        </c:dLbls>
        <c:marker val="1"/>
        <c:smooth val="0"/>
        <c:axId val="700024272"/>
        <c:axId val="700029848"/>
      </c:lineChart>
      <c:catAx>
        <c:axId val="700024272"/>
        <c:scaling>
          <c:orientation val="minMax"/>
        </c:scaling>
        <c:delete val="0"/>
        <c:axPos val="b"/>
        <c:numFmt formatCode="General" sourceLinked="1"/>
        <c:majorTickMark val="none"/>
        <c:minorTickMark val="none"/>
        <c:tickLblPos val="nextTo"/>
        <c:spPr>
          <a:noFill/>
          <a:ln w="19050" cap="flat" cmpd="sng" algn="ctr">
            <a:solidFill>
              <a:schemeClr val="tx2"/>
            </a:solidFill>
            <a:round/>
          </a:ln>
          <a:effectLst/>
        </c:spPr>
        <c:txPr>
          <a:bodyPr rot="-600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crossAx val="700029848"/>
        <c:crosses val="autoZero"/>
        <c:auto val="1"/>
        <c:lblAlgn val="ctr"/>
        <c:lblOffset val="100"/>
        <c:noMultiLvlLbl val="0"/>
      </c:catAx>
      <c:valAx>
        <c:axId val="700029848"/>
        <c:scaling>
          <c:orientation val="minMax"/>
          <c:max val="1"/>
        </c:scaling>
        <c:delete val="1"/>
        <c:axPos val="l"/>
        <c:numFmt formatCode="0%" sourceLinked="0"/>
        <c:majorTickMark val="none"/>
        <c:minorTickMark val="none"/>
        <c:tickLblPos val="nextTo"/>
        <c:crossAx val="700024272"/>
        <c:crosses val="autoZero"/>
        <c:crossBetween val="between"/>
        <c:majorUnit val="0.2"/>
      </c:valAx>
      <c:spPr>
        <a:noFill/>
        <a:ln>
          <a:noFill/>
        </a:ln>
        <a:effectLst/>
      </c:spPr>
    </c:plotArea>
    <c:legend>
      <c:legendPos val="b"/>
      <c:legendEntry>
        <c:idx val="1"/>
        <c:delete val="1"/>
      </c:legendEntry>
      <c:legendEntry>
        <c:idx val="4"/>
        <c:delete val="1"/>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876280227710741E-2"/>
          <c:y val="4.1185152646606632E-2"/>
          <c:w val="0.95416968485296416"/>
          <c:h val="0.61812994640037811"/>
        </c:manualLayout>
      </c:layout>
      <c:barChart>
        <c:barDir val="col"/>
        <c:grouping val="clustered"/>
        <c:varyColors val="0"/>
        <c:ser>
          <c:idx val="1"/>
          <c:order val="1"/>
          <c:tx>
            <c:strRef>
              <c:f>'Gra phs'!$F$457:$F$458</c:f>
              <c:strCache>
                <c:ptCount val="2"/>
                <c:pt idx="0">
                  <c:v>Boys</c:v>
                </c:pt>
                <c:pt idx="1">
                  <c:v>greater Manchester</c:v>
                </c:pt>
              </c:strCache>
            </c:strRef>
          </c:tx>
          <c:spPr>
            <a:solidFill>
              <a:srgbClr val="4BA57E"/>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'Gra phs'!$I$471:$I$476</c:f>
                <c:numCache>
                  <c:formatCode>General</c:formatCode>
                  <c:ptCount val="6"/>
                  <c:pt idx="0">
                    <c:v>2.576785766103535E-2</c:v>
                  </c:pt>
                  <c:pt idx="2">
                    <c:v>1.6629306229231831E-2</c:v>
                  </c:pt>
                  <c:pt idx="4">
                    <c:v>2.6735791176207224E-2</c:v>
                  </c:pt>
                  <c:pt idx="5">
                    <c:v>0</c:v>
                  </c:pt>
                </c:numCache>
              </c:numRef>
            </c:plus>
            <c:minus>
              <c:numRef>
                <c:f>'Gra phs'!$I$471:$I$476</c:f>
                <c:numCache>
                  <c:formatCode>General</c:formatCode>
                  <c:ptCount val="6"/>
                  <c:pt idx="0">
                    <c:v>2.576785766103535E-2</c:v>
                  </c:pt>
                  <c:pt idx="2">
                    <c:v>1.6629306229231831E-2</c:v>
                  </c:pt>
                  <c:pt idx="4">
                    <c:v>2.6735791176207224E-2</c:v>
                  </c:pt>
                  <c:pt idx="5">
                    <c:v>0</c:v>
                  </c:pt>
                </c:numCache>
              </c:numRef>
            </c:minus>
            <c:spPr>
              <a:noFill/>
              <a:ln w="9525" cap="flat" cmpd="sng" algn="ctr">
                <a:solidFill>
                  <a:srgbClr val="BD1622"/>
                </a:solidFill>
                <a:round/>
              </a:ln>
              <a:effectLst/>
            </c:spPr>
          </c:errBars>
          <c:cat>
            <c:multiLvlStrRef>
              <c:f>'Gra phs'!$C$459:$D$464</c:f>
              <c:multiLvlStrCache>
                <c:ptCount val="6"/>
                <c:lvl>
                  <c:pt idx="0">
                    <c:v>Boy</c:v>
                  </c:pt>
                  <c:pt idx="1">
                    <c:v>Girl</c:v>
                  </c:pt>
                  <c:pt idx="2">
                    <c:v>Boy</c:v>
                  </c:pt>
                  <c:pt idx="3">
                    <c:v>Girl</c:v>
                  </c:pt>
                  <c:pt idx="4">
                    <c:v>Boy</c:v>
                  </c:pt>
                  <c:pt idx="5">
                    <c:v>Girl</c:v>
                  </c:pt>
                </c:lvl>
                <c:lvl>
                  <c:pt idx="0">
                    <c:v>Low FAS</c:v>
                  </c:pt>
                  <c:pt idx="2">
                    <c:v>Medium FAS</c:v>
                  </c:pt>
                  <c:pt idx="4">
                    <c:v>High FAS</c:v>
                  </c:pt>
                </c:lvl>
              </c:multiLvlStrCache>
            </c:multiLvlStrRef>
          </c:cat>
          <c:val>
            <c:numRef>
              <c:f>'Gra phs'!$F$471:$F$476</c:f>
              <c:numCache>
                <c:formatCode>General</c:formatCode>
                <c:ptCount val="6"/>
                <c:pt idx="0" formatCode="0.0%">
                  <c:v>0.38912047466415345</c:v>
                </c:pt>
                <c:pt idx="2" formatCode="0.0%">
                  <c:v>0.4963364500377383</c:v>
                </c:pt>
                <c:pt idx="4" formatCode="0.0%">
                  <c:v>0.61880726055312951</c:v>
                </c:pt>
              </c:numCache>
            </c:numRef>
          </c:val>
          <c:extLst>
            <c:ext xmlns:c16="http://schemas.microsoft.com/office/drawing/2014/chart" uri="{C3380CC4-5D6E-409C-BE32-E72D297353CC}">
              <c16:uniqueId val="{00000000-6C93-4BEC-BB49-B230A623F40F}"/>
            </c:ext>
          </c:extLst>
        </c:ser>
        <c:ser>
          <c:idx val="2"/>
          <c:order val="2"/>
          <c:tx>
            <c:strRef>
              <c:f>'Gra phs'!$G$457:$G$458</c:f>
              <c:strCache>
                <c:ptCount val="2"/>
                <c:pt idx="0">
                  <c:v>Girls</c:v>
                </c:pt>
                <c:pt idx="1">
                  <c:v>greater Manchester</c:v>
                </c:pt>
              </c:strCache>
            </c:strRef>
          </c:tx>
          <c:spPr>
            <a:solidFill>
              <a:srgbClr val="4BA57E">
                <a:alpha val="40000"/>
              </a:srgb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'Gra phs'!$J$471:$J$476</c:f>
                <c:numCache>
                  <c:formatCode>General</c:formatCode>
                  <c:ptCount val="6"/>
                  <c:pt idx="1">
                    <c:v>2.3462038086516226E-2</c:v>
                  </c:pt>
                  <c:pt idx="3">
                    <c:v>1.6626970398353064E-2</c:v>
                  </c:pt>
                  <c:pt idx="5">
                    <c:v>2.9692095295659082E-2</c:v>
                  </c:pt>
                </c:numCache>
              </c:numRef>
            </c:plus>
            <c:minus>
              <c:numRef>
                <c:f>'Gra phs'!$J$471:$J$476</c:f>
                <c:numCache>
                  <c:formatCode>General</c:formatCode>
                  <c:ptCount val="6"/>
                  <c:pt idx="1">
                    <c:v>2.3462038086516226E-2</c:v>
                  </c:pt>
                  <c:pt idx="3">
                    <c:v>1.6626970398353064E-2</c:v>
                  </c:pt>
                  <c:pt idx="5">
                    <c:v>2.9692095295659082E-2</c:v>
                  </c:pt>
                </c:numCache>
              </c:numRef>
            </c:minus>
            <c:spPr>
              <a:noFill/>
              <a:ln w="9525" cap="flat" cmpd="sng" algn="ctr">
                <a:solidFill>
                  <a:srgbClr val="BD1622"/>
                </a:solidFill>
                <a:round/>
              </a:ln>
              <a:effectLst/>
            </c:spPr>
          </c:errBars>
          <c:cat>
            <c:multiLvlStrRef>
              <c:f>'Gra phs'!$C$459:$D$464</c:f>
              <c:multiLvlStrCache>
                <c:ptCount val="6"/>
                <c:lvl>
                  <c:pt idx="0">
                    <c:v>Boy</c:v>
                  </c:pt>
                  <c:pt idx="1">
                    <c:v>Girl</c:v>
                  </c:pt>
                  <c:pt idx="2">
                    <c:v>Boy</c:v>
                  </c:pt>
                  <c:pt idx="3">
                    <c:v>Girl</c:v>
                  </c:pt>
                  <c:pt idx="4">
                    <c:v>Boy</c:v>
                  </c:pt>
                  <c:pt idx="5">
                    <c:v>Girl</c:v>
                  </c:pt>
                </c:lvl>
                <c:lvl>
                  <c:pt idx="0">
                    <c:v>Low FAS</c:v>
                  </c:pt>
                  <c:pt idx="2">
                    <c:v>Medium FAS</c:v>
                  </c:pt>
                  <c:pt idx="4">
                    <c:v>High FAS</c:v>
                  </c:pt>
                </c:lvl>
              </c:multiLvlStrCache>
            </c:multiLvlStrRef>
          </c:cat>
          <c:val>
            <c:numRef>
              <c:f>'Gra phs'!$G$471:$G$476</c:f>
              <c:numCache>
                <c:formatCode>0.0%</c:formatCode>
                <c:ptCount val="6"/>
                <c:pt idx="1">
                  <c:v>0.38231585566983189</c:v>
                </c:pt>
                <c:pt idx="3">
                  <c:v>0.44410131622787685</c:v>
                </c:pt>
                <c:pt idx="5">
                  <c:v>0.56346553450516623</c:v>
                </c:pt>
              </c:numCache>
            </c:numRef>
          </c:val>
          <c:extLst>
            <c:ext xmlns:c16="http://schemas.microsoft.com/office/drawing/2014/chart" uri="{C3380CC4-5D6E-409C-BE32-E72D297353CC}">
              <c16:uniqueId val="{00000001-6C93-4BEC-BB49-B230A623F40F}"/>
            </c:ext>
          </c:extLst>
        </c:ser>
        <c:dLbls>
          <c:showLegendKey val="0"/>
          <c:showVal val="0"/>
          <c:showCatName val="0"/>
          <c:showSerName val="0"/>
          <c:showPercent val="0"/>
          <c:showBubbleSize val="0"/>
        </c:dLbls>
        <c:gapWidth val="50"/>
        <c:overlap val="100"/>
        <c:axId val="700024272"/>
        <c:axId val="700029848"/>
      </c:barChart>
      <c:lineChart>
        <c:grouping val="standard"/>
        <c:varyColors val="0"/>
        <c:ser>
          <c:idx val="0"/>
          <c:order val="0"/>
          <c:tx>
            <c:strRef>
              <c:f>'Gra phs'!$E$458</c:f>
              <c:strCache>
                <c:ptCount val="1"/>
                <c:pt idx="0">
                  <c:v>England</c:v>
                </c:pt>
              </c:strCache>
            </c:strRef>
          </c:tx>
          <c:spPr>
            <a:ln w="25400" cap="rnd">
              <a:noFill/>
              <a:round/>
            </a:ln>
            <a:effectLst/>
          </c:spPr>
          <c:marker>
            <c:symbol val="none"/>
          </c:marker>
          <c:cat>
            <c:multiLvlStrRef>
              <c:f>'Gra phs'!$C$459:$D$464</c:f>
              <c:multiLvlStrCache>
                <c:ptCount val="6"/>
                <c:lvl>
                  <c:pt idx="0">
                    <c:v>Boy</c:v>
                  </c:pt>
                  <c:pt idx="1">
                    <c:v>Girl</c:v>
                  </c:pt>
                  <c:pt idx="2">
                    <c:v>Boy</c:v>
                  </c:pt>
                  <c:pt idx="3">
                    <c:v>Girl</c:v>
                  </c:pt>
                  <c:pt idx="4">
                    <c:v>Boy</c:v>
                  </c:pt>
                  <c:pt idx="5">
                    <c:v>Girl</c:v>
                  </c:pt>
                </c:lvl>
                <c:lvl>
                  <c:pt idx="0">
                    <c:v>Low FAS</c:v>
                  </c:pt>
                  <c:pt idx="2">
                    <c:v>Medium FAS</c:v>
                  </c:pt>
                  <c:pt idx="4">
                    <c:v>High FAS</c:v>
                  </c:pt>
                </c:lvl>
              </c:multiLvlStrCache>
            </c:multiLvlStrRef>
          </c:cat>
          <c:val>
            <c:numRef>
              <c:f>'Gra phs'!$E$471:$E$476</c:f>
              <c:numCache>
                <c:formatCode>0.0%</c:formatCode>
                <c:ptCount val="6"/>
                <c:pt idx="0">
                  <c:v>0.42118421452507643</c:v>
                </c:pt>
                <c:pt idx="1">
                  <c:v>0.40114568776206944</c:v>
                </c:pt>
                <c:pt idx="2">
                  <c:v>0.52972874035091622</c:v>
                </c:pt>
                <c:pt idx="3">
                  <c:v>0.47242890693493406</c:v>
                </c:pt>
                <c:pt idx="4">
                  <c:v>0.6348534627786514</c:v>
                </c:pt>
                <c:pt idx="5">
                  <c:v>0.59215249553685345</c:v>
                </c:pt>
              </c:numCache>
            </c:numRef>
          </c:val>
          <c:smooth val="0"/>
          <c:extLst>
            <c:ext xmlns:c16="http://schemas.microsoft.com/office/drawing/2014/chart" uri="{C3380CC4-5D6E-409C-BE32-E72D297353CC}">
              <c16:uniqueId val="{00000002-6C93-4BEC-BB49-B230A623F40F}"/>
            </c:ext>
          </c:extLst>
        </c:ser>
        <c:ser>
          <c:idx val="3"/>
          <c:order val="3"/>
          <c:tx>
            <c:strRef>
              <c:f>'Gra phs'!$H$458</c:f>
              <c:strCache>
                <c:ptCount val="1"/>
                <c:pt idx="0">
                  <c:v>All years 3-6</c:v>
                </c:pt>
              </c:strCache>
            </c:strRef>
          </c:tx>
          <c:spPr>
            <a:ln w="25400" cap="rnd">
              <a:noFill/>
              <a:round/>
            </a:ln>
            <a:effectLst/>
          </c:spPr>
          <c:marker>
            <c:symbol val="none"/>
          </c:marker>
          <c:trendline>
            <c:spPr>
              <a:ln w="25400" cap="rnd">
                <a:solidFill>
                  <a:srgbClr val="484043"/>
                </a:solidFill>
                <a:prstDash val="solid"/>
              </a:ln>
              <a:effectLst/>
            </c:spPr>
            <c:trendlineType val="linear"/>
            <c:forward val="0.5"/>
            <c:backward val="0.5"/>
            <c:dispRSqr val="0"/>
            <c:dispEq val="0"/>
          </c:trendline>
          <c:cat>
            <c:multiLvlStrRef>
              <c:f>'Gra phs'!$C$459:$D$464</c:f>
              <c:multiLvlStrCache>
                <c:ptCount val="6"/>
                <c:lvl>
                  <c:pt idx="0">
                    <c:v>Boy</c:v>
                  </c:pt>
                  <c:pt idx="1">
                    <c:v>Girl</c:v>
                  </c:pt>
                  <c:pt idx="2">
                    <c:v>Boy</c:v>
                  </c:pt>
                  <c:pt idx="3">
                    <c:v>Girl</c:v>
                  </c:pt>
                  <c:pt idx="4">
                    <c:v>Boy</c:v>
                  </c:pt>
                  <c:pt idx="5">
                    <c:v>Girl</c:v>
                  </c:pt>
                </c:lvl>
                <c:lvl>
                  <c:pt idx="0">
                    <c:v>Low FAS</c:v>
                  </c:pt>
                  <c:pt idx="2">
                    <c:v>Medium FAS</c:v>
                  </c:pt>
                  <c:pt idx="4">
                    <c:v>High FAS</c:v>
                  </c:pt>
                </c:lvl>
              </c:multiLvlStrCache>
            </c:multiLvlStrRef>
          </c:cat>
          <c:val>
            <c:numRef>
              <c:f>'Gra phs'!$H$471:$H$476</c:f>
              <c:numCache>
                <c:formatCode>0.0%</c:formatCode>
                <c:ptCount val="6"/>
                <c:pt idx="0">
                  <c:v>0.47264314276247871</c:v>
                </c:pt>
                <c:pt idx="1">
                  <c:v>0.47264314276247871</c:v>
                </c:pt>
                <c:pt idx="2">
                  <c:v>0.47264314276247871</c:v>
                </c:pt>
                <c:pt idx="3">
                  <c:v>0.47264314276247871</c:v>
                </c:pt>
                <c:pt idx="4">
                  <c:v>0.47264314276247871</c:v>
                </c:pt>
                <c:pt idx="5">
                  <c:v>0.47264314276247871</c:v>
                </c:pt>
              </c:numCache>
            </c:numRef>
          </c:val>
          <c:smooth val="0"/>
          <c:extLst>
            <c:ext xmlns:c16="http://schemas.microsoft.com/office/drawing/2014/chart" uri="{C3380CC4-5D6E-409C-BE32-E72D297353CC}">
              <c16:uniqueId val="{00000004-6C93-4BEC-BB49-B230A623F40F}"/>
            </c:ext>
          </c:extLst>
        </c:ser>
        <c:dLbls>
          <c:showLegendKey val="0"/>
          <c:showVal val="0"/>
          <c:showCatName val="0"/>
          <c:showSerName val="0"/>
          <c:showPercent val="0"/>
          <c:showBubbleSize val="0"/>
        </c:dLbls>
        <c:marker val="1"/>
        <c:smooth val="0"/>
        <c:axId val="700024272"/>
        <c:axId val="700029848"/>
      </c:lineChart>
      <c:catAx>
        <c:axId val="700024272"/>
        <c:scaling>
          <c:orientation val="minMax"/>
        </c:scaling>
        <c:delete val="0"/>
        <c:axPos val="b"/>
        <c:numFmt formatCode="General" sourceLinked="1"/>
        <c:majorTickMark val="none"/>
        <c:minorTickMark val="none"/>
        <c:tickLblPos val="nextTo"/>
        <c:spPr>
          <a:noFill/>
          <a:ln w="19050" cap="flat" cmpd="sng" algn="ctr">
            <a:solidFill>
              <a:schemeClr val="accent6"/>
            </a:solidFill>
            <a:round/>
          </a:ln>
          <a:effectLst/>
        </c:spPr>
        <c:txPr>
          <a:bodyPr rot="-60000000" spcFirstLastPara="1" vertOverflow="ellipsis" vert="horz" wrap="square" anchor="ctr" anchorCtr="1"/>
          <a:lstStyle/>
          <a:p>
            <a:pPr>
              <a:defRPr sz="1600" b="1" i="0" u="none" strike="noStrike" kern="1200" baseline="0">
                <a:solidFill>
                  <a:schemeClr val="accent6"/>
                </a:solidFill>
                <a:latin typeface="+mn-lt"/>
                <a:ea typeface="+mn-ea"/>
                <a:cs typeface="+mn-cs"/>
              </a:defRPr>
            </a:pPr>
            <a:endParaRPr lang="en-US"/>
          </a:p>
        </c:txPr>
        <c:crossAx val="700029848"/>
        <c:crosses val="autoZero"/>
        <c:auto val="1"/>
        <c:lblAlgn val="ctr"/>
        <c:lblOffset val="100"/>
        <c:noMultiLvlLbl val="0"/>
      </c:catAx>
      <c:valAx>
        <c:axId val="700029848"/>
        <c:scaling>
          <c:orientation val="minMax"/>
          <c:max val="1"/>
        </c:scaling>
        <c:delete val="1"/>
        <c:axPos val="l"/>
        <c:numFmt formatCode="0%" sourceLinked="0"/>
        <c:majorTickMark val="none"/>
        <c:minorTickMark val="none"/>
        <c:tickLblPos val="nextTo"/>
        <c:crossAx val="700024272"/>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'Rank data'!$C$10</c:f>
          <c:strCache>
            <c:ptCount val="1"/>
            <c:pt idx="0">
              <c:v> Nov 19/20 </c:v>
            </c:pt>
          </c:strCache>
        </c:strRef>
      </c:tx>
      <c:layout>
        <c:manualLayout>
          <c:xMode val="edge"/>
          <c:yMode val="edge"/>
          <c:x val="4.0732952838690301E-2"/>
          <c:y val="0.88372709499983437"/>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Angsana New" panose="02020603050405020304" pitchFamily="18" charset="-34"/>
            </a:defRPr>
          </a:pPr>
          <a:endParaRPr lang="en-US"/>
        </a:p>
      </c:txPr>
    </c:title>
    <c:autoTitleDeleted val="0"/>
    <c:plotArea>
      <c:layout>
        <c:manualLayout>
          <c:layoutTarget val="inner"/>
          <c:xMode val="edge"/>
          <c:yMode val="edge"/>
          <c:x val="3.2584656084656077E-2"/>
          <c:y val="0.14269130573066494"/>
          <c:w val="0.90567945326278654"/>
          <c:h val="0.72730838977420909"/>
        </c:manualLayout>
      </c:layout>
      <c:barChart>
        <c:barDir val="bar"/>
        <c:grouping val="clustered"/>
        <c:varyColors val="0"/>
        <c:ser>
          <c:idx val="0"/>
          <c:order val="0"/>
          <c:tx>
            <c:strRef>
              <c:f>'Rank data'!$AJ$20</c:f>
              <c:strCache>
                <c:ptCount val="1"/>
                <c:pt idx="0">
                  <c:v> All </c:v>
                </c:pt>
              </c:strCache>
            </c:strRef>
          </c:tx>
          <c:spPr>
            <a:solidFill>
              <a:srgbClr val="CDCDCD"/>
            </a:solidFill>
            <a:ln>
              <a:noFill/>
            </a:ln>
            <a:effectLst/>
          </c:spPr>
          <c:invertIfNegative val="0"/>
          <c:dLbls>
            <c:delete val="1"/>
          </c:dLbls>
          <c:cat>
            <c:strRef>
              <c:f>'Rank data'!$A$21:$A$65</c:f>
              <c:strCache>
                <c:ptCount val="45"/>
                <c:pt idx="0">
                  <c:v>Worst</c:v>
                </c:pt>
                <c:pt idx="44">
                  <c:v>Best</c:v>
                </c:pt>
              </c:strCache>
            </c:strRef>
          </c:cat>
          <c:val>
            <c:numRef>
              <c:f>'Rank data'!$AJ$21:$AJ$65</c:f>
              <c:numCache>
                <c:formatCode>0.0%</c:formatCode>
                <c:ptCount val="45"/>
                <c:pt idx="0">
                  <c:v>0.3644996497298561</c:v>
                </c:pt>
                <c:pt idx="1">
                  <c:v>0.32764330340887654</c:v>
                </c:pt>
                <c:pt idx="2">
                  <c:v>0.31340500757598122</c:v>
                </c:pt>
                <c:pt idx="3">
                  <c:v>0.31147658819548912</c:v>
                </c:pt>
                <c:pt idx="4">
                  <c:v>0.30974104036613115</c:v>
                </c:pt>
                <c:pt idx="5">
                  <c:v>0.30603122257085552</c:v>
                </c:pt>
                <c:pt idx="6">
                  <c:v>0.30212236011345261</c:v>
                </c:pt>
                <c:pt idx="7">
                  <c:v>0.30095097712405733</c:v>
                </c:pt>
                <c:pt idx="8">
                  <c:v>0.30018551511786656</c:v>
                </c:pt>
                <c:pt idx="9">
                  <c:v>0.29856843927215621</c:v>
                </c:pt>
                <c:pt idx="10">
                  <c:v>0.29867350994014297</c:v>
                </c:pt>
                <c:pt idx="11">
                  <c:v>0.29853758847249168</c:v>
                </c:pt>
                <c:pt idx="12">
                  <c:v>0.29222053083692107</c:v>
                </c:pt>
                <c:pt idx="13">
                  <c:v>0.29114366653934387</c:v>
                </c:pt>
                <c:pt idx="14">
                  <c:v>0.29050563605395452</c:v>
                </c:pt>
                <c:pt idx="15">
                  <c:v>0.28631763207454397</c:v>
                </c:pt>
                <c:pt idx="16">
                  <c:v>0.28079883048218335</c:v>
                </c:pt>
                <c:pt idx="17">
                  <c:v>0.27992913270587039</c:v>
                </c:pt>
                <c:pt idx="18">
                  <c:v>0.2793869343078364</c:v>
                </c:pt>
                <c:pt idx="19">
                  <c:v>0.27450759831842914</c:v>
                </c:pt>
                <c:pt idx="20">
                  <c:v>0.27105393437232955</c:v>
                </c:pt>
                <c:pt idx="21">
                  <c:v>0.26812063131712627</c:v>
                </c:pt>
                <c:pt idx="22">
                  <c:v>0.26750174949768474</c:v>
                </c:pt>
                <c:pt idx="23">
                  <c:v>0.2662006376136879</c:v>
                </c:pt>
                <c:pt idx="24">
                  <c:v>0.26477503789387469</c:v>
                </c:pt>
                <c:pt idx="25">
                  <c:v>0.26241534826118579</c:v>
                </c:pt>
                <c:pt idx="26">
                  <c:v>0.26235679572449333</c:v>
                </c:pt>
                <c:pt idx="27">
                  <c:v>0.25950175809877907</c:v>
                </c:pt>
                <c:pt idx="28">
                  <c:v>0.25615183962841198</c:v>
                </c:pt>
                <c:pt idx="29">
                  <c:v>0.2541322815134428</c:v>
                </c:pt>
                <c:pt idx="30">
                  <c:v>0.25340511300148161</c:v>
                </c:pt>
                <c:pt idx="31">
                  <c:v>0.24485410432600702</c:v>
                </c:pt>
                <c:pt idx="32">
                  <c:v>0.24412162571628002</c:v>
                </c:pt>
                <c:pt idx="33">
                  <c:v>0.24188843989764405</c:v>
                </c:pt>
                <c:pt idx="34">
                  <c:v>0.23967713120660755</c:v>
                </c:pt>
                <c:pt idx="35">
                  <c:v>0.23821693434713676</c:v>
                </c:pt>
                <c:pt idx="36">
                  <c:v>0.23491129004570269</c:v>
                </c:pt>
                <c:pt idx="37">
                  <c:v>0.23443196132508759</c:v>
                </c:pt>
                <c:pt idx="38">
                  <c:v>0.2330259044509308</c:v>
                </c:pt>
                <c:pt idx="39">
                  <c:v>0.23225349082755342</c:v>
                </c:pt>
                <c:pt idx="40">
                  <c:v>0.23157101764212606</c:v>
                </c:pt>
                <c:pt idx="41">
                  <c:v>0.23119824505766107</c:v>
                </c:pt>
                <c:pt idx="42">
                  <c:v>0.22275612058700384</c:v>
                </c:pt>
                <c:pt idx="43">
                  <c:v>0.22073117660520034</c:v>
                </c:pt>
                <c:pt idx="44">
                  <c:v>0.213005682981807</c:v>
                </c:pt>
              </c:numCache>
            </c:numRef>
          </c:val>
          <c:extLst>
            <c:ext xmlns:c16="http://schemas.microsoft.com/office/drawing/2014/chart" uri="{C3380CC4-5D6E-409C-BE32-E72D297353CC}">
              <c16:uniqueId val="{00000000-BC4C-497B-924C-AD47CEA3D105}"/>
            </c:ext>
          </c:extLst>
        </c:ser>
        <c:ser>
          <c:idx val="1"/>
          <c:order val="1"/>
          <c:tx>
            <c:strRef>
              <c:f>'Rank data'!$AK$20</c:f>
              <c:strCache>
                <c:ptCount val="1"/>
                <c:pt idx="0">
                  <c:v>Greater Manchester</c:v>
                </c:pt>
              </c:strCache>
            </c:strRef>
          </c:tx>
          <c:spPr>
            <a:solidFill>
              <a:schemeClr val="accent1"/>
            </a:solidFill>
            <a:ln>
              <a:noFill/>
            </a:ln>
            <a:effectLst/>
          </c:spPr>
          <c:invertIfNegative val="0"/>
          <c:dPt>
            <c:idx val="20"/>
            <c:invertIfNegative val="0"/>
            <c:bubble3D val="0"/>
            <c:spPr>
              <a:solidFill>
                <a:schemeClr val="accent1"/>
              </a:solidFill>
              <a:ln>
                <a:noFill/>
              </a:ln>
              <a:effectLst/>
            </c:spPr>
            <c:extLst>
              <c:ext xmlns:c16="http://schemas.microsoft.com/office/drawing/2014/chart" uri="{C3380CC4-5D6E-409C-BE32-E72D297353CC}">
                <c16:uniqueId val="{00000002-BC4C-497B-924C-AD47CEA3D105}"/>
              </c:ext>
            </c:extLst>
          </c:dPt>
          <c:dPt>
            <c:idx val="44"/>
            <c:invertIfNegative val="0"/>
            <c:bubble3D val="0"/>
            <c:spPr>
              <a:solidFill>
                <a:schemeClr val="accent1"/>
              </a:solidFill>
              <a:ln>
                <a:noFill/>
              </a:ln>
              <a:effectLst/>
            </c:spPr>
            <c:extLst>
              <c:ext xmlns:c16="http://schemas.microsoft.com/office/drawing/2014/chart" uri="{C3380CC4-5D6E-409C-BE32-E72D297353CC}">
                <c16:uniqueId val="{00000004-BC4C-497B-924C-AD47CEA3D105}"/>
              </c:ext>
            </c:extLst>
          </c:dPt>
          <c:dLbls>
            <c:dLbl>
              <c:idx val="0"/>
              <c:tx>
                <c:rich>
                  <a:bodyPr/>
                  <a:lstStyle/>
                  <a:p>
                    <a:endParaRPr lang="en-US"/>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5-BC4C-497B-924C-AD47CEA3D105}"/>
                </c:ext>
              </c:extLst>
            </c:dLbl>
            <c:dLbl>
              <c:idx val="1"/>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6-BC4C-497B-924C-AD47CEA3D105}"/>
                </c:ext>
              </c:extLst>
            </c:dLbl>
            <c:dLbl>
              <c:idx val="2"/>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7-BC4C-497B-924C-AD47CEA3D105}"/>
                </c:ext>
              </c:extLst>
            </c:dLbl>
            <c:dLbl>
              <c:idx val="3"/>
              <c:tx>
                <c:rich>
                  <a:bodyPr/>
                  <a:lstStyle/>
                  <a:p>
                    <a:fld id="{87C3B991-EF65-4D52-A0EC-DC7CC3837E31}" type="CELLRANGE">
                      <a:rPr lang="en-US"/>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layout>
                    <c:manualLayout>
                      <c:w val="0.29419652557655041"/>
                      <c:h val="0.2313891682077667"/>
                    </c:manualLayout>
                  </c15:layout>
                  <c15:dlblFieldTable/>
                  <c15:showDataLabelsRange val="1"/>
                </c:ext>
                <c:ext xmlns:c16="http://schemas.microsoft.com/office/drawing/2014/chart" uri="{C3380CC4-5D6E-409C-BE32-E72D297353CC}">
                  <c16:uniqueId val="{00000008-BC4C-497B-924C-AD47CEA3D105}"/>
                </c:ext>
              </c:extLst>
            </c:dLbl>
            <c:dLbl>
              <c:idx val="4"/>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9-BC4C-497B-924C-AD47CEA3D105}"/>
                </c:ext>
              </c:extLst>
            </c:dLbl>
            <c:dLbl>
              <c:idx val="5"/>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A-BC4C-497B-924C-AD47CEA3D105}"/>
                </c:ext>
              </c:extLst>
            </c:dLbl>
            <c:dLbl>
              <c:idx val="6"/>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BC4C-497B-924C-AD47CEA3D105}"/>
                </c:ext>
              </c:extLst>
            </c:dLbl>
            <c:dLbl>
              <c:idx val="7"/>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C-BC4C-497B-924C-AD47CEA3D105}"/>
                </c:ext>
              </c:extLst>
            </c:dLbl>
            <c:dLbl>
              <c:idx val="8"/>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D-BC4C-497B-924C-AD47CEA3D105}"/>
                </c:ext>
              </c:extLst>
            </c:dLbl>
            <c:dLbl>
              <c:idx val="9"/>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E-BC4C-497B-924C-AD47CEA3D105}"/>
                </c:ext>
              </c:extLst>
            </c:dLbl>
            <c:dLbl>
              <c:idx val="10"/>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F-BC4C-497B-924C-AD47CEA3D105}"/>
                </c:ext>
              </c:extLst>
            </c:dLbl>
            <c:dLbl>
              <c:idx val="11"/>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0-BC4C-497B-924C-AD47CEA3D105}"/>
                </c:ext>
              </c:extLst>
            </c:dLbl>
            <c:dLbl>
              <c:idx val="12"/>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1-BC4C-497B-924C-AD47CEA3D105}"/>
                </c:ext>
              </c:extLst>
            </c:dLbl>
            <c:dLbl>
              <c:idx val="13"/>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2-BC4C-497B-924C-AD47CEA3D105}"/>
                </c:ext>
              </c:extLst>
            </c:dLbl>
            <c:dLbl>
              <c:idx val="14"/>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3-BC4C-497B-924C-AD47CEA3D105}"/>
                </c:ext>
              </c:extLst>
            </c:dLbl>
            <c:dLbl>
              <c:idx val="15"/>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4-BC4C-497B-924C-AD47CEA3D105}"/>
                </c:ext>
              </c:extLst>
            </c:dLbl>
            <c:dLbl>
              <c:idx val="16"/>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5-BC4C-497B-924C-AD47CEA3D105}"/>
                </c:ext>
              </c:extLst>
            </c:dLbl>
            <c:dLbl>
              <c:idx val="17"/>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6-BC4C-497B-924C-AD47CEA3D105}"/>
                </c:ext>
              </c:extLst>
            </c:dLbl>
            <c:dLbl>
              <c:idx val="18"/>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7-BC4C-497B-924C-AD47CEA3D105}"/>
                </c:ext>
              </c:extLst>
            </c:dLbl>
            <c:dLbl>
              <c:idx val="19"/>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8-BC4C-497B-924C-AD47CEA3D105}"/>
                </c:ext>
              </c:extLst>
            </c:dLbl>
            <c:dLbl>
              <c:idx val="20"/>
              <c:tx>
                <c:rich>
                  <a:bodyPr/>
                  <a:lstStyle/>
                  <a:p>
                    <a:endParaRPr lang="en-US"/>
                  </a:p>
                </c:rich>
              </c:tx>
              <c:dLblPos val="outEnd"/>
              <c:showLegendKey val="0"/>
              <c:showVal val="0"/>
              <c:showCatName val="0"/>
              <c:showSerName val="0"/>
              <c:showPercent val="0"/>
              <c:showBubbleSize val="0"/>
              <c:extLst>
                <c:ext xmlns:c15="http://schemas.microsoft.com/office/drawing/2012/chart" uri="{CE6537A1-D6FC-4f65-9D91-7224C49458BB}">
                  <c15:layout>
                    <c:manualLayout>
                      <c:w val="0.2633285917496444"/>
                      <c:h val="0.2313891682077667"/>
                    </c:manualLayout>
                  </c15:layout>
                  <c15:showDataLabelsRange val="1"/>
                </c:ext>
                <c:ext xmlns:c16="http://schemas.microsoft.com/office/drawing/2014/chart" uri="{C3380CC4-5D6E-409C-BE32-E72D297353CC}">
                  <c16:uniqueId val="{00000002-BC4C-497B-924C-AD47CEA3D105}"/>
                </c:ext>
              </c:extLst>
            </c:dLbl>
            <c:dLbl>
              <c:idx val="21"/>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9-BC4C-497B-924C-AD47CEA3D105}"/>
                </c:ext>
              </c:extLst>
            </c:dLbl>
            <c:dLbl>
              <c:idx val="22"/>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A-BC4C-497B-924C-AD47CEA3D105}"/>
                </c:ext>
              </c:extLst>
            </c:dLbl>
            <c:dLbl>
              <c:idx val="23"/>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B-BC4C-497B-924C-AD47CEA3D105}"/>
                </c:ext>
              </c:extLst>
            </c:dLbl>
            <c:dLbl>
              <c:idx val="24"/>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C-BC4C-497B-924C-AD47CEA3D105}"/>
                </c:ext>
              </c:extLst>
            </c:dLbl>
            <c:dLbl>
              <c:idx val="25"/>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D-BC4C-497B-924C-AD47CEA3D105}"/>
                </c:ext>
              </c:extLst>
            </c:dLbl>
            <c:dLbl>
              <c:idx val="26"/>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E-BC4C-497B-924C-AD47CEA3D105}"/>
                </c:ext>
              </c:extLst>
            </c:dLbl>
            <c:dLbl>
              <c:idx val="27"/>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F-BC4C-497B-924C-AD47CEA3D105}"/>
                </c:ext>
              </c:extLst>
            </c:dLbl>
            <c:dLbl>
              <c:idx val="28"/>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0-BC4C-497B-924C-AD47CEA3D105}"/>
                </c:ext>
              </c:extLst>
            </c:dLbl>
            <c:dLbl>
              <c:idx val="29"/>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1-BC4C-497B-924C-AD47CEA3D105}"/>
                </c:ext>
              </c:extLst>
            </c:dLbl>
            <c:dLbl>
              <c:idx val="30"/>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2-BC4C-497B-924C-AD47CEA3D105}"/>
                </c:ext>
              </c:extLst>
            </c:dLbl>
            <c:dLbl>
              <c:idx val="31"/>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3-BC4C-497B-924C-AD47CEA3D105}"/>
                </c:ext>
              </c:extLst>
            </c:dLbl>
            <c:dLbl>
              <c:idx val="32"/>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4-BC4C-497B-924C-AD47CEA3D105}"/>
                </c:ext>
              </c:extLst>
            </c:dLbl>
            <c:dLbl>
              <c:idx val="33"/>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5-BC4C-497B-924C-AD47CEA3D105}"/>
                </c:ext>
              </c:extLst>
            </c:dLbl>
            <c:dLbl>
              <c:idx val="34"/>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6-BC4C-497B-924C-AD47CEA3D105}"/>
                </c:ext>
              </c:extLst>
            </c:dLbl>
            <c:dLbl>
              <c:idx val="35"/>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7-BC4C-497B-924C-AD47CEA3D105}"/>
                </c:ext>
              </c:extLst>
            </c:dLbl>
            <c:dLbl>
              <c:idx val="36"/>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8-BC4C-497B-924C-AD47CEA3D105}"/>
                </c:ext>
              </c:extLst>
            </c:dLbl>
            <c:dLbl>
              <c:idx val="37"/>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9-BC4C-497B-924C-AD47CEA3D105}"/>
                </c:ext>
              </c:extLst>
            </c:dLbl>
            <c:dLbl>
              <c:idx val="38"/>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A-BC4C-497B-924C-AD47CEA3D105}"/>
                </c:ext>
              </c:extLst>
            </c:dLbl>
            <c:dLbl>
              <c:idx val="39"/>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B-BC4C-497B-924C-AD47CEA3D105}"/>
                </c:ext>
              </c:extLst>
            </c:dLbl>
            <c:dLbl>
              <c:idx val="40"/>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C-BC4C-497B-924C-AD47CEA3D105}"/>
                </c:ext>
              </c:extLst>
            </c:dLbl>
            <c:dLbl>
              <c:idx val="41"/>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D-BC4C-497B-924C-AD47CEA3D105}"/>
                </c:ext>
              </c:extLst>
            </c:dLbl>
            <c:dLbl>
              <c:idx val="42"/>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E-BC4C-497B-924C-AD47CEA3D105}"/>
                </c:ext>
              </c:extLst>
            </c:dLbl>
            <c:dLbl>
              <c:idx val="43"/>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F-BC4C-497B-924C-AD47CEA3D105}"/>
                </c:ext>
              </c:extLst>
            </c:dLbl>
            <c:dLbl>
              <c:idx val="44"/>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4-BC4C-497B-924C-AD47CEA3D105}"/>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'Rank data'!$A$21:$A$65</c:f>
              <c:strCache>
                <c:ptCount val="45"/>
                <c:pt idx="0">
                  <c:v>Worst</c:v>
                </c:pt>
                <c:pt idx="44">
                  <c:v>Best</c:v>
                </c:pt>
              </c:strCache>
            </c:strRef>
          </c:cat>
          <c:val>
            <c:numRef>
              <c:f>'Rank data'!$AK$21:$AK$65</c:f>
              <c:numCache>
                <c:formatCode>0.0%</c:formatCode>
                <c:ptCount val="45"/>
                <c:pt idx="0">
                  <c:v>#N/A</c:v>
                </c:pt>
                <c:pt idx="1">
                  <c:v>#N/A</c:v>
                </c:pt>
                <c:pt idx="2">
                  <c:v>#N/A</c:v>
                </c:pt>
                <c:pt idx="3">
                  <c:v>0.31147658819548912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numCache>
            </c:numRef>
          </c:val>
          <c:extLst>
            <c:ext xmlns:c15="http://schemas.microsoft.com/office/drawing/2012/chart" uri="{02D57815-91ED-43cb-92C2-25804820EDAC}">
              <c15:datalabelsRange>
                <c15:f>'Rank data'!$AM$21:$AM$65</c15:f>
                <c15:dlblRangeCache>
                  <c:ptCount val="45"/>
                  <c:pt idx="0">
                    <c:v>  </c:v>
                  </c:pt>
                  <c:pt idx="1">
                    <c:v>  </c:v>
                  </c:pt>
                  <c:pt idx="2">
                    <c:v>  </c:v>
                  </c:pt>
                  <c:pt idx="3">
                    <c:v> 42nd </c:v>
                  </c:pt>
                  <c:pt idx="4">
                    <c:v>  </c:v>
                  </c:pt>
                  <c:pt idx="5">
                    <c:v>  </c:v>
                  </c:pt>
                  <c:pt idx="6">
                    <c:v>  </c:v>
                  </c:pt>
                  <c:pt idx="7">
                    <c:v>  </c:v>
                  </c:pt>
                  <c:pt idx="8">
                    <c:v>  </c:v>
                  </c:pt>
                  <c:pt idx="9">
                    <c:v>  </c:v>
                  </c:pt>
                  <c:pt idx="10">
                    <c:v>  </c:v>
                  </c:pt>
                  <c:pt idx="11">
                    <c:v>  </c:v>
                  </c:pt>
                  <c:pt idx="12">
                    <c:v>  </c:v>
                  </c:pt>
                  <c:pt idx="13">
                    <c:v>  </c:v>
                  </c:pt>
                  <c:pt idx="14">
                    <c:v>  </c:v>
                  </c:pt>
                  <c:pt idx="15">
                    <c:v>  </c:v>
                  </c:pt>
                  <c:pt idx="16">
                    <c:v>  </c:v>
                  </c:pt>
                  <c:pt idx="17">
                    <c:v>  </c:v>
                  </c:pt>
                  <c:pt idx="18">
                    <c:v>  </c:v>
                  </c:pt>
                  <c:pt idx="19">
                    <c:v>  </c:v>
                  </c:pt>
                  <c:pt idx="20">
                    <c:v>  </c:v>
                  </c:pt>
                  <c:pt idx="21">
                    <c:v>  </c:v>
                  </c:pt>
                  <c:pt idx="22">
                    <c:v>  </c:v>
                  </c:pt>
                  <c:pt idx="23">
                    <c:v>  </c:v>
                  </c:pt>
                  <c:pt idx="24">
                    <c:v>  </c:v>
                  </c:pt>
                  <c:pt idx="25">
                    <c:v>  </c:v>
                  </c:pt>
                  <c:pt idx="26">
                    <c:v>  </c:v>
                  </c:pt>
                  <c:pt idx="27">
                    <c:v>  </c:v>
                  </c:pt>
                  <c:pt idx="28">
                    <c:v>  </c:v>
                  </c:pt>
                  <c:pt idx="29">
                    <c:v>  </c:v>
                  </c:pt>
                  <c:pt idx="30">
                    <c:v>  </c:v>
                  </c:pt>
                  <c:pt idx="31">
                    <c:v>  </c:v>
                  </c:pt>
                  <c:pt idx="32">
                    <c:v>  </c:v>
                  </c:pt>
                  <c:pt idx="33">
                    <c:v>  </c:v>
                  </c:pt>
                  <c:pt idx="34">
                    <c:v>  </c:v>
                  </c:pt>
                  <c:pt idx="35">
                    <c:v>  </c:v>
                  </c:pt>
                  <c:pt idx="36">
                    <c:v>  </c:v>
                  </c:pt>
                  <c:pt idx="37">
                    <c:v>  </c:v>
                  </c:pt>
                  <c:pt idx="38">
                    <c:v>  </c:v>
                  </c:pt>
                  <c:pt idx="39">
                    <c:v>  </c:v>
                  </c:pt>
                  <c:pt idx="40">
                    <c:v>  </c:v>
                  </c:pt>
                  <c:pt idx="41">
                    <c:v>  </c:v>
                  </c:pt>
                  <c:pt idx="42">
                    <c:v>  </c:v>
                  </c:pt>
                  <c:pt idx="43">
                    <c:v>  </c:v>
                  </c:pt>
                  <c:pt idx="44">
                    <c:v>  </c:v>
                  </c:pt>
                </c15:dlblRangeCache>
              </c15:datalabelsRange>
            </c:ext>
            <c:ext xmlns:c16="http://schemas.microsoft.com/office/drawing/2014/chart" uri="{C3380CC4-5D6E-409C-BE32-E72D297353CC}">
              <c16:uniqueId val="{00000030-BC4C-497B-924C-AD47CEA3D105}"/>
            </c:ext>
          </c:extLst>
        </c:ser>
        <c:ser>
          <c:idx val="2"/>
          <c:order val="2"/>
          <c:tx>
            <c:strRef>
              <c:f>'Rank data'!$AL$20</c:f>
              <c:strCache>
                <c:ptCount val="1"/>
                <c:pt idx="0">
                  <c:v>NNs</c:v>
                </c:pt>
              </c:strCache>
            </c:strRef>
          </c:tx>
          <c:spPr>
            <a:solidFill>
              <a:schemeClr val="tx1"/>
            </a:solidFill>
            <a:ln>
              <a:noFill/>
            </a:ln>
            <a:effectLst/>
          </c:spPr>
          <c:invertIfNegative val="0"/>
          <c:dLbls>
            <c:delete val="1"/>
          </c:dLbls>
          <c:cat>
            <c:strRef>
              <c:f>'Rank data'!$A$21:$A$65</c:f>
              <c:strCache>
                <c:ptCount val="45"/>
                <c:pt idx="0">
                  <c:v>Worst</c:v>
                </c:pt>
                <c:pt idx="44">
                  <c:v>Best</c:v>
                </c:pt>
              </c:strCache>
            </c:strRef>
          </c:cat>
          <c:val>
            <c:numRef>
              <c:f>'Rank data'!$AL$21:$AL$65</c:f>
              <c:numCache>
                <c:formatCode>0.0%</c:formatCode>
                <c:ptCount val="45"/>
                <c:pt idx="0">
                  <c:v>#N/A</c:v>
                </c:pt>
                <c:pt idx="1">
                  <c:v>#N/A</c:v>
                </c:pt>
                <c:pt idx="2">
                  <c:v>#N/A</c:v>
                </c:pt>
                <c:pt idx="3">
                  <c:v>#N/A</c:v>
                </c:pt>
                <c:pt idx="4">
                  <c:v>#N/A</c:v>
                </c:pt>
                <c:pt idx="5">
                  <c:v>#N/A</c:v>
                </c:pt>
                <c:pt idx="6">
                  <c:v>#N/A</c:v>
                </c:pt>
                <c:pt idx="7">
                  <c:v>#N/A</c:v>
                </c:pt>
                <c:pt idx="8">
                  <c:v>#N/A</c:v>
                </c:pt>
                <c:pt idx="9">
                  <c:v>#N/A</c:v>
                </c:pt>
                <c:pt idx="10">
                  <c:v>#N/A</c:v>
                </c:pt>
                <c:pt idx="11">
                  <c:v>#N/A</c:v>
                </c:pt>
                <c:pt idx="12">
                  <c:v>#N/A</c:v>
                </c:pt>
                <c:pt idx="13">
                  <c:v>0.29114366653934387</c:v>
                </c:pt>
                <c:pt idx="14">
                  <c:v>#N/A</c:v>
                </c:pt>
                <c:pt idx="15">
                  <c:v>#N/A</c:v>
                </c:pt>
                <c:pt idx="16">
                  <c:v>#N/A</c:v>
                </c:pt>
                <c:pt idx="17">
                  <c:v>#N/A</c:v>
                </c:pt>
                <c:pt idx="18">
                  <c:v>#N/A</c:v>
                </c:pt>
                <c:pt idx="19">
                  <c:v>#N/A</c:v>
                </c:pt>
                <c:pt idx="20">
                  <c:v>#N/A</c:v>
                </c:pt>
                <c:pt idx="21">
                  <c:v>#N/A</c:v>
                </c:pt>
                <c:pt idx="22">
                  <c:v>#N/A</c:v>
                </c:pt>
                <c:pt idx="23">
                  <c:v>#N/A</c:v>
                </c:pt>
                <c:pt idx="24">
                  <c:v>0.26477503789387469</c:v>
                </c:pt>
                <c:pt idx="25">
                  <c:v>#N/A</c:v>
                </c:pt>
                <c:pt idx="26">
                  <c:v>#N/A</c:v>
                </c:pt>
                <c:pt idx="27">
                  <c:v>#N/A</c:v>
                </c:pt>
                <c:pt idx="28">
                  <c:v>#N/A</c:v>
                </c:pt>
                <c:pt idx="29">
                  <c:v>#N/A</c:v>
                </c:pt>
                <c:pt idx="30">
                  <c:v>#N/A</c:v>
                </c:pt>
                <c:pt idx="31">
                  <c:v>#N/A</c:v>
                </c:pt>
                <c:pt idx="32">
                  <c:v>#N/A</c:v>
                </c:pt>
                <c:pt idx="33">
                  <c:v>#N/A</c:v>
                </c:pt>
                <c:pt idx="34">
                  <c:v>#N/A</c:v>
                </c:pt>
                <c:pt idx="35">
                  <c:v>#N/A</c:v>
                </c:pt>
                <c:pt idx="36">
                  <c:v>0.23491129004570269</c:v>
                </c:pt>
                <c:pt idx="37">
                  <c:v>#N/A</c:v>
                </c:pt>
                <c:pt idx="38">
                  <c:v>#N/A</c:v>
                </c:pt>
                <c:pt idx="39">
                  <c:v>#N/A</c:v>
                </c:pt>
                <c:pt idx="40">
                  <c:v>#N/A</c:v>
                </c:pt>
                <c:pt idx="41">
                  <c:v>#N/A</c:v>
                </c:pt>
                <c:pt idx="42">
                  <c:v>#N/A</c:v>
                </c:pt>
                <c:pt idx="43">
                  <c:v>#N/A</c:v>
                </c:pt>
                <c:pt idx="44">
                  <c:v>#N/A</c:v>
                </c:pt>
              </c:numCache>
            </c:numRef>
          </c:val>
          <c:extLst>
            <c:ext xmlns:c16="http://schemas.microsoft.com/office/drawing/2014/chart" uri="{C3380CC4-5D6E-409C-BE32-E72D297353CC}">
              <c16:uniqueId val="{00000031-BC4C-497B-924C-AD47CEA3D105}"/>
            </c:ext>
          </c:extLst>
        </c:ser>
        <c:dLbls>
          <c:dLblPos val="outEnd"/>
          <c:showLegendKey val="0"/>
          <c:showVal val="1"/>
          <c:showCatName val="0"/>
          <c:showSerName val="0"/>
          <c:showPercent val="0"/>
          <c:showBubbleSize val="0"/>
        </c:dLbls>
        <c:gapWidth val="20"/>
        <c:overlap val="100"/>
        <c:axId val="789034960"/>
        <c:axId val="789031024"/>
      </c:barChart>
      <c:catAx>
        <c:axId val="789034960"/>
        <c:scaling>
          <c:orientation val="minMax"/>
        </c:scaling>
        <c:delete val="1"/>
        <c:axPos val="l"/>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45"/>
        </c:scaling>
        <c:delete val="1"/>
        <c:axPos val="b"/>
        <c:numFmt formatCode="0%" sourceLinked="0"/>
        <c:majorTickMark val="out"/>
        <c:minorTickMark val="none"/>
        <c:tickLblPos val="nextTo"/>
        <c:crossAx val="789034960"/>
        <c:crosses val="autoZero"/>
        <c:crossBetween val="between"/>
        <c:majorUnit val="0.4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pPr>
      <a:endParaRPr lang="en-US"/>
    </a:p>
  </c:txPr>
  <c:externalData r:id="rId3">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954232416372364E-2"/>
          <c:y val="4.1185152646606632E-2"/>
          <c:w val="0.95409173695709149"/>
          <c:h val="0.61655799451293836"/>
        </c:manualLayout>
      </c:layout>
      <c:barChart>
        <c:barDir val="col"/>
        <c:grouping val="clustered"/>
        <c:varyColors val="0"/>
        <c:ser>
          <c:idx val="1"/>
          <c:order val="1"/>
          <c:tx>
            <c:strRef>
              <c:f>'Gra phs'!$F$458</c:f>
              <c:strCache>
                <c:ptCount val="1"/>
                <c:pt idx="0">
                  <c:v>Greater Manchester</c:v>
                </c:pt>
              </c:strCache>
            </c:strRef>
          </c:tx>
          <c:spPr>
            <a:solidFill>
              <a:srgbClr val="4BA57E"/>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'Gra phs'!$I$465:$I$470</c:f>
                <c:numCache>
                  <c:formatCode>General</c:formatCode>
                  <c:ptCount val="6"/>
                  <c:pt idx="0">
                    <c:v>2.3846327605453937E-2</c:v>
                  </c:pt>
                  <c:pt idx="2">
                    <c:v>1.6135450673050021E-2</c:v>
                  </c:pt>
                  <c:pt idx="4">
                    <c:v>2.7494102409803763E-2</c:v>
                  </c:pt>
                </c:numCache>
              </c:numRef>
            </c:plus>
            <c:minus>
              <c:numRef>
                <c:f>'Gra phs'!$I$465:$I$470</c:f>
                <c:numCache>
                  <c:formatCode>General</c:formatCode>
                  <c:ptCount val="6"/>
                  <c:pt idx="0">
                    <c:v>2.3846327605453937E-2</c:v>
                  </c:pt>
                  <c:pt idx="2">
                    <c:v>1.6135450673050021E-2</c:v>
                  </c:pt>
                  <c:pt idx="4">
                    <c:v>2.7494102409803763E-2</c:v>
                  </c:pt>
                </c:numCache>
              </c:numRef>
            </c:minus>
            <c:spPr>
              <a:noFill/>
              <a:ln w="9525" cap="flat" cmpd="sng" algn="ctr">
                <a:solidFill>
                  <a:srgbClr val="BD1622"/>
                </a:solidFill>
                <a:round/>
              </a:ln>
              <a:effectLst/>
            </c:spPr>
          </c:errBars>
          <c:cat>
            <c:multiLvlStrRef>
              <c:f>'Gra phs'!$C$459:$D$464</c:f>
              <c:multiLvlStrCache>
                <c:ptCount val="6"/>
                <c:lvl>
                  <c:pt idx="0">
                    <c:v>Boy</c:v>
                  </c:pt>
                  <c:pt idx="1">
                    <c:v>Girl</c:v>
                  </c:pt>
                  <c:pt idx="2">
                    <c:v>Boy</c:v>
                  </c:pt>
                  <c:pt idx="3">
                    <c:v>Girl</c:v>
                  </c:pt>
                  <c:pt idx="4">
                    <c:v>Boy</c:v>
                  </c:pt>
                  <c:pt idx="5">
                    <c:v>Girl</c:v>
                  </c:pt>
                </c:lvl>
                <c:lvl>
                  <c:pt idx="0">
                    <c:v>Low FAS</c:v>
                  </c:pt>
                  <c:pt idx="2">
                    <c:v>Medium FAS</c:v>
                  </c:pt>
                  <c:pt idx="4">
                    <c:v>High FAS</c:v>
                  </c:pt>
                </c:lvl>
              </c:multiLvlStrCache>
            </c:multiLvlStrRef>
          </c:cat>
          <c:val>
            <c:numRef>
              <c:f>'Gra phs'!$F$465:$F$470</c:f>
              <c:numCache>
                <c:formatCode>General</c:formatCode>
                <c:ptCount val="6"/>
                <c:pt idx="0" formatCode="0.0%">
                  <c:v>0.28453712109844803</c:v>
                </c:pt>
                <c:pt idx="2" formatCode="0.0%">
                  <c:v>0.37899959774396208</c:v>
                </c:pt>
                <c:pt idx="4" formatCode="0.0%">
                  <c:v>0.47666483803048398</c:v>
                </c:pt>
              </c:numCache>
            </c:numRef>
          </c:val>
          <c:extLst>
            <c:ext xmlns:c16="http://schemas.microsoft.com/office/drawing/2014/chart" uri="{C3380CC4-5D6E-409C-BE32-E72D297353CC}">
              <c16:uniqueId val="{00000000-245C-4A89-874C-B44EC38EB1E8}"/>
            </c:ext>
          </c:extLst>
        </c:ser>
        <c:ser>
          <c:idx val="2"/>
          <c:order val="2"/>
          <c:tx>
            <c:strRef>
              <c:f>'Gra phs'!$G$457</c:f>
              <c:strCache>
                <c:ptCount val="1"/>
                <c:pt idx="0">
                  <c:v>Girls</c:v>
                </c:pt>
              </c:strCache>
            </c:strRef>
          </c:tx>
          <c:spPr>
            <a:solidFill>
              <a:srgbClr val="4BA57E">
                <a:alpha val="40000"/>
              </a:srgb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'Gra phs'!$J$465:$J$470</c:f>
                <c:numCache>
                  <c:formatCode>General</c:formatCode>
                  <c:ptCount val="6"/>
                  <c:pt idx="1">
                    <c:v>2.1591416892082233E-2</c:v>
                  </c:pt>
                  <c:pt idx="3">
                    <c:v>1.4825027990657116E-2</c:v>
                  </c:pt>
                  <c:pt idx="5">
                    <c:v>2.7885441545136214E-2</c:v>
                  </c:pt>
                </c:numCache>
              </c:numRef>
            </c:plus>
            <c:minus>
              <c:numRef>
                <c:f>'Gra phs'!$J$465:$J$470</c:f>
                <c:numCache>
                  <c:formatCode>General</c:formatCode>
                  <c:ptCount val="6"/>
                  <c:pt idx="1">
                    <c:v>2.1591416892082233E-2</c:v>
                  </c:pt>
                  <c:pt idx="3">
                    <c:v>1.4825027990657116E-2</c:v>
                  </c:pt>
                  <c:pt idx="5">
                    <c:v>2.7885441545136214E-2</c:v>
                  </c:pt>
                </c:numCache>
              </c:numRef>
            </c:minus>
            <c:spPr>
              <a:noFill/>
              <a:ln w="9525" cap="flat" cmpd="sng" algn="ctr">
                <a:solidFill>
                  <a:srgbClr val="BD1622"/>
                </a:solidFill>
                <a:round/>
              </a:ln>
              <a:effectLst/>
            </c:spPr>
          </c:errBars>
          <c:cat>
            <c:multiLvlStrRef>
              <c:f>'Gra phs'!$C$459:$D$464</c:f>
              <c:multiLvlStrCache>
                <c:ptCount val="6"/>
                <c:lvl>
                  <c:pt idx="0">
                    <c:v>Boy</c:v>
                  </c:pt>
                  <c:pt idx="1">
                    <c:v>Girl</c:v>
                  </c:pt>
                  <c:pt idx="2">
                    <c:v>Boy</c:v>
                  </c:pt>
                  <c:pt idx="3">
                    <c:v>Girl</c:v>
                  </c:pt>
                  <c:pt idx="4">
                    <c:v>Boy</c:v>
                  </c:pt>
                  <c:pt idx="5">
                    <c:v>Girl</c:v>
                  </c:pt>
                </c:lvl>
                <c:lvl>
                  <c:pt idx="0">
                    <c:v>Low FAS</c:v>
                  </c:pt>
                  <c:pt idx="2">
                    <c:v>Medium FAS</c:v>
                  </c:pt>
                  <c:pt idx="4">
                    <c:v>High FAS</c:v>
                  </c:pt>
                </c:lvl>
              </c:multiLvlStrCache>
            </c:multiLvlStrRef>
          </c:cat>
          <c:val>
            <c:numRef>
              <c:f>'Gra phs'!$G$465:$G$470</c:f>
              <c:numCache>
                <c:formatCode>0.0%</c:formatCode>
                <c:ptCount val="6"/>
                <c:pt idx="1">
                  <c:v>0.27638247515434022</c:v>
                </c:pt>
                <c:pt idx="3">
                  <c:v>0.26819154296472253</c:v>
                </c:pt>
                <c:pt idx="5">
                  <c:v>0.31820286084938321</c:v>
                </c:pt>
              </c:numCache>
            </c:numRef>
          </c:val>
          <c:extLst>
            <c:ext xmlns:c16="http://schemas.microsoft.com/office/drawing/2014/chart" uri="{C3380CC4-5D6E-409C-BE32-E72D297353CC}">
              <c16:uniqueId val="{00000001-245C-4A89-874C-B44EC38EB1E8}"/>
            </c:ext>
          </c:extLst>
        </c:ser>
        <c:dLbls>
          <c:showLegendKey val="0"/>
          <c:showVal val="0"/>
          <c:showCatName val="0"/>
          <c:showSerName val="0"/>
          <c:showPercent val="0"/>
          <c:showBubbleSize val="0"/>
        </c:dLbls>
        <c:gapWidth val="50"/>
        <c:overlap val="100"/>
        <c:axId val="700024272"/>
        <c:axId val="700029848"/>
      </c:barChart>
      <c:lineChart>
        <c:grouping val="standard"/>
        <c:varyColors val="0"/>
        <c:ser>
          <c:idx val="0"/>
          <c:order val="0"/>
          <c:tx>
            <c:strRef>
              <c:f>'Gra phs'!$E$458</c:f>
              <c:strCache>
                <c:ptCount val="1"/>
                <c:pt idx="0">
                  <c:v>England</c:v>
                </c:pt>
              </c:strCache>
            </c:strRef>
          </c:tx>
          <c:spPr>
            <a:ln w="25400" cap="rnd">
              <a:noFill/>
              <a:round/>
            </a:ln>
            <a:effectLst/>
          </c:spPr>
          <c:marker>
            <c:symbol val="circle"/>
            <c:size val="8"/>
            <c:spPr>
              <a:solidFill>
                <a:srgbClr val="484043"/>
              </a:solidFill>
              <a:ln w="9525">
                <a:noFill/>
              </a:ln>
              <a:effectLst/>
            </c:spPr>
          </c:marker>
          <c:cat>
            <c:multiLvlStrRef>
              <c:f>'Gra phs'!$C$459:$D$464</c:f>
              <c:multiLvlStrCache>
                <c:ptCount val="6"/>
                <c:lvl>
                  <c:pt idx="0">
                    <c:v>Boy</c:v>
                  </c:pt>
                  <c:pt idx="1">
                    <c:v>Girl</c:v>
                  </c:pt>
                  <c:pt idx="2">
                    <c:v>Boy</c:v>
                  </c:pt>
                  <c:pt idx="3">
                    <c:v>Girl</c:v>
                  </c:pt>
                  <c:pt idx="4">
                    <c:v>Boy</c:v>
                  </c:pt>
                  <c:pt idx="5">
                    <c:v>Girl</c:v>
                  </c:pt>
                </c:lvl>
                <c:lvl>
                  <c:pt idx="0">
                    <c:v>Low FAS</c:v>
                  </c:pt>
                  <c:pt idx="2">
                    <c:v>Medium FAS</c:v>
                  </c:pt>
                  <c:pt idx="4">
                    <c:v>High FAS</c:v>
                  </c:pt>
                </c:lvl>
              </c:multiLvlStrCache>
            </c:multiLvlStrRef>
          </c:cat>
          <c:val>
            <c:numRef>
              <c:f>'Gra phs'!$E$465:$E$470</c:f>
              <c:numCache>
                <c:formatCode>0.0%</c:formatCode>
                <c:ptCount val="6"/>
                <c:pt idx="0">
                  <c:v>0.31059484614716765</c:v>
                </c:pt>
                <c:pt idx="1">
                  <c:v>0.27936895450573057</c:v>
                </c:pt>
                <c:pt idx="2">
                  <c:v>0.39722158150959758</c:v>
                </c:pt>
                <c:pt idx="3">
                  <c:v>0.32426853463216082</c:v>
                </c:pt>
                <c:pt idx="4">
                  <c:v>0.47759018487097826</c:v>
                </c:pt>
                <c:pt idx="5">
                  <c:v>0.39510065075726536</c:v>
                </c:pt>
              </c:numCache>
            </c:numRef>
          </c:val>
          <c:smooth val="0"/>
          <c:extLst>
            <c:ext xmlns:c16="http://schemas.microsoft.com/office/drawing/2014/chart" uri="{C3380CC4-5D6E-409C-BE32-E72D297353CC}">
              <c16:uniqueId val="{00000002-245C-4A89-874C-B44EC38EB1E8}"/>
            </c:ext>
          </c:extLst>
        </c:ser>
        <c:ser>
          <c:idx val="3"/>
          <c:order val="3"/>
          <c:tx>
            <c:strRef>
              <c:f>'Gra phs'!$H$458</c:f>
              <c:strCache>
                <c:ptCount val="1"/>
                <c:pt idx="0">
                  <c:v>All years 3-6</c:v>
                </c:pt>
              </c:strCache>
            </c:strRef>
          </c:tx>
          <c:spPr>
            <a:ln w="25400" cap="rnd">
              <a:solidFill>
                <a:schemeClr val="tx1"/>
              </a:solidFill>
              <a:round/>
            </a:ln>
            <a:effectLst/>
          </c:spPr>
          <c:marker>
            <c:symbol val="none"/>
          </c:marker>
          <c:trendline>
            <c:spPr>
              <a:ln w="25400" cap="rnd">
                <a:solidFill>
                  <a:srgbClr val="484043"/>
                </a:solidFill>
                <a:prstDash val="solid"/>
              </a:ln>
              <a:effectLst/>
            </c:spPr>
            <c:trendlineType val="linear"/>
            <c:forward val="0.5"/>
            <c:backward val="0.5"/>
            <c:dispRSqr val="0"/>
            <c:dispEq val="0"/>
          </c:trendline>
          <c:cat>
            <c:multiLvlStrRef>
              <c:f>'Gra phs'!$C$459:$D$464</c:f>
              <c:multiLvlStrCache>
                <c:ptCount val="6"/>
                <c:lvl>
                  <c:pt idx="0">
                    <c:v>Boy</c:v>
                  </c:pt>
                  <c:pt idx="1">
                    <c:v>Girl</c:v>
                  </c:pt>
                  <c:pt idx="2">
                    <c:v>Boy</c:v>
                  </c:pt>
                  <c:pt idx="3">
                    <c:v>Girl</c:v>
                  </c:pt>
                  <c:pt idx="4">
                    <c:v>Boy</c:v>
                  </c:pt>
                  <c:pt idx="5">
                    <c:v>Girl</c:v>
                  </c:pt>
                </c:lvl>
                <c:lvl>
                  <c:pt idx="0">
                    <c:v>Low FAS</c:v>
                  </c:pt>
                  <c:pt idx="2">
                    <c:v>Medium FAS</c:v>
                  </c:pt>
                  <c:pt idx="4">
                    <c:v>High FAS</c:v>
                  </c:pt>
                </c:lvl>
              </c:multiLvlStrCache>
            </c:multiLvlStrRef>
          </c:cat>
          <c:val>
            <c:numRef>
              <c:f>'Gra phs'!$H$465:$H$470</c:f>
              <c:numCache>
                <c:formatCode>0.0%</c:formatCode>
                <c:ptCount val="6"/>
                <c:pt idx="0">
                  <c:v>0.32972938640782312</c:v>
                </c:pt>
                <c:pt idx="1">
                  <c:v>0.32972938640782312</c:v>
                </c:pt>
                <c:pt idx="2">
                  <c:v>0.32972938640782312</c:v>
                </c:pt>
                <c:pt idx="3">
                  <c:v>0.32972938640782312</c:v>
                </c:pt>
                <c:pt idx="4">
                  <c:v>0.32972938640782312</c:v>
                </c:pt>
                <c:pt idx="5">
                  <c:v>0.32972938640782312</c:v>
                </c:pt>
              </c:numCache>
            </c:numRef>
          </c:val>
          <c:smooth val="0"/>
          <c:extLst>
            <c:ext xmlns:c16="http://schemas.microsoft.com/office/drawing/2014/chart" uri="{C3380CC4-5D6E-409C-BE32-E72D297353CC}">
              <c16:uniqueId val="{00000004-245C-4A89-874C-B44EC38EB1E8}"/>
            </c:ext>
          </c:extLst>
        </c:ser>
        <c:dLbls>
          <c:showLegendKey val="0"/>
          <c:showVal val="0"/>
          <c:showCatName val="0"/>
          <c:showSerName val="0"/>
          <c:showPercent val="0"/>
          <c:showBubbleSize val="0"/>
        </c:dLbls>
        <c:marker val="1"/>
        <c:smooth val="0"/>
        <c:axId val="700024272"/>
        <c:axId val="700029848"/>
      </c:lineChart>
      <c:catAx>
        <c:axId val="700024272"/>
        <c:scaling>
          <c:orientation val="minMax"/>
        </c:scaling>
        <c:delete val="0"/>
        <c:axPos val="b"/>
        <c:numFmt formatCode="General" sourceLinked="1"/>
        <c:majorTickMark val="none"/>
        <c:minorTickMark val="none"/>
        <c:tickLblPos val="nextTo"/>
        <c:spPr>
          <a:noFill/>
          <a:ln w="19050" cap="flat" cmpd="sng" algn="ctr">
            <a:solidFill>
              <a:srgbClr val="A480A8"/>
            </a:solidFill>
            <a:round/>
          </a:ln>
          <a:effectLst/>
        </c:spPr>
        <c:txPr>
          <a:bodyPr rot="-60000000" spcFirstLastPara="1" vertOverflow="ellipsis" vert="horz" wrap="square" anchor="ctr" anchorCtr="1"/>
          <a:lstStyle/>
          <a:p>
            <a:pPr>
              <a:defRPr sz="1600" b="1" i="0" u="none" strike="noStrike" kern="1200" baseline="0">
                <a:solidFill>
                  <a:srgbClr val="A480A8"/>
                </a:solidFill>
                <a:latin typeface="+mn-lt"/>
                <a:ea typeface="+mn-ea"/>
                <a:cs typeface="+mn-cs"/>
              </a:defRPr>
            </a:pPr>
            <a:endParaRPr lang="en-US"/>
          </a:p>
        </c:txPr>
        <c:crossAx val="700029848"/>
        <c:crosses val="autoZero"/>
        <c:auto val="1"/>
        <c:lblAlgn val="ctr"/>
        <c:lblOffset val="100"/>
        <c:noMultiLvlLbl val="0"/>
      </c:catAx>
      <c:valAx>
        <c:axId val="700029848"/>
        <c:scaling>
          <c:orientation val="minMax"/>
          <c:max val="1"/>
        </c:scaling>
        <c:delete val="1"/>
        <c:axPos val="l"/>
        <c:numFmt formatCode="0%" sourceLinked="0"/>
        <c:majorTickMark val="none"/>
        <c:minorTickMark val="none"/>
        <c:tickLblPos val="nextTo"/>
        <c:crossAx val="700024272"/>
        <c:crosses val="autoZero"/>
        <c:crossBetween val="between"/>
        <c:majorUnit val="0.2"/>
      </c:valAx>
      <c:spPr>
        <a:noFill/>
        <a:ln>
          <a:noFill/>
        </a:ln>
        <a:effectLst/>
      </c:spPr>
    </c:plotArea>
    <c:legend>
      <c:legendPos val="b"/>
      <c:legendEntry>
        <c:idx val="1"/>
        <c:delete val="1"/>
      </c:legendEntry>
      <c:legendEntry>
        <c:idx val="4"/>
        <c:delete val="1"/>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535987067360529E-3"/>
          <c:y val="4.1185152646606632E-2"/>
          <c:w val="0.97911959966941831"/>
          <c:h val="0.69614585987871946"/>
        </c:manualLayout>
      </c:layout>
      <c:barChart>
        <c:barDir val="col"/>
        <c:grouping val="clustered"/>
        <c:varyColors val="0"/>
        <c:ser>
          <c:idx val="1"/>
          <c:order val="1"/>
          <c:tx>
            <c:strRef>
              <c:f>'Gra phs'!$F$458</c:f>
              <c:strCache>
                <c:ptCount val="1"/>
                <c:pt idx="0">
                  <c:v>Greater Manchester</c:v>
                </c:pt>
              </c:strCache>
            </c:strRef>
          </c:tx>
          <c:spPr>
            <a:solidFill>
              <a:srgbClr val="4BA57E"/>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'Gra phs'!$I$480:$I$485</c:f>
                <c:numCache>
                  <c:formatCode>General</c:formatCode>
                  <c:ptCount val="6"/>
                  <c:pt idx="0">
                    <c:v>2.2087187249747661E-2</c:v>
                  </c:pt>
                  <c:pt idx="2">
                    <c:v>1.3601628551560722E-2</c:v>
                  </c:pt>
                  <c:pt idx="4">
                    <c:v>2.2002019170526122E-2</c:v>
                  </c:pt>
                </c:numCache>
              </c:numRef>
            </c:plus>
            <c:minus>
              <c:numRef>
                <c:f>'Gra phs'!$I$480:$I$485</c:f>
                <c:numCache>
                  <c:formatCode>General</c:formatCode>
                  <c:ptCount val="6"/>
                  <c:pt idx="0">
                    <c:v>2.2087187249747661E-2</c:v>
                  </c:pt>
                  <c:pt idx="2">
                    <c:v>1.3601628551560722E-2</c:v>
                  </c:pt>
                  <c:pt idx="4">
                    <c:v>2.2002019170526122E-2</c:v>
                  </c:pt>
                </c:numCache>
              </c:numRef>
            </c:minus>
            <c:spPr>
              <a:noFill/>
              <a:ln w="9525" cap="flat" cmpd="sng" algn="ctr">
                <a:solidFill>
                  <a:schemeClr val="tx1">
                    <a:lumMod val="65000"/>
                    <a:lumOff val="35000"/>
                  </a:schemeClr>
                </a:solidFill>
                <a:round/>
              </a:ln>
              <a:effectLst/>
            </c:spPr>
          </c:errBars>
          <c:cat>
            <c:multiLvlStrRef>
              <c:f>'Gra phs'!$C$459:$D$464</c:f>
              <c:multiLvlStrCache>
                <c:ptCount val="6"/>
                <c:lvl>
                  <c:pt idx="0">
                    <c:v>Boy</c:v>
                  </c:pt>
                  <c:pt idx="1">
                    <c:v>Girl</c:v>
                  </c:pt>
                  <c:pt idx="2">
                    <c:v>Boy</c:v>
                  </c:pt>
                  <c:pt idx="3">
                    <c:v>Girl</c:v>
                  </c:pt>
                  <c:pt idx="4">
                    <c:v>Boy</c:v>
                  </c:pt>
                  <c:pt idx="5">
                    <c:v>Girl</c:v>
                  </c:pt>
                </c:lvl>
                <c:lvl>
                  <c:pt idx="0">
                    <c:v>Low FAS</c:v>
                  </c:pt>
                  <c:pt idx="2">
                    <c:v>Medium FAS</c:v>
                  </c:pt>
                  <c:pt idx="4">
                    <c:v>High FAS</c:v>
                  </c:pt>
                </c:lvl>
              </c:multiLvlStrCache>
            </c:multiLvlStrRef>
          </c:cat>
          <c:val>
            <c:numRef>
              <c:f>'Gra phs'!$F$480:$F$485</c:f>
              <c:numCache>
                <c:formatCode>General</c:formatCode>
                <c:ptCount val="6"/>
                <c:pt idx="0" formatCode="0.0%">
                  <c:v>0.41315754944090782</c:v>
                </c:pt>
                <c:pt idx="2" formatCode="0.0%">
                  <c:v>0.47928284996671405</c:v>
                </c:pt>
                <c:pt idx="4" formatCode="0.0%">
                  <c:v>0.60186275299539826</c:v>
                </c:pt>
              </c:numCache>
            </c:numRef>
          </c:val>
          <c:extLst>
            <c:ext xmlns:c16="http://schemas.microsoft.com/office/drawing/2014/chart" uri="{C3380CC4-5D6E-409C-BE32-E72D297353CC}">
              <c16:uniqueId val="{00000000-3643-4195-9577-8E043C55160E}"/>
            </c:ext>
          </c:extLst>
        </c:ser>
        <c:ser>
          <c:idx val="2"/>
          <c:order val="2"/>
          <c:tx>
            <c:strRef>
              <c:f>'Gra phs'!$G$457:$G$458</c:f>
              <c:strCache>
                <c:ptCount val="2"/>
                <c:pt idx="0">
                  <c:v>Girls</c:v>
                </c:pt>
                <c:pt idx="1">
                  <c:v>Greater Manchester</c:v>
                </c:pt>
              </c:strCache>
            </c:strRef>
          </c:tx>
          <c:spPr>
            <a:solidFill>
              <a:srgbClr val="4BA57E"/>
            </a:solidFill>
            <a:ln>
              <a:noFill/>
            </a:ln>
            <a:effectLst/>
          </c:spPr>
          <c:invertIfNegative val="0"/>
          <c:dPt>
            <c:idx val="1"/>
            <c:invertIfNegative val="0"/>
            <c:bubble3D val="0"/>
            <c:spPr>
              <a:solidFill>
                <a:srgbClr val="4BA57E">
                  <a:alpha val="40000"/>
                </a:srgbClr>
              </a:solidFill>
              <a:ln>
                <a:noFill/>
              </a:ln>
              <a:effectLst/>
            </c:spPr>
            <c:extLst>
              <c:ext xmlns:c16="http://schemas.microsoft.com/office/drawing/2014/chart" uri="{C3380CC4-5D6E-409C-BE32-E72D297353CC}">
                <c16:uniqueId val="{00000002-3643-4195-9577-8E043C55160E}"/>
              </c:ext>
            </c:extLst>
          </c:dPt>
          <c:dPt>
            <c:idx val="3"/>
            <c:invertIfNegative val="0"/>
            <c:bubble3D val="0"/>
            <c:spPr>
              <a:solidFill>
                <a:srgbClr val="4BA57E">
                  <a:alpha val="40000"/>
                </a:srgbClr>
              </a:solidFill>
              <a:ln>
                <a:noFill/>
              </a:ln>
              <a:effectLst/>
            </c:spPr>
            <c:extLst>
              <c:ext xmlns:c16="http://schemas.microsoft.com/office/drawing/2014/chart" uri="{C3380CC4-5D6E-409C-BE32-E72D297353CC}">
                <c16:uniqueId val="{00000004-3643-4195-9577-8E043C55160E}"/>
              </c:ext>
            </c:extLst>
          </c:dPt>
          <c:dPt>
            <c:idx val="5"/>
            <c:invertIfNegative val="0"/>
            <c:bubble3D val="0"/>
            <c:spPr>
              <a:solidFill>
                <a:srgbClr val="4BA57E">
                  <a:alpha val="40000"/>
                </a:srgbClr>
              </a:solidFill>
              <a:ln>
                <a:noFill/>
              </a:ln>
              <a:effectLst/>
            </c:spPr>
            <c:extLst>
              <c:ext xmlns:c16="http://schemas.microsoft.com/office/drawing/2014/chart" uri="{C3380CC4-5D6E-409C-BE32-E72D297353CC}">
                <c16:uniqueId val="{00000006-3643-4195-9577-8E043C55160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'Gra phs'!$J$480:$J$485</c:f>
                <c:numCache>
                  <c:formatCode>General</c:formatCode>
                  <c:ptCount val="6"/>
                  <c:pt idx="1">
                    <c:v>1.8750379670749499E-2</c:v>
                  </c:pt>
                  <c:pt idx="3">
                    <c:v>1.1668334485324136E-2</c:v>
                  </c:pt>
                  <c:pt idx="5">
                    <c:v>1.8781464324916539E-2</c:v>
                  </c:pt>
                </c:numCache>
              </c:numRef>
            </c:plus>
            <c:minus>
              <c:numRef>
                <c:f>'Gra phs'!$J$480:$J$485</c:f>
                <c:numCache>
                  <c:formatCode>General</c:formatCode>
                  <c:ptCount val="6"/>
                  <c:pt idx="1">
                    <c:v>1.8750379670749499E-2</c:v>
                  </c:pt>
                  <c:pt idx="3">
                    <c:v>1.1668334485324136E-2</c:v>
                  </c:pt>
                  <c:pt idx="5">
                    <c:v>1.8781464324916539E-2</c:v>
                  </c:pt>
                </c:numCache>
              </c:numRef>
            </c:minus>
            <c:spPr>
              <a:noFill/>
              <a:ln w="9525" cap="flat" cmpd="sng" algn="ctr">
                <a:solidFill>
                  <a:srgbClr val="BD1622"/>
                </a:solidFill>
                <a:round/>
              </a:ln>
              <a:effectLst/>
            </c:spPr>
          </c:errBars>
          <c:cat>
            <c:multiLvlStrRef>
              <c:f>'Gra phs'!$C$459:$D$464</c:f>
              <c:multiLvlStrCache>
                <c:ptCount val="6"/>
                <c:lvl>
                  <c:pt idx="0">
                    <c:v>Boy</c:v>
                  </c:pt>
                  <c:pt idx="1">
                    <c:v>Girl</c:v>
                  </c:pt>
                  <c:pt idx="2">
                    <c:v>Boy</c:v>
                  </c:pt>
                  <c:pt idx="3">
                    <c:v>Girl</c:v>
                  </c:pt>
                  <c:pt idx="4">
                    <c:v>Boy</c:v>
                  </c:pt>
                  <c:pt idx="5">
                    <c:v>Girl</c:v>
                  </c:pt>
                </c:lvl>
                <c:lvl>
                  <c:pt idx="0">
                    <c:v>Low FAS</c:v>
                  </c:pt>
                  <c:pt idx="2">
                    <c:v>Medium FAS</c:v>
                  </c:pt>
                  <c:pt idx="4">
                    <c:v>High FAS</c:v>
                  </c:pt>
                </c:lvl>
              </c:multiLvlStrCache>
            </c:multiLvlStrRef>
          </c:cat>
          <c:val>
            <c:numRef>
              <c:f>'Gra phs'!$G$480:$G$485</c:f>
              <c:numCache>
                <c:formatCode>0.0%</c:formatCode>
                <c:ptCount val="6"/>
                <c:pt idx="1">
                  <c:v>0.3522613890359706</c:v>
                </c:pt>
                <c:pt idx="3">
                  <c:v>0.36995712545596537</c:v>
                </c:pt>
                <c:pt idx="5">
                  <c:v>0.53103478782257785</c:v>
                </c:pt>
              </c:numCache>
            </c:numRef>
          </c:val>
          <c:extLst>
            <c:ext xmlns:c16="http://schemas.microsoft.com/office/drawing/2014/chart" uri="{C3380CC4-5D6E-409C-BE32-E72D297353CC}">
              <c16:uniqueId val="{00000007-3643-4195-9577-8E043C55160E}"/>
            </c:ext>
          </c:extLst>
        </c:ser>
        <c:dLbls>
          <c:showLegendKey val="0"/>
          <c:showVal val="0"/>
          <c:showCatName val="0"/>
          <c:showSerName val="0"/>
          <c:showPercent val="0"/>
          <c:showBubbleSize val="0"/>
        </c:dLbls>
        <c:gapWidth val="50"/>
        <c:overlap val="100"/>
        <c:axId val="700024272"/>
        <c:axId val="700029848"/>
      </c:barChart>
      <c:lineChart>
        <c:grouping val="standard"/>
        <c:varyColors val="0"/>
        <c:ser>
          <c:idx val="0"/>
          <c:order val="0"/>
          <c:tx>
            <c:strRef>
              <c:f>'Gra phs'!$E$458</c:f>
              <c:strCache>
                <c:ptCount val="1"/>
                <c:pt idx="0">
                  <c:v>England</c:v>
                </c:pt>
              </c:strCache>
            </c:strRef>
          </c:tx>
          <c:spPr>
            <a:ln w="25400" cap="rnd">
              <a:noFill/>
              <a:round/>
            </a:ln>
            <a:effectLst/>
          </c:spPr>
          <c:marker>
            <c:symbol val="circle"/>
            <c:size val="8"/>
            <c:spPr>
              <a:solidFill>
                <a:srgbClr val="484043"/>
              </a:solidFill>
              <a:ln w="9525">
                <a:noFill/>
              </a:ln>
              <a:effectLst/>
            </c:spPr>
          </c:marker>
          <c:cat>
            <c:multiLvlStrRef>
              <c:f>'Gra phs'!$C$459:$D$464</c:f>
              <c:multiLvlStrCache>
                <c:ptCount val="6"/>
                <c:lvl>
                  <c:pt idx="0">
                    <c:v>Boy</c:v>
                  </c:pt>
                  <c:pt idx="1">
                    <c:v>Girl</c:v>
                  </c:pt>
                  <c:pt idx="2">
                    <c:v>Boy</c:v>
                  </c:pt>
                  <c:pt idx="3">
                    <c:v>Girl</c:v>
                  </c:pt>
                  <c:pt idx="4">
                    <c:v>Boy</c:v>
                  </c:pt>
                  <c:pt idx="5">
                    <c:v>Girl</c:v>
                  </c:pt>
                </c:lvl>
                <c:lvl>
                  <c:pt idx="0">
                    <c:v>Low FAS</c:v>
                  </c:pt>
                  <c:pt idx="2">
                    <c:v>Medium FAS</c:v>
                  </c:pt>
                  <c:pt idx="4">
                    <c:v>High FAS</c:v>
                  </c:pt>
                </c:lvl>
              </c:multiLvlStrCache>
            </c:multiLvlStrRef>
          </c:cat>
          <c:val>
            <c:numRef>
              <c:f>'Gra phs'!$E$480:$E$485</c:f>
              <c:numCache>
                <c:formatCode>0.0%</c:formatCode>
                <c:ptCount val="6"/>
                <c:pt idx="0">
                  <c:v>0.42070567275751691</c:v>
                </c:pt>
                <c:pt idx="1">
                  <c:v>0.3723918573160217</c:v>
                </c:pt>
                <c:pt idx="2">
                  <c:v>0.46918585040468896</c:v>
                </c:pt>
                <c:pt idx="3">
                  <c:v>0.41078364483960311</c:v>
                </c:pt>
                <c:pt idx="4">
                  <c:v>0.57513713872615069</c:v>
                </c:pt>
                <c:pt idx="5">
                  <c:v>0.50293564340636732</c:v>
                </c:pt>
              </c:numCache>
            </c:numRef>
          </c:val>
          <c:smooth val="0"/>
          <c:extLst>
            <c:ext xmlns:c16="http://schemas.microsoft.com/office/drawing/2014/chart" uri="{C3380CC4-5D6E-409C-BE32-E72D297353CC}">
              <c16:uniqueId val="{00000008-3643-4195-9577-8E043C55160E}"/>
            </c:ext>
          </c:extLst>
        </c:ser>
        <c:ser>
          <c:idx val="3"/>
          <c:order val="3"/>
          <c:tx>
            <c:strRef>
              <c:f>'Gra phs'!$H$458</c:f>
              <c:strCache>
                <c:ptCount val="1"/>
                <c:pt idx="0">
                  <c:v>All years 3-6</c:v>
                </c:pt>
              </c:strCache>
            </c:strRef>
          </c:tx>
          <c:spPr>
            <a:ln w="25400" cap="rnd">
              <a:solidFill>
                <a:schemeClr val="tx1"/>
              </a:solidFill>
              <a:round/>
            </a:ln>
            <a:effectLst/>
          </c:spPr>
          <c:marker>
            <c:symbol val="none"/>
          </c:marker>
          <c:trendline>
            <c:spPr>
              <a:ln w="25400" cap="rnd">
                <a:solidFill>
                  <a:srgbClr val="484043"/>
                </a:solidFill>
                <a:prstDash val="solid"/>
              </a:ln>
              <a:effectLst/>
            </c:spPr>
            <c:trendlineType val="linear"/>
            <c:forward val="0.5"/>
            <c:backward val="0.5"/>
            <c:dispRSqr val="0"/>
            <c:dispEq val="0"/>
          </c:trendline>
          <c:cat>
            <c:multiLvlStrRef>
              <c:f>'Gra phs'!$C$459:$D$464</c:f>
              <c:multiLvlStrCache>
                <c:ptCount val="6"/>
                <c:lvl>
                  <c:pt idx="0">
                    <c:v>Boy</c:v>
                  </c:pt>
                  <c:pt idx="1">
                    <c:v>Girl</c:v>
                  </c:pt>
                  <c:pt idx="2">
                    <c:v>Boy</c:v>
                  </c:pt>
                  <c:pt idx="3">
                    <c:v>Girl</c:v>
                  </c:pt>
                  <c:pt idx="4">
                    <c:v>Boy</c:v>
                  </c:pt>
                  <c:pt idx="5">
                    <c:v>Girl</c:v>
                  </c:pt>
                </c:lvl>
                <c:lvl>
                  <c:pt idx="0">
                    <c:v>Low FAS</c:v>
                  </c:pt>
                  <c:pt idx="2">
                    <c:v>Medium FAS</c:v>
                  </c:pt>
                  <c:pt idx="4">
                    <c:v>High FAS</c:v>
                  </c:pt>
                </c:lvl>
              </c:multiLvlStrCache>
            </c:multiLvlStrRef>
          </c:cat>
          <c:val>
            <c:numRef>
              <c:f>'Gra phs'!$H$480:$H$485</c:f>
              <c:numCache>
                <c:formatCode>0.0%</c:formatCode>
                <c:ptCount val="6"/>
                <c:pt idx="0">
                  <c:v>0.44590596760930423</c:v>
                </c:pt>
                <c:pt idx="1">
                  <c:v>0.44590596760930423</c:v>
                </c:pt>
                <c:pt idx="2">
                  <c:v>0.44590596760930423</c:v>
                </c:pt>
                <c:pt idx="3">
                  <c:v>0.44590596760930423</c:v>
                </c:pt>
                <c:pt idx="4">
                  <c:v>0.44590596760930423</c:v>
                </c:pt>
                <c:pt idx="5">
                  <c:v>0.44590596760930423</c:v>
                </c:pt>
              </c:numCache>
            </c:numRef>
          </c:val>
          <c:smooth val="0"/>
          <c:extLst>
            <c:ext xmlns:c16="http://schemas.microsoft.com/office/drawing/2014/chart" uri="{C3380CC4-5D6E-409C-BE32-E72D297353CC}">
              <c16:uniqueId val="{0000000A-3643-4195-9577-8E043C55160E}"/>
            </c:ext>
          </c:extLst>
        </c:ser>
        <c:dLbls>
          <c:showLegendKey val="0"/>
          <c:showVal val="0"/>
          <c:showCatName val="0"/>
          <c:showSerName val="0"/>
          <c:showPercent val="0"/>
          <c:showBubbleSize val="0"/>
        </c:dLbls>
        <c:marker val="1"/>
        <c:smooth val="0"/>
        <c:axId val="700024272"/>
        <c:axId val="700029848"/>
      </c:lineChart>
      <c:catAx>
        <c:axId val="700024272"/>
        <c:scaling>
          <c:orientation val="minMax"/>
        </c:scaling>
        <c:delete val="0"/>
        <c:axPos val="b"/>
        <c:numFmt formatCode="General" sourceLinked="1"/>
        <c:majorTickMark val="none"/>
        <c:minorTickMark val="none"/>
        <c:tickLblPos val="nextTo"/>
        <c:spPr>
          <a:noFill/>
          <a:ln w="19050" cap="flat" cmpd="sng" algn="ctr">
            <a:solidFill>
              <a:schemeClr val="tx2"/>
            </a:solidFill>
            <a:round/>
          </a:ln>
          <a:effectLst/>
        </c:spPr>
        <c:txPr>
          <a:bodyPr rot="-600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crossAx val="700029848"/>
        <c:crosses val="autoZero"/>
        <c:auto val="1"/>
        <c:lblAlgn val="ctr"/>
        <c:lblOffset val="100"/>
        <c:noMultiLvlLbl val="0"/>
      </c:catAx>
      <c:valAx>
        <c:axId val="700029848"/>
        <c:scaling>
          <c:orientation val="minMax"/>
          <c:max val="1"/>
        </c:scaling>
        <c:delete val="1"/>
        <c:axPos val="l"/>
        <c:numFmt formatCode="0%" sourceLinked="0"/>
        <c:majorTickMark val="none"/>
        <c:minorTickMark val="none"/>
        <c:tickLblPos val="nextTo"/>
        <c:crossAx val="700024272"/>
        <c:crosses val="autoZero"/>
        <c:crossBetween val="between"/>
        <c:majorUnit val="0.2"/>
      </c:valAx>
      <c:spPr>
        <a:noFill/>
        <a:ln>
          <a:noFill/>
        </a:ln>
        <a:effectLst/>
      </c:spPr>
    </c:plotArea>
    <c:legend>
      <c:legendPos val="b"/>
      <c:legendEntry>
        <c:idx val="1"/>
        <c:delete val="1"/>
      </c:legendEntry>
      <c:legendEntry>
        <c:idx val="4"/>
        <c:delete val="1"/>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600"/>
      </a:pPr>
      <a:endParaRPr lang="en-US"/>
    </a:p>
  </c:txPr>
  <c:externalData r:id="rId3">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876280227710741E-2"/>
          <c:y val="4.1185152646606632E-2"/>
          <c:w val="0.95416968485296416"/>
          <c:h val="0.61812994640037811"/>
        </c:manualLayout>
      </c:layout>
      <c:barChart>
        <c:barDir val="col"/>
        <c:grouping val="clustered"/>
        <c:varyColors val="0"/>
        <c:ser>
          <c:idx val="1"/>
          <c:order val="1"/>
          <c:tx>
            <c:strRef>
              <c:f>'Gra phs'!$F$457:$F$458</c:f>
              <c:strCache>
                <c:ptCount val="2"/>
                <c:pt idx="0">
                  <c:v>Boys</c:v>
                </c:pt>
                <c:pt idx="1">
                  <c:v>greater Manchester</c:v>
                </c:pt>
              </c:strCache>
            </c:strRef>
          </c:tx>
          <c:spPr>
            <a:solidFill>
              <a:srgbClr val="4BA57E"/>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'Gra phs'!$I$493:$I$497</c:f>
                <c:numCache>
                  <c:formatCode>General</c:formatCode>
                  <c:ptCount val="5"/>
                  <c:pt idx="1">
                    <c:v>1.3570479685661788E-2</c:v>
                  </c:pt>
                  <c:pt idx="3">
                    <c:v>2.1334870679592742E-2</c:v>
                  </c:pt>
                </c:numCache>
              </c:numRef>
            </c:plus>
            <c:minus>
              <c:numRef>
                <c:f>'Gra phs'!$I$492:$I$497</c:f>
                <c:numCache>
                  <c:formatCode>General</c:formatCode>
                  <c:ptCount val="6"/>
                  <c:pt idx="0">
                    <c:v>2.2266698362119221E-2</c:v>
                  </c:pt>
                  <c:pt idx="2">
                    <c:v>1.3570479685661788E-2</c:v>
                  </c:pt>
                  <c:pt idx="4">
                    <c:v>2.1334870679592742E-2</c:v>
                  </c:pt>
                </c:numCache>
              </c:numRef>
            </c:minus>
            <c:spPr>
              <a:noFill/>
              <a:ln w="9525" cap="flat" cmpd="sng" algn="ctr">
                <a:solidFill>
                  <a:srgbClr val="BD1622"/>
                </a:solidFill>
                <a:round/>
              </a:ln>
              <a:effectLst/>
            </c:spPr>
          </c:errBars>
          <c:cat>
            <c:multiLvlStrRef>
              <c:f>'Gra phs'!$C$459:$D$464</c:f>
              <c:multiLvlStrCache>
                <c:ptCount val="6"/>
                <c:lvl>
                  <c:pt idx="0">
                    <c:v>Boy</c:v>
                  </c:pt>
                  <c:pt idx="1">
                    <c:v>Girl</c:v>
                  </c:pt>
                  <c:pt idx="2">
                    <c:v>Boy</c:v>
                  </c:pt>
                  <c:pt idx="3">
                    <c:v>Girl</c:v>
                  </c:pt>
                  <c:pt idx="4">
                    <c:v>Boy</c:v>
                  </c:pt>
                  <c:pt idx="5">
                    <c:v>Girl</c:v>
                  </c:pt>
                </c:lvl>
                <c:lvl>
                  <c:pt idx="0">
                    <c:v>Low FAS</c:v>
                  </c:pt>
                  <c:pt idx="2">
                    <c:v>Medium FAS</c:v>
                  </c:pt>
                  <c:pt idx="4">
                    <c:v>High FAS</c:v>
                  </c:pt>
                </c:lvl>
              </c:multiLvlStrCache>
            </c:multiLvlStrRef>
          </c:cat>
          <c:val>
            <c:numRef>
              <c:f>'Gra phs'!$F$492:$F$497</c:f>
              <c:numCache>
                <c:formatCode>General</c:formatCode>
                <c:ptCount val="6"/>
                <c:pt idx="0" formatCode="0.0%">
                  <c:v>0.44012939291231984</c:v>
                </c:pt>
                <c:pt idx="2" formatCode="0.0%">
                  <c:v>0.53963543118604829</c:v>
                </c:pt>
                <c:pt idx="4" formatCode="0.0%">
                  <c:v>0.65712265933690694</c:v>
                </c:pt>
              </c:numCache>
            </c:numRef>
          </c:val>
          <c:extLst>
            <c:ext xmlns:c16="http://schemas.microsoft.com/office/drawing/2014/chart" uri="{C3380CC4-5D6E-409C-BE32-E72D297353CC}">
              <c16:uniqueId val="{00000000-CD2F-4496-8BFE-21E9F69DCADA}"/>
            </c:ext>
          </c:extLst>
        </c:ser>
        <c:ser>
          <c:idx val="2"/>
          <c:order val="2"/>
          <c:tx>
            <c:strRef>
              <c:f>'Gra phs'!$G$457:$G$458</c:f>
              <c:strCache>
                <c:ptCount val="2"/>
                <c:pt idx="0">
                  <c:v>Girls</c:v>
                </c:pt>
                <c:pt idx="1">
                  <c:v>greater Manchester</c:v>
                </c:pt>
              </c:strCache>
            </c:strRef>
          </c:tx>
          <c:spPr>
            <a:solidFill>
              <a:srgbClr val="4BA57E">
                <a:alpha val="40000"/>
              </a:srgb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'Gra phs'!$J$492:$J$497</c:f>
                <c:numCache>
                  <c:formatCode>General</c:formatCode>
                  <c:ptCount val="6"/>
                  <c:pt idx="1">
                    <c:v>1.9382082806472342E-2</c:v>
                  </c:pt>
                  <c:pt idx="3">
                    <c:v>1.2024254442680333E-2</c:v>
                  </c:pt>
                  <c:pt idx="5">
                    <c:v>1.8290476100721525E-2</c:v>
                  </c:pt>
                </c:numCache>
              </c:numRef>
            </c:plus>
            <c:minus>
              <c:numRef>
                <c:f>'Gra phs'!$J$492:$J$497</c:f>
                <c:numCache>
                  <c:formatCode>General</c:formatCode>
                  <c:ptCount val="6"/>
                  <c:pt idx="1">
                    <c:v>1.9382082806472342E-2</c:v>
                  </c:pt>
                  <c:pt idx="3">
                    <c:v>1.2024254442680333E-2</c:v>
                  </c:pt>
                  <c:pt idx="5">
                    <c:v>1.8290476100721525E-2</c:v>
                  </c:pt>
                </c:numCache>
              </c:numRef>
            </c:minus>
            <c:spPr>
              <a:noFill/>
              <a:ln w="9525" cap="flat" cmpd="sng" algn="ctr">
                <a:solidFill>
                  <a:srgbClr val="BD1622"/>
                </a:solidFill>
                <a:round/>
              </a:ln>
              <a:effectLst/>
            </c:spPr>
          </c:errBars>
          <c:cat>
            <c:multiLvlStrRef>
              <c:f>'Gra phs'!$C$459:$D$464</c:f>
              <c:multiLvlStrCache>
                <c:ptCount val="6"/>
                <c:lvl>
                  <c:pt idx="0">
                    <c:v>Boy</c:v>
                  </c:pt>
                  <c:pt idx="1">
                    <c:v>Girl</c:v>
                  </c:pt>
                  <c:pt idx="2">
                    <c:v>Boy</c:v>
                  </c:pt>
                  <c:pt idx="3">
                    <c:v>Girl</c:v>
                  </c:pt>
                  <c:pt idx="4">
                    <c:v>Boy</c:v>
                  </c:pt>
                  <c:pt idx="5">
                    <c:v>Girl</c:v>
                  </c:pt>
                </c:lvl>
                <c:lvl>
                  <c:pt idx="0">
                    <c:v>Low FAS</c:v>
                  </c:pt>
                  <c:pt idx="2">
                    <c:v>Medium FAS</c:v>
                  </c:pt>
                  <c:pt idx="4">
                    <c:v>High FAS</c:v>
                  </c:pt>
                </c:lvl>
              </c:multiLvlStrCache>
            </c:multiLvlStrRef>
          </c:cat>
          <c:val>
            <c:numRef>
              <c:f>'Gra phs'!$G$492:$G$497</c:f>
              <c:numCache>
                <c:formatCode>0.0%</c:formatCode>
                <c:ptCount val="6"/>
                <c:pt idx="1">
                  <c:v>0.42130229934808155</c:v>
                </c:pt>
                <c:pt idx="3">
                  <c:v>0.45025639410706114</c:v>
                </c:pt>
                <c:pt idx="5">
                  <c:v>0.61753165407798849</c:v>
                </c:pt>
              </c:numCache>
            </c:numRef>
          </c:val>
          <c:extLst>
            <c:ext xmlns:c16="http://schemas.microsoft.com/office/drawing/2014/chart" uri="{C3380CC4-5D6E-409C-BE32-E72D297353CC}">
              <c16:uniqueId val="{00000001-CD2F-4496-8BFE-21E9F69DCADA}"/>
            </c:ext>
          </c:extLst>
        </c:ser>
        <c:dLbls>
          <c:showLegendKey val="0"/>
          <c:showVal val="0"/>
          <c:showCatName val="0"/>
          <c:showSerName val="0"/>
          <c:showPercent val="0"/>
          <c:showBubbleSize val="0"/>
        </c:dLbls>
        <c:gapWidth val="50"/>
        <c:overlap val="100"/>
        <c:axId val="700024272"/>
        <c:axId val="700029848"/>
      </c:barChart>
      <c:lineChart>
        <c:grouping val="standard"/>
        <c:varyColors val="0"/>
        <c:ser>
          <c:idx val="0"/>
          <c:order val="0"/>
          <c:tx>
            <c:strRef>
              <c:f>'Gra phs'!$E$458</c:f>
              <c:strCache>
                <c:ptCount val="1"/>
                <c:pt idx="0">
                  <c:v>England</c:v>
                </c:pt>
              </c:strCache>
            </c:strRef>
          </c:tx>
          <c:spPr>
            <a:ln w="25400" cap="rnd">
              <a:noFill/>
              <a:round/>
            </a:ln>
            <a:effectLst/>
          </c:spPr>
          <c:marker>
            <c:symbol val="circle"/>
            <c:size val="8"/>
            <c:spPr>
              <a:solidFill>
                <a:srgbClr val="484043"/>
              </a:solidFill>
              <a:ln w="9525">
                <a:noFill/>
              </a:ln>
              <a:effectLst/>
            </c:spPr>
          </c:marker>
          <c:cat>
            <c:multiLvlStrRef>
              <c:f>'Gra phs'!$C$459:$D$464</c:f>
              <c:multiLvlStrCache>
                <c:ptCount val="6"/>
                <c:lvl>
                  <c:pt idx="0">
                    <c:v>Boy</c:v>
                  </c:pt>
                  <c:pt idx="1">
                    <c:v>Girl</c:v>
                  </c:pt>
                  <c:pt idx="2">
                    <c:v>Boy</c:v>
                  </c:pt>
                  <c:pt idx="3">
                    <c:v>Girl</c:v>
                  </c:pt>
                  <c:pt idx="4">
                    <c:v>Boy</c:v>
                  </c:pt>
                  <c:pt idx="5">
                    <c:v>Girl</c:v>
                  </c:pt>
                </c:lvl>
                <c:lvl>
                  <c:pt idx="0">
                    <c:v>Low FAS</c:v>
                  </c:pt>
                  <c:pt idx="2">
                    <c:v>Medium FAS</c:v>
                  </c:pt>
                  <c:pt idx="4">
                    <c:v>High FAS</c:v>
                  </c:pt>
                </c:lvl>
              </c:multiLvlStrCache>
            </c:multiLvlStrRef>
          </c:cat>
          <c:val>
            <c:numRef>
              <c:f>'Gra phs'!$E$492:$E$497</c:f>
              <c:numCache>
                <c:formatCode>0.0%</c:formatCode>
                <c:ptCount val="6"/>
                <c:pt idx="0">
                  <c:v>0.47518624449648778</c:v>
                </c:pt>
                <c:pt idx="1">
                  <c:v>0.42780249172102963</c:v>
                </c:pt>
                <c:pt idx="2">
                  <c:v>0.54252450919956208</c:v>
                </c:pt>
                <c:pt idx="3">
                  <c:v>0.48953612237168526</c:v>
                </c:pt>
                <c:pt idx="4">
                  <c:v>0.65258706753239726</c:v>
                </c:pt>
                <c:pt idx="5">
                  <c:v>0.59878269605249357</c:v>
                </c:pt>
              </c:numCache>
            </c:numRef>
          </c:val>
          <c:smooth val="0"/>
          <c:extLst>
            <c:ext xmlns:c16="http://schemas.microsoft.com/office/drawing/2014/chart" uri="{C3380CC4-5D6E-409C-BE32-E72D297353CC}">
              <c16:uniqueId val="{00000002-CD2F-4496-8BFE-21E9F69DCADA}"/>
            </c:ext>
          </c:extLst>
        </c:ser>
        <c:ser>
          <c:idx val="3"/>
          <c:order val="3"/>
          <c:tx>
            <c:strRef>
              <c:f>'Gra phs'!$H$479</c:f>
              <c:strCache>
                <c:ptCount val="1"/>
                <c:pt idx="0">
                  <c:v>All years 7-11</c:v>
                </c:pt>
              </c:strCache>
            </c:strRef>
          </c:tx>
          <c:spPr>
            <a:ln w="25400" cap="rnd">
              <a:noFill/>
              <a:round/>
            </a:ln>
            <a:effectLst/>
          </c:spPr>
          <c:marker>
            <c:symbol val="none"/>
          </c:marker>
          <c:trendline>
            <c:spPr>
              <a:ln w="25400" cap="rnd">
                <a:solidFill>
                  <a:srgbClr val="484043"/>
                </a:solidFill>
                <a:prstDash val="solid"/>
              </a:ln>
              <a:effectLst/>
            </c:spPr>
            <c:trendlineType val="linear"/>
            <c:forward val="0.5"/>
            <c:backward val="0.5"/>
            <c:dispRSqr val="0"/>
            <c:dispEq val="0"/>
          </c:trendline>
          <c:cat>
            <c:multiLvlStrRef>
              <c:f>'Gra phs'!$C$459:$D$464</c:f>
              <c:multiLvlStrCache>
                <c:ptCount val="6"/>
                <c:lvl>
                  <c:pt idx="0">
                    <c:v>Boy</c:v>
                  </c:pt>
                  <c:pt idx="1">
                    <c:v>Girl</c:v>
                  </c:pt>
                  <c:pt idx="2">
                    <c:v>Boy</c:v>
                  </c:pt>
                  <c:pt idx="3">
                    <c:v>Girl</c:v>
                  </c:pt>
                  <c:pt idx="4">
                    <c:v>Boy</c:v>
                  </c:pt>
                  <c:pt idx="5">
                    <c:v>Girl</c:v>
                  </c:pt>
                </c:lvl>
                <c:lvl>
                  <c:pt idx="0">
                    <c:v>Low FAS</c:v>
                  </c:pt>
                  <c:pt idx="2">
                    <c:v>Medium FAS</c:v>
                  </c:pt>
                  <c:pt idx="4">
                    <c:v>High FAS</c:v>
                  </c:pt>
                </c:lvl>
              </c:multiLvlStrCache>
            </c:multiLvlStrRef>
          </c:cat>
          <c:val>
            <c:numRef>
              <c:f>'Gra phs'!$H$492:$H$497</c:f>
              <c:numCache>
                <c:formatCode>0.0%</c:formatCode>
                <c:ptCount val="6"/>
                <c:pt idx="0">
                  <c:v>0.51249021924786964</c:v>
                </c:pt>
                <c:pt idx="1">
                  <c:v>0.51249021924786964</c:v>
                </c:pt>
                <c:pt idx="2">
                  <c:v>0.51249021924786964</c:v>
                </c:pt>
                <c:pt idx="3">
                  <c:v>0.51249021924786964</c:v>
                </c:pt>
                <c:pt idx="4">
                  <c:v>0.51249021924786964</c:v>
                </c:pt>
                <c:pt idx="5">
                  <c:v>0.51249021924786964</c:v>
                </c:pt>
              </c:numCache>
            </c:numRef>
          </c:val>
          <c:smooth val="0"/>
          <c:extLst>
            <c:ext xmlns:c16="http://schemas.microsoft.com/office/drawing/2014/chart" uri="{C3380CC4-5D6E-409C-BE32-E72D297353CC}">
              <c16:uniqueId val="{00000004-CD2F-4496-8BFE-21E9F69DCADA}"/>
            </c:ext>
          </c:extLst>
        </c:ser>
        <c:dLbls>
          <c:showLegendKey val="0"/>
          <c:showVal val="0"/>
          <c:showCatName val="0"/>
          <c:showSerName val="0"/>
          <c:showPercent val="0"/>
          <c:showBubbleSize val="0"/>
        </c:dLbls>
        <c:marker val="1"/>
        <c:smooth val="0"/>
        <c:axId val="700024272"/>
        <c:axId val="700029848"/>
      </c:lineChart>
      <c:catAx>
        <c:axId val="700024272"/>
        <c:scaling>
          <c:orientation val="minMax"/>
        </c:scaling>
        <c:delete val="0"/>
        <c:axPos val="b"/>
        <c:numFmt formatCode="General" sourceLinked="1"/>
        <c:majorTickMark val="none"/>
        <c:minorTickMark val="none"/>
        <c:tickLblPos val="nextTo"/>
        <c:spPr>
          <a:noFill/>
          <a:ln w="19050" cap="flat" cmpd="sng" algn="ctr">
            <a:solidFill>
              <a:schemeClr val="accent6"/>
            </a:solidFill>
            <a:round/>
          </a:ln>
          <a:effectLst/>
        </c:spPr>
        <c:txPr>
          <a:bodyPr rot="-60000000" spcFirstLastPara="1" vertOverflow="ellipsis" vert="horz" wrap="square" anchor="ctr" anchorCtr="1"/>
          <a:lstStyle/>
          <a:p>
            <a:pPr>
              <a:defRPr sz="1600" b="1" i="0" u="none" strike="noStrike" kern="1200" baseline="0">
                <a:solidFill>
                  <a:schemeClr val="accent6"/>
                </a:solidFill>
                <a:latin typeface="+mn-lt"/>
                <a:ea typeface="+mn-ea"/>
                <a:cs typeface="+mn-cs"/>
              </a:defRPr>
            </a:pPr>
            <a:endParaRPr lang="en-US"/>
          </a:p>
        </c:txPr>
        <c:crossAx val="700029848"/>
        <c:crosses val="autoZero"/>
        <c:auto val="1"/>
        <c:lblAlgn val="ctr"/>
        <c:lblOffset val="100"/>
        <c:noMultiLvlLbl val="0"/>
      </c:catAx>
      <c:valAx>
        <c:axId val="700029848"/>
        <c:scaling>
          <c:orientation val="minMax"/>
          <c:max val="1"/>
        </c:scaling>
        <c:delete val="1"/>
        <c:axPos val="l"/>
        <c:numFmt formatCode="0%" sourceLinked="0"/>
        <c:majorTickMark val="none"/>
        <c:minorTickMark val="none"/>
        <c:tickLblPos val="nextTo"/>
        <c:crossAx val="700024272"/>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600"/>
      </a:pPr>
      <a:endParaRPr lang="en-US"/>
    </a:p>
  </c:txPr>
  <c:externalData r:id="rId3">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954232416372364E-2"/>
          <c:y val="4.1185152646606632E-2"/>
          <c:w val="0.95409173695709149"/>
          <c:h val="0.61655799451293836"/>
        </c:manualLayout>
      </c:layout>
      <c:barChart>
        <c:barDir val="col"/>
        <c:grouping val="clustered"/>
        <c:varyColors val="0"/>
        <c:ser>
          <c:idx val="1"/>
          <c:order val="1"/>
          <c:tx>
            <c:strRef>
              <c:f>'Gra phs'!$F$458</c:f>
              <c:strCache>
                <c:ptCount val="1"/>
                <c:pt idx="0">
                  <c:v>Greater Manchester</c:v>
                </c:pt>
              </c:strCache>
            </c:strRef>
          </c:tx>
          <c:spPr>
            <a:solidFill>
              <a:srgbClr val="4BA57E"/>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'Gra phs'!$I$486:$I$491</c:f>
                <c:numCache>
                  <c:formatCode>General</c:formatCode>
                  <c:ptCount val="6"/>
                  <c:pt idx="0">
                    <c:v>2.2307200061284609E-2</c:v>
                  </c:pt>
                  <c:pt idx="2">
                    <c:v>1.3607994878688539E-2</c:v>
                  </c:pt>
                  <c:pt idx="4">
                    <c:v>2.2105184402999127E-2</c:v>
                  </c:pt>
                </c:numCache>
              </c:numRef>
            </c:plus>
            <c:minus>
              <c:numRef>
                <c:f>'Gra phs'!$I$486:$I$491</c:f>
                <c:numCache>
                  <c:formatCode>General</c:formatCode>
                  <c:ptCount val="6"/>
                  <c:pt idx="0">
                    <c:v>2.2307200061284609E-2</c:v>
                  </c:pt>
                  <c:pt idx="2">
                    <c:v>1.3607994878688539E-2</c:v>
                  </c:pt>
                  <c:pt idx="4">
                    <c:v>2.2105184402999127E-2</c:v>
                  </c:pt>
                </c:numCache>
              </c:numRef>
            </c:minus>
            <c:spPr>
              <a:noFill/>
              <a:ln w="9525" cap="flat" cmpd="sng" algn="ctr">
                <a:solidFill>
                  <a:srgbClr val="BD1622"/>
                </a:solidFill>
                <a:round/>
              </a:ln>
              <a:effectLst/>
            </c:spPr>
          </c:errBars>
          <c:cat>
            <c:multiLvlStrRef>
              <c:f>'Gra phs'!$C$459:$D$464</c:f>
              <c:multiLvlStrCache>
                <c:ptCount val="6"/>
                <c:lvl>
                  <c:pt idx="0">
                    <c:v>Boy</c:v>
                  </c:pt>
                  <c:pt idx="1">
                    <c:v>Girl</c:v>
                  </c:pt>
                  <c:pt idx="2">
                    <c:v>Boy</c:v>
                  </c:pt>
                  <c:pt idx="3">
                    <c:v>Girl</c:v>
                  </c:pt>
                  <c:pt idx="4">
                    <c:v>Boy</c:v>
                  </c:pt>
                  <c:pt idx="5">
                    <c:v>Girl</c:v>
                  </c:pt>
                </c:lvl>
                <c:lvl>
                  <c:pt idx="0">
                    <c:v>Low FAS</c:v>
                  </c:pt>
                  <c:pt idx="2">
                    <c:v>Medium FAS</c:v>
                  </c:pt>
                  <c:pt idx="4">
                    <c:v>High FAS</c:v>
                  </c:pt>
                </c:lvl>
              </c:multiLvlStrCache>
            </c:multiLvlStrRef>
          </c:cat>
          <c:val>
            <c:numRef>
              <c:f>'Gra phs'!$F$486:$F$491</c:f>
              <c:numCache>
                <c:formatCode>General</c:formatCode>
                <c:ptCount val="6"/>
                <c:pt idx="0" formatCode="0.0%">
                  <c:v>0.44816134418568992</c:v>
                </c:pt>
                <c:pt idx="2" formatCode="0.0%">
                  <c:v>0.48601717876249007</c:v>
                </c:pt>
                <c:pt idx="4" formatCode="0.0%">
                  <c:v>0.59013105537025001</c:v>
                </c:pt>
              </c:numCache>
            </c:numRef>
          </c:val>
          <c:extLst>
            <c:ext xmlns:c16="http://schemas.microsoft.com/office/drawing/2014/chart" uri="{C3380CC4-5D6E-409C-BE32-E72D297353CC}">
              <c16:uniqueId val="{00000000-F972-44F1-AF1D-304A34817C2C}"/>
            </c:ext>
          </c:extLst>
        </c:ser>
        <c:ser>
          <c:idx val="2"/>
          <c:order val="2"/>
          <c:tx>
            <c:strRef>
              <c:f>'Gra phs'!$G$457</c:f>
              <c:strCache>
                <c:ptCount val="1"/>
                <c:pt idx="0">
                  <c:v>Girls</c:v>
                </c:pt>
              </c:strCache>
            </c:strRef>
          </c:tx>
          <c:spPr>
            <a:solidFill>
              <a:srgbClr val="4BA57E">
                <a:alpha val="40000"/>
              </a:srgb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'Gra phs'!$J$486:$J$491</c:f>
                <c:numCache>
                  <c:formatCode>General</c:formatCode>
                  <c:ptCount val="6"/>
                  <c:pt idx="1">
                    <c:v>1.9200285114941259E-2</c:v>
                  </c:pt>
                  <c:pt idx="3">
                    <c:v>1.1911809335173383E-2</c:v>
                  </c:pt>
                  <c:pt idx="5">
                    <c:v>1.8810346271671222E-2</c:v>
                  </c:pt>
                </c:numCache>
              </c:numRef>
            </c:plus>
            <c:minus>
              <c:numRef>
                <c:f>'Gra phs'!$J$486:$J$491</c:f>
                <c:numCache>
                  <c:formatCode>General</c:formatCode>
                  <c:ptCount val="6"/>
                  <c:pt idx="1">
                    <c:v>1.9200285114941259E-2</c:v>
                  </c:pt>
                  <c:pt idx="3">
                    <c:v>1.1911809335173383E-2</c:v>
                  </c:pt>
                  <c:pt idx="5">
                    <c:v>1.8810346271671222E-2</c:v>
                  </c:pt>
                </c:numCache>
              </c:numRef>
            </c:minus>
            <c:spPr>
              <a:noFill/>
              <a:ln w="9525" cap="flat" cmpd="sng" algn="ctr">
                <a:solidFill>
                  <a:srgbClr val="BD1622"/>
                </a:solidFill>
                <a:round/>
              </a:ln>
              <a:effectLst/>
            </c:spPr>
          </c:errBars>
          <c:cat>
            <c:multiLvlStrRef>
              <c:f>'Gra phs'!$C$459:$D$464</c:f>
              <c:multiLvlStrCache>
                <c:ptCount val="6"/>
                <c:lvl>
                  <c:pt idx="0">
                    <c:v>Boy</c:v>
                  </c:pt>
                  <c:pt idx="1">
                    <c:v>Girl</c:v>
                  </c:pt>
                  <c:pt idx="2">
                    <c:v>Boy</c:v>
                  </c:pt>
                  <c:pt idx="3">
                    <c:v>Girl</c:v>
                  </c:pt>
                  <c:pt idx="4">
                    <c:v>Boy</c:v>
                  </c:pt>
                  <c:pt idx="5">
                    <c:v>Girl</c:v>
                  </c:pt>
                </c:lvl>
                <c:lvl>
                  <c:pt idx="0">
                    <c:v>Low FAS</c:v>
                  </c:pt>
                  <c:pt idx="2">
                    <c:v>Medium FAS</c:v>
                  </c:pt>
                  <c:pt idx="4">
                    <c:v>High FAS</c:v>
                  </c:pt>
                </c:lvl>
              </c:multiLvlStrCache>
            </c:multiLvlStrRef>
          </c:cat>
          <c:val>
            <c:numRef>
              <c:f>'Gra phs'!$G$486:$G$491</c:f>
              <c:numCache>
                <c:formatCode>0.0%</c:formatCode>
                <c:ptCount val="6"/>
                <c:pt idx="1">
                  <c:v>0.39633933037683766</c:v>
                </c:pt>
                <c:pt idx="3">
                  <c:v>0.41584381902344114</c:v>
                </c:pt>
                <c:pt idx="5">
                  <c:v>0.51402271146091794</c:v>
                </c:pt>
              </c:numCache>
            </c:numRef>
          </c:val>
          <c:extLst>
            <c:ext xmlns:c16="http://schemas.microsoft.com/office/drawing/2014/chart" uri="{C3380CC4-5D6E-409C-BE32-E72D297353CC}">
              <c16:uniqueId val="{00000001-F972-44F1-AF1D-304A34817C2C}"/>
            </c:ext>
          </c:extLst>
        </c:ser>
        <c:dLbls>
          <c:showLegendKey val="0"/>
          <c:showVal val="0"/>
          <c:showCatName val="0"/>
          <c:showSerName val="0"/>
          <c:showPercent val="0"/>
          <c:showBubbleSize val="0"/>
        </c:dLbls>
        <c:gapWidth val="50"/>
        <c:overlap val="100"/>
        <c:axId val="700024272"/>
        <c:axId val="700029848"/>
      </c:barChart>
      <c:lineChart>
        <c:grouping val="standard"/>
        <c:varyColors val="0"/>
        <c:ser>
          <c:idx val="0"/>
          <c:order val="0"/>
          <c:tx>
            <c:strRef>
              <c:f>'Gra phs'!$E$458</c:f>
              <c:strCache>
                <c:ptCount val="1"/>
                <c:pt idx="0">
                  <c:v>England</c:v>
                </c:pt>
              </c:strCache>
            </c:strRef>
          </c:tx>
          <c:spPr>
            <a:ln w="25400" cap="rnd">
              <a:noFill/>
              <a:round/>
            </a:ln>
            <a:effectLst/>
          </c:spPr>
          <c:marker>
            <c:symbol val="circle"/>
            <c:size val="8"/>
            <c:spPr>
              <a:solidFill>
                <a:srgbClr val="484043"/>
              </a:solidFill>
              <a:ln w="9525">
                <a:noFill/>
              </a:ln>
              <a:effectLst/>
            </c:spPr>
          </c:marker>
          <c:cat>
            <c:multiLvlStrRef>
              <c:f>'Gra phs'!$C$459:$D$464</c:f>
              <c:multiLvlStrCache>
                <c:ptCount val="6"/>
                <c:lvl>
                  <c:pt idx="0">
                    <c:v>Boy</c:v>
                  </c:pt>
                  <c:pt idx="1">
                    <c:v>Girl</c:v>
                  </c:pt>
                  <c:pt idx="2">
                    <c:v>Boy</c:v>
                  </c:pt>
                  <c:pt idx="3">
                    <c:v>Girl</c:v>
                  </c:pt>
                  <c:pt idx="4">
                    <c:v>Boy</c:v>
                  </c:pt>
                  <c:pt idx="5">
                    <c:v>Girl</c:v>
                  </c:pt>
                </c:lvl>
                <c:lvl>
                  <c:pt idx="0">
                    <c:v>Low FAS</c:v>
                  </c:pt>
                  <c:pt idx="2">
                    <c:v>Medium FAS</c:v>
                  </c:pt>
                  <c:pt idx="4">
                    <c:v>High FAS</c:v>
                  </c:pt>
                </c:lvl>
              </c:multiLvlStrCache>
            </c:multiLvlStrRef>
          </c:cat>
          <c:val>
            <c:numRef>
              <c:f>'Gra phs'!$E$486:$E$491</c:f>
              <c:numCache>
                <c:formatCode>0.0%</c:formatCode>
                <c:ptCount val="6"/>
                <c:pt idx="0">
                  <c:v>0.44720052131883098</c:v>
                </c:pt>
                <c:pt idx="1">
                  <c:v>0.42546857552598988</c:v>
                </c:pt>
                <c:pt idx="2">
                  <c:v>0.47252194664324026</c:v>
                </c:pt>
                <c:pt idx="3">
                  <c:v>0.44167649475052928</c:v>
                </c:pt>
                <c:pt idx="4">
                  <c:v>0.53673827697225129</c:v>
                </c:pt>
                <c:pt idx="5">
                  <c:v>0.48298679974033815</c:v>
                </c:pt>
              </c:numCache>
            </c:numRef>
          </c:val>
          <c:smooth val="0"/>
          <c:extLst>
            <c:ext xmlns:c16="http://schemas.microsoft.com/office/drawing/2014/chart" uri="{C3380CC4-5D6E-409C-BE32-E72D297353CC}">
              <c16:uniqueId val="{00000002-F972-44F1-AF1D-304A34817C2C}"/>
            </c:ext>
          </c:extLst>
        </c:ser>
        <c:ser>
          <c:idx val="3"/>
          <c:order val="3"/>
          <c:tx>
            <c:strRef>
              <c:f>'Gra phs'!$H$479</c:f>
              <c:strCache>
                <c:ptCount val="1"/>
                <c:pt idx="0">
                  <c:v>All years 7-11</c:v>
                </c:pt>
              </c:strCache>
            </c:strRef>
          </c:tx>
          <c:spPr>
            <a:ln w="25400" cap="rnd">
              <a:solidFill>
                <a:schemeClr val="tx1"/>
              </a:solidFill>
              <a:round/>
            </a:ln>
            <a:effectLst/>
          </c:spPr>
          <c:marker>
            <c:symbol val="none"/>
          </c:marker>
          <c:trendline>
            <c:spPr>
              <a:ln w="25400" cap="rnd">
                <a:solidFill>
                  <a:srgbClr val="484043"/>
                </a:solidFill>
                <a:prstDash val="solid"/>
              </a:ln>
              <a:effectLst/>
            </c:spPr>
            <c:trendlineType val="linear"/>
            <c:forward val="0.5"/>
            <c:backward val="0.5"/>
            <c:dispRSqr val="0"/>
            <c:dispEq val="0"/>
          </c:trendline>
          <c:cat>
            <c:multiLvlStrRef>
              <c:f>'Gra phs'!$C$459:$D$464</c:f>
              <c:multiLvlStrCache>
                <c:ptCount val="6"/>
                <c:lvl>
                  <c:pt idx="0">
                    <c:v>Boy</c:v>
                  </c:pt>
                  <c:pt idx="1">
                    <c:v>Girl</c:v>
                  </c:pt>
                  <c:pt idx="2">
                    <c:v>Boy</c:v>
                  </c:pt>
                  <c:pt idx="3">
                    <c:v>Girl</c:v>
                  </c:pt>
                  <c:pt idx="4">
                    <c:v>Boy</c:v>
                  </c:pt>
                  <c:pt idx="5">
                    <c:v>Girl</c:v>
                  </c:pt>
                </c:lvl>
                <c:lvl>
                  <c:pt idx="0">
                    <c:v>Low FAS</c:v>
                  </c:pt>
                  <c:pt idx="2">
                    <c:v>Medium FAS</c:v>
                  </c:pt>
                  <c:pt idx="4">
                    <c:v>High FAS</c:v>
                  </c:pt>
                </c:lvl>
              </c:multiLvlStrCache>
            </c:multiLvlStrRef>
          </c:cat>
          <c:val>
            <c:numRef>
              <c:f>'Gra phs'!$H$486:$H$491</c:f>
              <c:numCache>
                <c:formatCode>0.0%</c:formatCode>
                <c:ptCount val="6"/>
                <c:pt idx="0">
                  <c:v>0.46774911855749507</c:v>
                </c:pt>
                <c:pt idx="1">
                  <c:v>0.46774911855749507</c:v>
                </c:pt>
                <c:pt idx="2">
                  <c:v>0.46774911855749507</c:v>
                </c:pt>
                <c:pt idx="3">
                  <c:v>0.46774911855749507</c:v>
                </c:pt>
                <c:pt idx="4">
                  <c:v>0.46774911855749507</c:v>
                </c:pt>
                <c:pt idx="5">
                  <c:v>0.46774911855749507</c:v>
                </c:pt>
              </c:numCache>
            </c:numRef>
          </c:val>
          <c:smooth val="0"/>
          <c:extLst>
            <c:ext xmlns:c16="http://schemas.microsoft.com/office/drawing/2014/chart" uri="{C3380CC4-5D6E-409C-BE32-E72D297353CC}">
              <c16:uniqueId val="{00000004-F972-44F1-AF1D-304A34817C2C}"/>
            </c:ext>
          </c:extLst>
        </c:ser>
        <c:dLbls>
          <c:showLegendKey val="0"/>
          <c:showVal val="0"/>
          <c:showCatName val="0"/>
          <c:showSerName val="0"/>
          <c:showPercent val="0"/>
          <c:showBubbleSize val="0"/>
        </c:dLbls>
        <c:marker val="1"/>
        <c:smooth val="0"/>
        <c:axId val="700024272"/>
        <c:axId val="700029848"/>
      </c:lineChart>
      <c:catAx>
        <c:axId val="700024272"/>
        <c:scaling>
          <c:orientation val="minMax"/>
        </c:scaling>
        <c:delete val="0"/>
        <c:axPos val="b"/>
        <c:numFmt formatCode="General" sourceLinked="1"/>
        <c:majorTickMark val="none"/>
        <c:minorTickMark val="none"/>
        <c:tickLblPos val="nextTo"/>
        <c:spPr>
          <a:noFill/>
          <a:ln w="19050" cap="flat" cmpd="sng" algn="ctr">
            <a:solidFill>
              <a:srgbClr val="A480A8"/>
            </a:solidFill>
            <a:round/>
          </a:ln>
          <a:effectLst/>
        </c:spPr>
        <c:txPr>
          <a:bodyPr rot="-60000000" spcFirstLastPara="1" vertOverflow="ellipsis" vert="horz" wrap="square" anchor="ctr" anchorCtr="1"/>
          <a:lstStyle/>
          <a:p>
            <a:pPr>
              <a:defRPr sz="1600" b="1" i="0" u="none" strike="noStrike" kern="1200" baseline="0">
                <a:solidFill>
                  <a:srgbClr val="A480A8"/>
                </a:solidFill>
                <a:latin typeface="+mn-lt"/>
                <a:ea typeface="+mn-ea"/>
                <a:cs typeface="+mn-cs"/>
              </a:defRPr>
            </a:pPr>
            <a:endParaRPr lang="en-US"/>
          </a:p>
        </c:txPr>
        <c:crossAx val="700029848"/>
        <c:crosses val="autoZero"/>
        <c:auto val="1"/>
        <c:lblAlgn val="ctr"/>
        <c:lblOffset val="100"/>
        <c:noMultiLvlLbl val="0"/>
      </c:catAx>
      <c:valAx>
        <c:axId val="700029848"/>
        <c:scaling>
          <c:orientation val="minMax"/>
          <c:max val="1"/>
        </c:scaling>
        <c:delete val="1"/>
        <c:axPos val="l"/>
        <c:numFmt formatCode="0%" sourceLinked="0"/>
        <c:majorTickMark val="none"/>
        <c:minorTickMark val="none"/>
        <c:tickLblPos val="nextTo"/>
        <c:crossAx val="700024272"/>
        <c:crosses val="autoZero"/>
        <c:crossBetween val="between"/>
        <c:majorUnit val="0.2"/>
      </c:valAx>
      <c:spPr>
        <a:noFill/>
        <a:ln>
          <a:noFill/>
        </a:ln>
        <a:effectLst/>
      </c:spPr>
    </c:plotArea>
    <c:legend>
      <c:legendPos val="b"/>
      <c:legendEntry>
        <c:idx val="1"/>
        <c:delete val="1"/>
      </c:legendEntry>
      <c:legendEntry>
        <c:idx val="4"/>
        <c:delete val="1"/>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600"/>
      </a:pPr>
      <a:endParaRPr lang="en-US"/>
    </a:p>
  </c:txPr>
  <c:externalData r:id="rId3">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inactivity!$C$24</c:f>
              <c:strCache>
                <c:ptCount val="1"/>
                <c:pt idx="0">
                  <c:v>Nothing</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inactivity!$B$25:$B$35</c:f>
              <c:strCache>
                <c:ptCount val="11"/>
                <c:pt idx="0">
                  <c:v>NS SeC 1-2</c:v>
                </c:pt>
                <c:pt idx="1">
                  <c:v>16-34</c:v>
                </c:pt>
                <c:pt idx="2">
                  <c:v>No limiting illness</c:v>
                </c:pt>
                <c:pt idx="3">
                  <c:v>35-54</c:v>
                </c:pt>
                <c:pt idx="4">
                  <c:v>Male</c:v>
                </c:pt>
                <c:pt idx="5">
                  <c:v>NS SeC 3-5</c:v>
                </c:pt>
                <c:pt idx="6">
                  <c:v>Female</c:v>
                </c:pt>
                <c:pt idx="7">
                  <c:v>55-74</c:v>
                </c:pt>
                <c:pt idx="8">
                  <c:v>NS SeC 6-8</c:v>
                </c:pt>
                <c:pt idx="9">
                  <c:v>Limiting illness</c:v>
                </c:pt>
                <c:pt idx="10">
                  <c:v>75+</c:v>
                </c:pt>
              </c:strCache>
            </c:strRef>
          </c:cat>
          <c:val>
            <c:numRef>
              <c:f>inactivity!$C$25:$C$35</c:f>
              <c:numCache>
                <c:formatCode>0.0%</c:formatCode>
                <c:ptCount val="11"/>
                <c:pt idx="0">
                  <c:v>0.12266873742259629</c:v>
                </c:pt>
                <c:pt idx="1">
                  <c:v>0.17753328384603143</c:v>
                </c:pt>
                <c:pt idx="2">
                  <c:v>0.17090997279482587</c:v>
                </c:pt>
                <c:pt idx="3">
                  <c:v>0.19499261464735454</c:v>
                </c:pt>
                <c:pt idx="4">
                  <c:v>0.20279838453907759</c:v>
                </c:pt>
                <c:pt idx="5">
                  <c:v>0.20978534884080396</c:v>
                </c:pt>
                <c:pt idx="6">
                  <c:v>0.21829235707555644</c:v>
                </c:pt>
                <c:pt idx="7">
                  <c:v>0.22339288875681484</c:v>
                </c:pt>
                <c:pt idx="8">
                  <c:v>0.29895221346307455</c:v>
                </c:pt>
                <c:pt idx="9">
                  <c:v>0.35388454565271249</c:v>
                </c:pt>
                <c:pt idx="10">
                  <c:v>0.39324663357743594</c:v>
                </c:pt>
              </c:numCache>
            </c:numRef>
          </c:val>
          <c:extLst>
            <c:ext xmlns:c16="http://schemas.microsoft.com/office/drawing/2014/chart" uri="{C3380CC4-5D6E-409C-BE32-E72D297353CC}">
              <c16:uniqueId val="{00000000-8E71-472C-A170-57E7EE58A77B}"/>
            </c:ext>
          </c:extLst>
        </c:ser>
        <c:ser>
          <c:idx val="1"/>
          <c:order val="1"/>
          <c:tx>
            <c:strRef>
              <c:f>inactivity!$D$24</c:f>
              <c:strCache>
                <c:ptCount val="1"/>
                <c:pt idx="0">
                  <c:v>Light only</c:v>
                </c:pt>
              </c:strCache>
            </c:strRef>
          </c:tx>
          <c:spPr>
            <a:solidFill>
              <a:schemeClr val="accent2"/>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inactivity!$B$25:$B$35</c:f>
              <c:strCache>
                <c:ptCount val="11"/>
                <c:pt idx="0">
                  <c:v>NS SeC 1-2</c:v>
                </c:pt>
                <c:pt idx="1">
                  <c:v>16-34</c:v>
                </c:pt>
                <c:pt idx="2">
                  <c:v>No limiting illness</c:v>
                </c:pt>
                <c:pt idx="3">
                  <c:v>35-54</c:v>
                </c:pt>
                <c:pt idx="4">
                  <c:v>Male</c:v>
                </c:pt>
                <c:pt idx="5">
                  <c:v>NS SeC 3-5</c:v>
                </c:pt>
                <c:pt idx="6">
                  <c:v>Female</c:v>
                </c:pt>
                <c:pt idx="7">
                  <c:v>55-74</c:v>
                </c:pt>
                <c:pt idx="8">
                  <c:v>NS SeC 6-8</c:v>
                </c:pt>
                <c:pt idx="9">
                  <c:v>Limiting illness</c:v>
                </c:pt>
                <c:pt idx="10">
                  <c:v>75+</c:v>
                </c:pt>
              </c:strCache>
            </c:strRef>
          </c:cat>
          <c:val>
            <c:numRef>
              <c:f>inactivity!$D$25:$D$35</c:f>
              <c:numCache>
                <c:formatCode>0.0%</c:formatCode>
                <c:ptCount val="11"/>
                <c:pt idx="0">
                  <c:v>6.459682342986646E-2</c:v>
                </c:pt>
                <c:pt idx="1">
                  <c:v>6.2629434740743464E-2</c:v>
                </c:pt>
                <c:pt idx="2">
                  <c:v>8.4418006629035092E-2</c:v>
                </c:pt>
                <c:pt idx="3">
                  <c:v>8.1739331203053683E-2</c:v>
                </c:pt>
                <c:pt idx="4">
                  <c:v>8.2748122536443966E-2</c:v>
                </c:pt>
                <c:pt idx="5">
                  <c:v>8.6494240042508552E-2</c:v>
                </c:pt>
                <c:pt idx="6">
                  <c:v>8.502851865151044E-2</c:v>
                </c:pt>
                <c:pt idx="7">
                  <c:v>0.10815462621674451</c:v>
                </c:pt>
                <c:pt idx="8">
                  <c:v>0.12291424210238061</c:v>
                </c:pt>
                <c:pt idx="9">
                  <c:v>8.6626046744162313E-2</c:v>
                </c:pt>
                <c:pt idx="10">
                  <c:v>0.11897689041120182</c:v>
                </c:pt>
              </c:numCache>
            </c:numRef>
          </c:val>
          <c:extLst>
            <c:ext xmlns:c16="http://schemas.microsoft.com/office/drawing/2014/chart" uri="{C3380CC4-5D6E-409C-BE32-E72D297353CC}">
              <c16:uniqueId val="{00000001-8E71-472C-A170-57E7EE58A77B}"/>
            </c:ext>
          </c:extLst>
        </c:ser>
        <c:ser>
          <c:idx val="2"/>
          <c:order val="2"/>
          <c:tx>
            <c:strRef>
              <c:f>inactivity!$E$24</c:f>
              <c:strCache>
                <c:ptCount val="1"/>
                <c:pt idx="0">
                  <c:v>1-29 mins</c:v>
                </c:pt>
              </c:strCache>
            </c:strRef>
          </c:tx>
          <c:spPr>
            <a:solidFill>
              <a:schemeClr val="accent3"/>
            </a:solidFill>
            <a:ln>
              <a:solidFill>
                <a:schemeClr val="bg1"/>
              </a:solidFill>
            </a:ln>
            <a:effectLst/>
          </c:spPr>
          <c:invertIfNegative val="0"/>
          <c:cat>
            <c:strRef>
              <c:f>inactivity!$B$25:$B$35</c:f>
              <c:strCache>
                <c:ptCount val="11"/>
                <c:pt idx="0">
                  <c:v>NS SeC 1-2</c:v>
                </c:pt>
                <c:pt idx="1">
                  <c:v>16-34</c:v>
                </c:pt>
                <c:pt idx="2">
                  <c:v>No limiting illness</c:v>
                </c:pt>
                <c:pt idx="3">
                  <c:v>35-54</c:v>
                </c:pt>
                <c:pt idx="4">
                  <c:v>Male</c:v>
                </c:pt>
                <c:pt idx="5">
                  <c:v>NS SeC 3-5</c:v>
                </c:pt>
                <c:pt idx="6">
                  <c:v>Female</c:v>
                </c:pt>
                <c:pt idx="7">
                  <c:v>55-74</c:v>
                </c:pt>
                <c:pt idx="8">
                  <c:v>NS SeC 6-8</c:v>
                </c:pt>
                <c:pt idx="9">
                  <c:v>Limiting illness</c:v>
                </c:pt>
                <c:pt idx="10">
                  <c:v>75+</c:v>
                </c:pt>
              </c:strCache>
            </c:strRef>
          </c:cat>
          <c:val>
            <c:numRef>
              <c:f>inactivity!$E$25:$E$35</c:f>
              <c:numCache>
                <c:formatCode>0.0%</c:formatCode>
                <c:ptCount val="11"/>
                <c:pt idx="0">
                  <c:v>1.0565195295872524E-2</c:v>
                </c:pt>
                <c:pt idx="1">
                  <c:v>1.2013248488305489E-2</c:v>
                </c:pt>
                <c:pt idx="2">
                  <c:v>1.2032209546485265E-2</c:v>
                </c:pt>
                <c:pt idx="3">
                  <c:v>1.2851301256073889E-2</c:v>
                </c:pt>
                <c:pt idx="4">
                  <c:v>1.1283823749424347E-2</c:v>
                </c:pt>
                <c:pt idx="5">
                  <c:v>1.4364071902066355E-2</c:v>
                </c:pt>
                <c:pt idx="6">
                  <c:v>1.6251949156742364E-2</c:v>
                </c:pt>
                <c:pt idx="7">
                  <c:v>1.5461874904232766E-2</c:v>
                </c:pt>
                <c:pt idx="8">
                  <c:v>1.753487823923848E-2</c:v>
                </c:pt>
                <c:pt idx="9">
                  <c:v>2.036951857896396E-2</c:v>
                </c:pt>
                <c:pt idx="10">
                  <c:v>1.8084709597925314E-2</c:v>
                </c:pt>
              </c:numCache>
            </c:numRef>
          </c:val>
          <c:extLst>
            <c:ext xmlns:c16="http://schemas.microsoft.com/office/drawing/2014/chart" uri="{C3380CC4-5D6E-409C-BE32-E72D297353CC}">
              <c16:uniqueId val="{00000002-8E71-472C-A170-57E7EE58A77B}"/>
            </c:ext>
          </c:extLst>
        </c:ser>
        <c:ser>
          <c:idx val="3"/>
          <c:order val="3"/>
          <c:tx>
            <c:strRef>
              <c:f>inactivity!$F$24</c:f>
              <c:strCache>
                <c:ptCount val="1"/>
                <c:pt idx="0">
                  <c:v>Fairly Active</c:v>
                </c:pt>
              </c:strCache>
            </c:strRef>
          </c:tx>
          <c:spPr>
            <a:solidFill>
              <a:schemeClr val="accent4"/>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inactivity!$B$25:$B$35</c:f>
              <c:strCache>
                <c:ptCount val="11"/>
                <c:pt idx="0">
                  <c:v>NS SeC 1-2</c:v>
                </c:pt>
                <c:pt idx="1">
                  <c:v>16-34</c:v>
                </c:pt>
                <c:pt idx="2">
                  <c:v>No limiting illness</c:v>
                </c:pt>
                <c:pt idx="3">
                  <c:v>35-54</c:v>
                </c:pt>
                <c:pt idx="4">
                  <c:v>Male</c:v>
                </c:pt>
                <c:pt idx="5">
                  <c:v>NS SeC 3-5</c:v>
                </c:pt>
                <c:pt idx="6">
                  <c:v>Female</c:v>
                </c:pt>
                <c:pt idx="7">
                  <c:v>55-74</c:v>
                </c:pt>
                <c:pt idx="8">
                  <c:v>NS SeC 6-8</c:v>
                </c:pt>
                <c:pt idx="9">
                  <c:v>Limiting illness</c:v>
                </c:pt>
                <c:pt idx="10">
                  <c:v>75+</c:v>
                </c:pt>
              </c:strCache>
            </c:strRef>
          </c:cat>
          <c:val>
            <c:numRef>
              <c:f>inactivity!$F$25:$F$35</c:f>
              <c:numCache>
                <c:formatCode>0.0%</c:formatCode>
                <c:ptCount val="11"/>
                <c:pt idx="0">
                  <c:v>0.10705144646207355</c:v>
                </c:pt>
                <c:pt idx="1">
                  <c:v>0.12035546273837441</c:v>
                </c:pt>
                <c:pt idx="2">
                  <c:v>0.10795274289881207</c:v>
                </c:pt>
                <c:pt idx="3">
                  <c:v>0.11257202060478272</c:v>
                </c:pt>
                <c:pt idx="4">
                  <c:v>9.9733906926603832E-2</c:v>
                </c:pt>
                <c:pt idx="5">
                  <c:v>0.1218147802404875</c:v>
                </c:pt>
                <c:pt idx="6">
                  <c:v>0.12287780262759478</c:v>
                </c:pt>
                <c:pt idx="7">
                  <c:v>9.7204894917421056E-2</c:v>
                </c:pt>
                <c:pt idx="8">
                  <c:v>0.10337606396844111</c:v>
                </c:pt>
                <c:pt idx="9">
                  <c:v>0.1242547718486402</c:v>
                </c:pt>
                <c:pt idx="10">
                  <c:v>0.10551951527633935</c:v>
                </c:pt>
              </c:numCache>
            </c:numRef>
          </c:val>
          <c:extLst>
            <c:ext xmlns:c16="http://schemas.microsoft.com/office/drawing/2014/chart" uri="{C3380CC4-5D6E-409C-BE32-E72D297353CC}">
              <c16:uniqueId val="{00000003-8E71-472C-A170-57E7EE58A77B}"/>
            </c:ext>
          </c:extLst>
        </c:ser>
        <c:ser>
          <c:idx val="4"/>
          <c:order val="4"/>
          <c:tx>
            <c:strRef>
              <c:f>inactivity!$G$24</c:f>
              <c:strCache>
                <c:ptCount val="1"/>
                <c:pt idx="0">
                  <c:v>Active</c:v>
                </c:pt>
              </c:strCache>
            </c:strRef>
          </c:tx>
          <c:spPr>
            <a:solidFill>
              <a:schemeClr val="accent5"/>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inactivity!$B$25:$B$35</c:f>
              <c:strCache>
                <c:ptCount val="11"/>
                <c:pt idx="0">
                  <c:v>NS SeC 1-2</c:v>
                </c:pt>
                <c:pt idx="1">
                  <c:v>16-34</c:v>
                </c:pt>
                <c:pt idx="2">
                  <c:v>No limiting illness</c:v>
                </c:pt>
                <c:pt idx="3">
                  <c:v>35-54</c:v>
                </c:pt>
                <c:pt idx="4">
                  <c:v>Male</c:v>
                </c:pt>
                <c:pt idx="5">
                  <c:v>NS SeC 3-5</c:v>
                </c:pt>
                <c:pt idx="6">
                  <c:v>Female</c:v>
                </c:pt>
                <c:pt idx="7">
                  <c:v>55-74</c:v>
                </c:pt>
                <c:pt idx="8">
                  <c:v>NS SeC 6-8</c:v>
                </c:pt>
                <c:pt idx="9">
                  <c:v>Limiting illness</c:v>
                </c:pt>
                <c:pt idx="10">
                  <c:v>75+</c:v>
                </c:pt>
              </c:strCache>
            </c:strRef>
          </c:cat>
          <c:val>
            <c:numRef>
              <c:f>inactivity!$G$25:$G$35</c:f>
              <c:numCache>
                <c:formatCode>0.0%</c:formatCode>
                <c:ptCount val="11"/>
                <c:pt idx="0">
                  <c:v>0.69511779738959178</c:v>
                </c:pt>
                <c:pt idx="1">
                  <c:v>0.62746857018654545</c:v>
                </c:pt>
                <c:pt idx="2">
                  <c:v>0.62468706813084152</c:v>
                </c:pt>
                <c:pt idx="3">
                  <c:v>0.59784473228873536</c:v>
                </c:pt>
                <c:pt idx="4">
                  <c:v>0.60343576224845019</c:v>
                </c:pt>
                <c:pt idx="5">
                  <c:v>0.56754155897413372</c:v>
                </c:pt>
                <c:pt idx="6">
                  <c:v>0.55754937248859637</c:v>
                </c:pt>
                <c:pt idx="7">
                  <c:v>0.5557857152047877</c:v>
                </c:pt>
                <c:pt idx="8">
                  <c:v>0.45722260222686584</c:v>
                </c:pt>
                <c:pt idx="9">
                  <c:v>0.41486511717552088</c:v>
                </c:pt>
                <c:pt idx="10">
                  <c:v>0.36417225113709722</c:v>
                </c:pt>
              </c:numCache>
            </c:numRef>
          </c:val>
          <c:extLst>
            <c:ext xmlns:c16="http://schemas.microsoft.com/office/drawing/2014/chart" uri="{C3380CC4-5D6E-409C-BE32-E72D297353CC}">
              <c16:uniqueId val="{00000004-8E71-472C-A170-57E7EE58A77B}"/>
            </c:ext>
          </c:extLst>
        </c:ser>
        <c:dLbls>
          <c:showLegendKey val="0"/>
          <c:showVal val="0"/>
          <c:showCatName val="0"/>
          <c:showSerName val="0"/>
          <c:showPercent val="0"/>
          <c:showBubbleSize val="0"/>
        </c:dLbls>
        <c:gapWidth val="30"/>
        <c:overlap val="100"/>
        <c:axId val="1282775728"/>
        <c:axId val="1282765328"/>
      </c:barChart>
      <c:catAx>
        <c:axId val="1282775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282765328"/>
        <c:crosses val="autoZero"/>
        <c:auto val="1"/>
        <c:lblAlgn val="ctr"/>
        <c:lblOffset val="100"/>
        <c:noMultiLvlLbl val="0"/>
      </c:catAx>
      <c:valAx>
        <c:axId val="1282765328"/>
        <c:scaling>
          <c:orientation val="minMax"/>
          <c:max val="1"/>
        </c:scaling>
        <c:delete val="1"/>
        <c:axPos val="l"/>
        <c:numFmt formatCode="0.0%" sourceLinked="1"/>
        <c:majorTickMark val="none"/>
        <c:minorTickMark val="none"/>
        <c:tickLblPos val="nextTo"/>
        <c:crossAx val="1282775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inactivity!$C$24</c:f>
              <c:strCache>
                <c:ptCount val="1"/>
                <c:pt idx="0">
                  <c:v>Nothing</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inactivity!$B$37:$B$43</c:f>
              <c:strCache>
                <c:ptCount val="7"/>
                <c:pt idx="0">
                  <c:v>Mixed</c:v>
                </c:pt>
                <c:pt idx="1">
                  <c:v>White British</c:v>
                </c:pt>
                <c:pt idx="2">
                  <c:v>White Other</c:v>
                </c:pt>
                <c:pt idx="3">
                  <c:v>Black</c:v>
                </c:pt>
                <c:pt idx="4">
                  <c:v>Chinese</c:v>
                </c:pt>
                <c:pt idx="5">
                  <c:v>South Asian</c:v>
                </c:pt>
                <c:pt idx="6">
                  <c:v>Other ethnic group</c:v>
                </c:pt>
              </c:strCache>
            </c:strRef>
          </c:cat>
          <c:val>
            <c:numRef>
              <c:f>inactivity!$C$37:$C$43</c:f>
              <c:numCache>
                <c:formatCode>0.0%</c:formatCode>
                <c:ptCount val="7"/>
                <c:pt idx="0">
                  <c:v>0.10234283842705821</c:v>
                </c:pt>
                <c:pt idx="1">
                  <c:v>0.18163612263791989</c:v>
                </c:pt>
                <c:pt idx="2">
                  <c:v>0.21244708751714705</c:v>
                </c:pt>
                <c:pt idx="3">
                  <c:v>0.2976148601901909</c:v>
                </c:pt>
                <c:pt idx="4">
                  <c:v>0.33138276813421524</c:v>
                </c:pt>
                <c:pt idx="5">
                  <c:v>0.37142249303623115</c:v>
                </c:pt>
                <c:pt idx="6">
                  <c:v>0.33534666078711795</c:v>
                </c:pt>
              </c:numCache>
            </c:numRef>
          </c:val>
          <c:extLst>
            <c:ext xmlns:c16="http://schemas.microsoft.com/office/drawing/2014/chart" uri="{C3380CC4-5D6E-409C-BE32-E72D297353CC}">
              <c16:uniqueId val="{00000000-CA59-45BC-8BF2-69361F8E3DC4}"/>
            </c:ext>
          </c:extLst>
        </c:ser>
        <c:ser>
          <c:idx val="1"/>
          <c:order val="1"/>
          <c:tx>
            <c:strRef>
              <c:f>inactivity!$D$24</c:f>
              <c:strCache>
                <c:ptCount val="1"/>
                <c:pt idx="0">
                  <c:v>Light only</c:v>
                </c:pt>
              </c:strCache>
            </c:strRef>
          </c:tx>
          <c:spPr>
            <a:solidFill>
              <a:schemeClr val="accent2"/>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inactivity!$B$37:$B$43</c:f>
              <c:strCache>
                <c:ptCount val="7"/>
                <c:pt idx="0">
                  <c:v>Mixed</c:v>
                </c:pt>
                <c:pt idx="1">
                  <c:v>White British</c:v>
                </c:pt>
                <c:pt idx="2">
                  <c:v>White Other</c:v>
                </c:pt>
                <c:pt idx="3">
                  <c:v>Black</c:v>
                </c:pt>
                <c:pt idx="4">
                  <c:v>Chinese</c:v>
                </c:pt>
                <c:pt idx="5">
                  <c:v>South Asian</c:v>
                </c:pt>
                <c:pt idx="6">
                  <c:v>Other ethnic group</c:v>
                </c:pt>
              </c:strCache>
            </c:strRef>
          </c:cat>
          <c:val>
            <c:numRef>
              <c:f>inactivity!$D$37:$D$43</c:f>
              <c:numCache>
                <c:formatCode>0.0%</c:formatCode>
                <c:ptCount val="7"/>
                <c:pt idx="0">
                  <c:v>6.7883239540249038E-2</c:v>
                </c:pt>
                <c:pt idx="1">
                  <c:v>8.6588824873279943E-2</c:v>
                </c:pt>
                <c:pt idx="2">
                  <c:v>5.2074292960211793E-2</c:v>
                </c:pt>
                <c:pt idx="3">
                  <c:v>6.9190113943757584E-2</c:v>
                </c:pt>
                <c:pt idx="4">
                  <c:v>8.0790320473774019E-2</c:v>
                </c:pt>
                <c:pt idx="5">
                  <c:v>7.8100124588946537E-2</c:v>
                </c:pt>
                <c:pt idx="6">
                  <c:v>0.12776077226835217</c:v>
                </c:pt>
              </c:numCache>
            </c:numRef>
          </c:val>
          <c:extLst>
            <c:ext xmlns:c16="http://schemas.microsoft.com/office/drawing/2014/chart" uri="{C3380CC4-5D6E-409C-BE32-E72D297353CC}">
              <c16:uniqueId val="{00000001-CA59-45BC-8BF2-69361F8E3DC4}"/>
            </c:ext>
          </c:extLst>
        </c:ser>
        <c:ser>
          <c:idx val="2"/>
          <c:order val="2"/>
          <c:tx>
            <c:strRef>
              <c:f>inactivity!$E$24</c:f>
              <c:strCache>
                <c:ptCount val="1"/>
                <c:pt idx="0">
                  <c:v>1-29 mins</c:v>
                </c:pt>
              </c:strCache>
            </c:strRef>
          </c:tx>
          <c:spPr>
            <a:solidFill>
              <a:schemeClr val="accent3"/>
            </a:solidFill>
            <a:ln>
              <a:solidFill>
                <a:schemeClr val="bg1"/>
              </a:solidFill>
            </a:ln>
            <a:effectLst/>
          </c:spPr>
          <c:invertIfNegative val="0"/>
          <c:cat>
            <c:strRef>
              <c:f>inactivity!$B$37:$B$43</c:f>
              <c:strCache>
                <c:ptCount val="7"/>
                <c:pt idx="0">
                  <c:v>Mixed</c:v>
                </c:pt>
                <c:pt idx="1">
                  <c:v>White British</c:v>
                </c:pt>
                <c:pt idx="2">
                  <c:v>White Other</c:v>
                </c:pt>
                <c:pt idx="3">
                  <c:v>Black</c:v>
                </c:pt>
                <c:pt idx="4">
                  <c:v>Chinese</c:v>
                </c:pt>
                <c:pt idx="5">
                  <c:v>South Asian</c:v>
                </c:pt>
                <c:pt idx="6">
                  <c:v>Other ethnic group</c:v>
                </c:pt>
              </c:strCache>
            </c:strRef>
          </c:cat>
          <c:val>
            <c:numRef>
              <c:f>inactivity!$E$37:$E$43</c:f>
              <c:numCache>
                <c:formatCode>0.0%</c:formatCode>
                <c:ptCount val="7"/>
                <c:pt idx="0">
                  <c:v>9.8510834704391512E-3</c:v>
                </c:pt>
                <c:pt idx="1">
                  <c:v>1.3618286865934453E-2</c:v>
                </c:pt>
                <c:pt idx="2">
                  <c:v>2.1610746524229115E-2</c:v>
                </c:pt>
                <c:pt idx="3">
                  <c:v>2.6333356478131786E-2</c:v>
                </c:pt>
                <c:pt idx="4">
                  <c:v>0</c:v>
                </c:pt>
                <c:pt idx="5">
                  <c:v>7.0496448740605695E-3</c:v>
                </c:pt>
                <c:pt idx="6">
                  <c:v>1.9399162380312023E-2</c:v>
                </c:pt>
              </c:numCache>
            </c:numRef>
          </c:val>
          <c:extLst>
            <c:ext xmlns:c16="http://schemas.microsoft.com/office/drawing/2014/chart" uri="{C3380CC4-5D6E-409C-BE32-E72D297353CC}">
              <c16:uniqueId val="{00000002-CA59-45BC-8BF2-69361F8E3DC4}"/>
            </c:ext>
          </c:extLst>
        </c:ser>
        <c:ser>
          <c:idx val="3"/>
          <c:order val="3"/>
          <c:tx>
            <c:strRef>
              <c:f>inactivity!$F$24</c:f>
              <c:strCache>
                <c:ptCount val="1"/>
                <c:pt idx="0">
                  <c:v>Fairly Active</c:v>
                </c:pt>
              </c:strCache>
            </c:strRef>
          </c:tx>
          <c:spPr>
            <a:solidFill>
              <a:schemeClr val="accent4"/>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inactivity!$B$37:$B$43</c:f>
              <c:strCache>
                <c:ptCount val="7"/>
                <c:pt idx="0">
                  <c:v>Mixed</c:v>
                </c:pt>
                <c:pt idx="1">
                  <c:v>White British</c:v>
                </c:pt>
                <c:pt idx="2">
                  <c:v>White Other</c:v>
                </c:pt>
                <c:pt idx="3">
                  <c:v>Black</c:v>
                </c:pt>
                <c:pt idx="4">
                  <c:v>Chinese</c:v>
                </c:pt>
                <c:pt idx="5">
                  <c:v>South Asian</c:v>
                </c:pt>
                <c:pt idx="6">
                  <c:v>Other ethnic group</c:v>
                </c:pt>
              </c:strCache>
            </c:strRef>
          </c:cat>
          <c:val>
            <c:numRef>
              <c:f>inactivity!$F$37:$F$43</c:f>
              <c:numCache>
                <c:formatCode>0.0%</c:formatCode>
                <c:ptCount val="7"/>
                <c:pt idx="0">
                  <c:v>0.11870851028626152</c:v>
                </c:pt>
                <c:pt idx="1">
                  <c:v>0.10501173890411647</c:v>
                </c:pt>
                <c:pt idx="2">
                  <c:v>0.1120612183668766</c:v>
                </c:pt>
                <c:pt idx="3">
                  <c:v>0.12183658673778192</c:v>
                </c:pt>
                <c:pt idx="4">
                  <c:v>0.11814392267893541</c:v>
                </c:pt>
                <c:pt idx="5">
                  <c:v>0.1521717912902141</c:v>
                </c:pt>
                <c:pt idx="6">
                  <c:v>0.18583505631927469</c:v>
                </c:pt>
              </c:numCache>
            </c:numRef>
          </c:val>
          <c:extLst>
            <c:ext xmlns:c16="http://schemas.microsoft.com/office/drawing/2014/chart" uri="{C3380CC4-5D6E-409C-BE32-E72D297353CC}">
              <c16:uniqueId val="{00000003-CA59-45BC-8BF2-69361F8E3DC4}"/>
            </c:ext>
          </c:extLst>
        </c:ser>
        <c:ser>
          <c:idx val="4"/>
          <c:order val="4"/>
          <c:tx>
            <c:strRef>
              <c:f>inactivity!$G$24</c:f>
              <c:strCache>
                <c:ptCount val="1"/>
                <c:pt idx="0">
                  <c:v>Active</c:v>
                </c:pt>
              </c:strCache>
            </c:strRef>
          </c:tx>
          <c:spPr>
            <a:solidFill>
              <a:schemeClr val="accent5"/>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inactivity!$B$37:$B$43</c:f>
              <c:strCache>
                <c:ptCount val="7"/>
                <c:pt idx="0">
                  <c:v>Mixed</c:v>
                </c:pt>
                <c:pt idx="1">
                  <c:v>White British</c:v>
                </c:pt>
                <c:pt idx="2">
                  <c:v>White Other</c:v>
                </c:pt>
                <c:pt idx="3">
                  <c:v>Black</c:v>
                </c:pt>
                <c:pt idx="4">
                  <c:v>Chinese</c:v>
                </c:pt>
                <c:pt idx="5">
                  <c:v>South Asian</c:v>
                </c:pt>
                <c:pt idx="6">
                  <c:v>Other ethnic group</c:v>
                </c:pt>
              </c:strCache>
            </c:strRef>
          </c:cat>
          <c:val>
            <c:numRef>
              <c:f>inactivity!$G$37:$G$43</c:f>
              <c:numCache>
                <c:formatCode>0.0%</c:formatCode>
                <c:ptCount val="7"/>
                <c:pt idx="0">
                  <c:v>0.70121432827599217</c:v>
                </c:pt>
                <c:pt idx="1">
                  <c:v>0.61314502671874904</c:v>
                </c:pt>
                <c:pt idx="2">
                  <c:v>0.60180665463153549</c:v>
                </c:pt>
                <c:pt idx="3">
                  <c:v>0.48502508265013761</c:v>
                </c:pt>
                <c:pt idx="4">
                  <c:v>0.46968298871307529</c:v>
                </c:pt>
                <c:pt idx="5">
                  <c:v>0.39125594621054738</c:v>
                </c:pt>
                <c:pt idx="6">
                  <c:v>0.33165834824494306</c:v>
                </c:pt>
              </c:numCache>
            </c:numRef>
          </c:val>
          <c:extLst>
            <c:ext xmlns:c16="http://schemas.microsoft.com/office/drawing/2014/chart" uri="{C3380CC4-5D6E-409C-BE32-E72D297353CC}">
              <c16:uniqueId val="{00000004-CA59-45BC-8BF2-69361F8E3DC4}"/>
            </c:ext>
          </c:extLst>
        </c:ser>
        <c:dLbls>
          <c:showLegendKey val="0"/>
          <c:showVal val="0"/>
          <c:showCatName val="0"/>
          <c:showSerName val="0"/>
          <c:showPercent val="0"/>
          <c:showBubbleSize val="0"/>
        </c:dLbls>
        <c:gapWidth val="50"/>
        <c:overlap val="100"/>
        <c:axId val="1282775728"/>
        <c:axId val="1282765328"/>
      </c:barChart>
      <c:catAx>
        <c:axId val="1282775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282765328"/>
        <c:crosses val="autoZero"/>
        <c:auto val="1"/>
        <c:lblAlgn val="ctr"/>
        <c:lblOffset val="100"/>
        <c:noMultiLvlLbl val="0"/>
      </c:catAx>
      <c:valAx>
        <c:axId val="1282765328"/>
        <c:scaling>
          <c:orientation val="minMax"/>
          <c:max val="1"/>
        </c:scaling>
        <c:delete val="1"/>
        <c:axPos val="l"/>
        <c:numFmt formatCode="0.0%" sourceLinked="1"/>
        <c:majorTickMark val="none"/>
        <c:minorTickMark val="none"/>
        <c:tickLblPos val="nextTo"/>
        <c:crossAx val="1282775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Graphs!$D$4</c:f>
              <c:strCache>
                <c:ptCount val="1"/>
                <c:pt idx="0">
                  <c:v>Greater Manchester</c:v>
                </c:pt>
              </c:strCache>
            </c:strRef>
          </c:tx>
          <c:spPr>
            <a:solidFill>
              <a:srgbClr val="BD162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Graphs!$F$61:$F$68</c:f>
                <c:numCache>
                  <c:formatCode>General</c:formatCode>
                  <c:ptCount val="8"/>
                  <c:pt idx="0">
                    <c:v>4.1147898075839552E-2</c:v>
                  </c:pt>
                  <c:pt idx="1">
                    <c:v>1.6393595162202519E-2</c:v>
                  </c:pt>
                  <c:pt idx="2">
                    <c:v>3.1773396997585322E-2</c:v>
                  </c:pt>
                  <c:pt idx="3">
                    <c:v>1.2698405552556098E-2</c:v>
                  </c:pt>
                  <c:pt idx="4">
                    <c:v>1.0549754766856365E-2</c:v>
                  </c:pt>
                  <c:pt idx="5">
                    <c:v>8.5058846398063295E-3</c:v>
                  </c:pt>
                  <c:pt idx="6">
                    <c:v>1.8229112583115725E-2</c:v>
                  </c:pt>
                  <c:pt idx="7">
                    <c:v>1.199636688860038E-2</c:v>
                  </c:pt>
                </c:numCache>
              </c:numRef>
            </c:plus>
            <c:minus>
              <c:numRef>
                <c:f>Graphs!$F$61:$F$68</c:f>
                <c:numCache>
                  <c:formatCode>General</c:formatCode>
                  <c:ptCount val="8"/>
                  <c:pt idx="0">
                    <c:v>4.1147898075839552E-2</c:v>
                  </c:pt>
                  <c:pt idx="1">
                    <c:v>1.6393595162202519E-2</c:v>
                  </c:pt>
                  <c:pt idx="2">
                    <c:v>3.1773396997585322E-2</c:v>
                  </c:pt>
                  <c:pt idx="3">
                    <c:v>1.2698405552556098E-2</c:v>
                  </c:pt>
                  <c:pt idx="4">
                    <c:v>1.0549754766856365E-2</c:v>
                  </c:pt>
                  <c:pt idx="5">
                    <c:v>8.5058846398063295E-3</c:v>
                  </c:pt>
                  <c:pt idx="6">
                    <c:v>1.8229112583115725E-2</c:v>
                  </c:pt>
                  <c:pt idx="7">
                    <c:v>1.199636688860038E-2</c:v>
                  </c:pt>
                </c:numCache>
              </c:numRef>
            </c:minus>
            <c:spPr>
              <a:noFill/>
              <a:ln w="9525" cap="flat" cmpd="sng" algn="ctr">
                <a:solidFill>
                  <a:schemeClr val="tx1">
                    <a:lumMod val="65000"/>
                    <a:lumOff val="35000"/>
                  </a:schemeClr>
                </a:solidFill>
                <a:round/>
              </a:ln>
              <a:effectLst/>
            </c:spPr>
          </c:errBars>
          <c:cat>
            <c:strRef>
              <c:f>Graphs!$B$61:$B$68</c:f>
              <c:strCache>
                <c:ptCount val="8"/>
                <c:pt idx="0">
                  <c:v>Rural Residents</c:v>
                </c:pt>
                <c:pt idx="1">
                  <c:v>Cosmopolitans</c:v>
                </c:pt>
                <c:pt idx="2">
                  <c:v>Ethnicity Central</c:v>
                </c:pt>
                <c:pt idx="3">
                  <c:v>Multicultural Metropolitans</c:v>
                </c:pt>
                <c:pt idx="4">
                  <c:v>Urbanites</c:v>
                </c:pt>
                <c:pt idx="5">
                  <c:v>Suburbanites</c:v>
                </c:pt>
                <c:pt idx="6">
                  <c:v>Constrained City Dwellers</c:v>
                </c:pt>
                <c:pt idx="7">
                  <c:v>Hard-Pressed Living</c:v>
                </c:pt>
              </c:strCache>
            </c:strRef>
          </c:cat>
          <c:val>
            <c:numRef>
              <c:f>Graphs!$D$61:$D$68</c:f>
              <c:numCache>
                <c:formatCode>0%</c:formatCode>
                <c:ptCount val="8"/>
                <c:pt idx="0">
                  <c:v>0.2342709311802032</c:v>
                </c:pt>
                <c:pt idx="1">
                  <c:v>0.14117045573226711</c:v>
                </c:pt>
                <c:pt idx="2">
                  <c:v>0.30326159525650898</c:v>
                </c:pt>
                <c:pt idx="3">
                  <c:v>0.33270281964152898</c:v>
                </c:pt>
                <c:pt idx="4">
                  <c:v>0.24468974443812719</c:v>
                </c:pt>
                <c:pt idx="5">
                  <c:v>0.23961607555225767</c:v>
                </c:pt>
                <c:pt idx="6">
                  <c:v>0.37520067593753703</c:v>
                </c:pt>
                <c:pt idx="7">
                  <c:v>0.32481089641812955</c:v>
                </c:pt>
              </c:numCache>
            </c:numRef>
          </c:val>
          <c:extLst>
            <c:ext xmlns:c16="http://schemas.microsoft.com/office/drawing/2014/chart" uri="{C3380CC4-5D6E-409C-BE32-E72D297353CC}">
              <c16:uniqueId val="{00000000-5BF3-418F-AF7D-AFF06D6E415D}"/>
            </c:ext>
          </c:extLst>
        </c:ser>
        <c:dLbls>
          <c:showLegendKey val="0"/>
          <c:showVal val="0"/>
          <c:showCatName val="0"/>
          <c:showSerName val="0"/>
          <c:showPercent val="0"/>
          <c:showBubbleSize val="0"/>
        </c:dLbls>
        <c:gapWidth val="50"/>
        <c:axId val="1562671007"/>
        <c:axId val="1562669343"/>
      </c:barChart>
      <c:lineChart>
        <c:grouping val="standard"/>
        <c:varyColors val="0"/>
        <c:ser>
          <c:idx val="0"/>
          <c:order val="0"/>
          <c:tx>
            <c:strRef>
              <c:f>Graphs!$C$4</c:f>
              <c:strCache>
                <c:ptCount val="1"/>
                <c:pt idx="0">
                  <c:v>England</c:v>
                </c:pt>
              </c:strCache>
            </c:strRef>
          </c:tx>
          <c:spPr>
            <a:ln w="28575" cap="rnd">
              <a:noFill/>
              <a:round/>
            </a:ln>
            <a:effectLst/>
          </c:spPr>
          <c:marker>
            <c:symbol val="circle"/>
            <c:size val="10"/>
            <c:spPr>
              <a:solidFill>
                <a:schemeClr val="tx1"/>
              </a:solidFill>
              <a:ln w="9525">
                <a:solidFill>
                  <a:schemeClr val="bg1"/>
                </a:solidFill>
              </a:ln>
              <a:effectLst/>
            </c:spPr>
          </c:marker>
          <c:cat>
            <c:strRef>
              <c:f>Graphs!$B$61:$B$68</c:f>
              <c:strCache>
                <c:ptCount val="8"/>
                <c:pt idx="0">
                  <c:v>Rural Residents</c:v>
                </c:pt>
                <c:pt idx="1">
                  <c:v>Cosmopolitans</c:v>
                </c:pt>
                <c:pt idx="2">
                  <c:v>Ethnicity Central</c:v>
                </c:pt>
                <c:pt idx="3">
                  <c:v>Multicultural Metropolitans</c:v>
                </c:pt>
                <c:pt idx="4">
                  <c:v>Urbanites</c:v>
                </c:pt>
                <c:pt idx="5">
                  <c:v>Suburbanites</c:v>
                </c:pt>
                <c:pt idx="6">
                  <c:v>Constrained City Dwellers</c:v>
                </c:pt>
                <c:pt idx="7">
                  <c:v>Hard-Pressed Living</c:v>
                </c:pt>
              </c:strCache>
            </c:strRef>
          </c:cat>
          <c:val>
            <c:numRef>
              <c:f>Graphs!$C$61:$C$68</c:f>
              <c:numCache>
                <c:formatCode>0%</c:formatCode>
                <c:ptCount val="8"/>
                <c:pt idx="0">
                  <c:v>0.22830194322819672</c:v>
                </c:pt>
                <c:pt idx="1">
                  <c:v>0.16555766952693007</c:v>
                </c:pt>
                <c:pt idx="2">
                  <c:v>0.25371502086603875</c:v>
                </c:pt>
                <c:pt idx="3">
                  <c:v>0.30561693786519051</c:v>
                </c:pt>
                <c:pt idx="4">
                  <c:v>0.22176698935344372</c:v>
                </c:pt>
                <c:pt idx="5">
                  <c:v>0.2353327790608705</c:v>
                </c:pt>
                <c:pt idx="6">
                  <c:v>0.34397452070093004</c:v>
                </c:pt>
                <c:pt idx="7">
                  <c:v>0.31635875615697823</c:v>
                </c:pt>
              </c:numCache>
            </c:numRef>
          </c:val>
          <c:smooth val="0"/>
          <c:extLst>
            <c:ext xmlns:c16="http://schemas.microsoft.com/office/drawing/2014/chart" uri="{C3380CC4-5D6E-409C-BE32-E72D297353CC}">
              <c16:uniqueId val="{00000001-5BF3-418F-AF7D-AFF06D6E415D}"/>
            </c:ext>
          </c:extLst>
        </c:ser>
        <c:ser>
          <c:idx val="2"/>
          <c:order val="2"/>
          <c:tx>
            <c:strRef>
              <c:f>Graphs!$E$4</c:f>
              <c:strCache>
                <c:ptCount val="1"/>
                <c:pt idx="0">
                  <c:v>GM whole population</c:v>
                </c:pt>
              </c:strCache>
            </c:strRef>
          </c:tx>
          <c:spPr>
            <a:ln w="25400" cap="rnd">
              <a:solidFill>
                <a:schemeClr val="tx1"/>
              </a:solidFill>
              <a:round/>
            </a:ln>
            <a:effectLst/>
          </c:spPr>
          <c:marker>
            <c:symbol val="none"/>
          </c:marker>
          <c:cat>
            <c:strRef>
              <c:f>Graphs!$B$61:$B$68</c:f>
              <c:strCache>
                <c:ptCount val="8"/>
                <c:pt idx="0">
                  <c:v>Rural Residents</c:v>
                </c:pt>
                <c:pt idx="1">
                  <c:v>Cosmopolitans</c:v>
                </c:pt>
                <c:pt idx="2">
                  <c:v>Ethnicity Central</c:v>
                </c:pt>
                <c:pt idx="3">
                  <c:v>Multicultural Metropolitans</c:v>
                </c:pt>
                <c:pt idx="4">
                  <c:v>Urbanites</c:v>
                </c:pt>
                <c:pt idx="5">
                  <c:v>Suburbanites</c:v>
                </c:pt>
                <c:pt idx="6">
                  <c:v>Constrained City Dwellers</c:v>
                </c:pt>
                <c:pt idx="7">
                  <c:v>Hard-Pressed Living</c:v>
                </c:pt>
              </c:strCache>
            </c:strRef>
          </c:cat>
          <c:val>
            <c:numRef>
              <c:f>Graphs!$E$61:$E$68</c:f>
              <c:numCache>
                <c:formatCode>0%</c:formatCode>
                <c:ptCount val="8"/>
                <c:pt idx="0">
                  <c:v>0.28030687400760701</c:v>
                </c:pt>
                <c:pt idx="1">
                  <c:v>0.28030687400760701</c:v>
                </c:pt>
                <c:pt idx="2">
                  <c:v>0.28030687400760701</c:v>
                </c:pt>
                <c:pt idx="3">
                  <c:v>0.28030687400760701</c:v>
                </c:pt>
                <c:pt idx="4">
                  <c:v>0.28030687400760701</c:v>
                </c:pt>
                <c:pt idx="5">
                  <c:v>0.28030687400760701</c:v>
                </c:pt>
                <c:pt idx="6">
                  <c:v>0.28030687400760701</c:v>
                </c:pt>
                <c:pt idx="7">
                  <c:v>0.28030687400760701</c:v>
                </c:pt>
              </c:numCache>
            </c:numRef>
          </c:val>
          <c:smooth val="0"/>
          <c:extLst>
            <c:ext xmlns:c16="http://schemas.microsoft.com/office/drawing/2014/chart" uri="{C3380CC4-5D6E-409C-BE32-E72D297353CC}">
              <c16:uniqueId val="{00000002-5BF3-418F-AF7D-AFF06D6E415D}"/>
            </c:ext>
          </c:extLst>
        </c:ser>
        <c:dLbls>
          <c:showLegendKey val="0"/>
          <c:showVal val="0"/>
          <c:showCatName val="0"/>
          <c:showSerName val="0"/>
          <c:showPercent val="0"/>
          <c:showBubbleSize val="0"/>
        </c:dLbls>
        <c:marker val="1"/>
        <c:smooth val="0"/>
        <c:axId val="1562671007"/>
        <c:axId val="1562669343"/>
      </c:lineChart>
      <c:catAx>
        <c:axId val="1562671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562669343"/>
        <c:crosses val="autoZero"/>
        <c:auto val="1"/>
        <c:lblAlgn val="ctr"/>
        <c:lblOffset val="100"/>
        <c:noMultiLvlLbl val="0"/>
      </c:catAx>
      <c:valAx>
        <c:axId val="1562669343"/>
        <c:scaling>
          <c:orientation val="minMax"/>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562671007"/>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403970141630997E-2"/>
          <c:y val="3.7261929009662437E-2"/>
          <c:w val="0.91580294489455238"/>
          <c:h val="0.54873474254204024"/>
        </c:manualLayout>
      </c:layout>
      <c:barChart>
        <c:barDir val="col"/>
        <c:grouping val="clustered"/>
        <c:varyColors val="0"/>
        <c:ser>
          <c:idx val="1"/>
          <c:order val="1"/>
          <c:tx>
            <c:strRef>
              <c:f>Graphs!$D$4</c:f>
              <c:strCache>
                <c:ptCount val="1"/>
                <c:pt idx="0">
                  <c:v>Greater Manchester</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Graphs!$F$5:$F$31</c:f>
                <c:numCache>
                  <c:formatCode>General</c:formatCode>
                  <c:ptCount val="27"/>
                  <c:pt idx="0">
                    <c:v>4.8570318958181301E-3</c:v>
                  </c:pt>
                  <c:pt idx="1">
                    <c:v>9.3257662615118753E-2</c:v>
                  </c:pt>
                  <c:pt idx="2">
                    <c:v>4.5694118312892433E-2</c:v>
                  </c:pt>
                  <c:pt idx="3">
                    <c:v>0.1396936254877178</c:v>
                  </c:pt>
                  <c:pt idx="4">
                    <c:v>3.4343537469725349E-2</c:v>
                  </c:pt>
                  <c:pt idx="5">
                    <c:v>2.2838320402114073E-2</c:v>
                  </c:pt>
                  <c:pt idx="6">
                    <c:v>5.0726964556408058E-2</c:v>
                  </c:pt>
                  <c:pt idx="7">
                    <c:v>4.2713564339296448E-2</c:v>
                  </c:pt>
                  <c:pt idx="8">
                    <c:v>4.1405729464635249E-2</c:v>
                  </c:pt>
                  <c:pt idx="9">
                    <c:v>0.14400213501263265</c:v>
                  </c:pt>
                  <c:pt idx="10">
                    <c:v>6.13603343066201E-2</c:v>
                  </c:pt>
                  <c:pt idx="11">
                    <c:v>9.7005354602374277E-2</c:v>
                  </c:pt>
                  <c:pt idx="12">
                    <c:v>1.887121319037547E-2</c:v>
                  </c:pt>
                  <c:pt idx="13">
                    <c:v>2.1348590286285204E-2</c:v>
                  </c:pt>
                  <c:pt idx="14">
                    <c:v>2.7135803084852788E-2</c:v>
                  </c:pt>
                  <c:pt idx="15">
                    <c:v>1.2993196531122762E-2</c:v>
                  </c:pt>
                  <c:pt idx="16">
                    <c:v>1.8066295543724367E-2</c:v>
                  </c:pt>
                  <c:pt idx="17">
                    <c:v>1.5633966509677188E-2</c:v>
                  </c:pt>
                  <c:pt idx="18">
                    <c:v>1.01368015969962E-2</c:v>
                  </c:pt>
                  <c:pt idx="19">
                    <c:v>2.2555917929202834E-2</c:v>
                  </c:pt>
                  <c:pt idx="20">
                    <c:v>7.8130161710730534E-2</c:v>
                  </c:pt>
                  <c:pt idx="21">
                    <c:v>4.2307982676002047E-2</c:v>
                  </c:pt>
                  <c:pt idx="22">
                    <c:v>5.5576884095763501E-2</c:v>
                  </c:pt>
                  <c:pt idx="23">
                    <c:v>2.4181822991561207E-2</c:v>
                  </c:pt>
                  <c:pt idx="24">
                    <c:v>2.509662093815683E-2</c:v>
                  </c:pt>
                  <c:pt idx="25">
                    <c:v>2.892593992571096E-2</c:v>
                  </c:pt>
                  <c:pt idx="26">
                    <c:v>2.0110737031764588E-2</c:v>
                  </c:pt>
                </c:numCache>
              </c:numRef>
            </c:plus>
            <c:minus>
              <c:numRef>
                <c:f>Graphs!$F$5:$F$31</c:f>
                <c:numCache>
                  <c:formatCode>General</c:formatCode>
                  <c:ptCount val="27"/>
                  <c:pt idx="0">
                    <c:v>4.8570318958181301E-3</c:v>
                  </c:pt>
                  <c:pt idx="1">
                    <c:v>9.3257662615118753E-2</c:v>
                  </c:pt>
                  <c:pt idx="2">
                    <c:v>4.5694118312892433E-2</c:v>
                  </c:pt>
                  <c:pt idx="3">
                    <c:v>0.1396936254877178</c:v>
                  </c:pt>
                  <c:pt idx="4">
                    <c:v>3.4343537469725349E-2</c:v>
                  </c:pt>
                  <c:pt idx="5">
                    <c:v>2.2838320402114073E-2</c:v>
                  </c:pt>
                  <c:pt idx="6">
                    <c:v>5.0726964556408058E-2</c:v>
                  </c:pt>
                  <c:pt idx="7">
                    <c:v>4.2713564339296448E-2</c:v>
                  </c:pt>
                  <c:pt idx="8">
                    <c:v>4.1405729464635249E-2</c:v>
                  </c:pt>
                  <c:pt idx="9">
                    <c:v>0.14400213501263265</c:v>
                  </c:pt>
                  <c:pt idx="10">
                    <c:v>6.13603343066201E-2</c:v>
                  </c:pt>
                  <c:pt idx="11">
                    <c:v>9.7005354602374277E-2</c:v>
                  </c:pt>
                  <c:pt idx="12">
                    <c:v>1.887121319037547E-2</c:v>
                  </c:pt>
                  <c:pt idx="13">
                    <c:v>2.1348590286285204E-2</c:v>
                  </c:pt>
                  <c:pt idx="14">
                    <c:v>2.7135803084852788E-2</c:v>
                  </c:pt>
                  <c:pt idx="15">
                    <c:v>1.2993196531122762E-2</c:v>
                  </c:pt>
                  <c:pt idx="16">
                    <c:v>1.8066295543724367E-2</c:v>
                  </c:pt>
                  <c:pt idx="17">
                    <c:v>1.5633966509677188E-2</c:v>
                  </c:pt>
                  <c:pt idx="18">
                    <c:v>1.01368015969962E-2</c:v>
                  </c:pt>
                  <c:pt idx="19">
                    <c:v>2.2555917929202834E-2</c:v>
                  </c:pt>
                  <c:pt idx="20">
                    <c:v>7.8130161710730534E-2</c:v>
                  </c:pt>
                  <c:pt idx="21">
                    <c:v>4.2307982676002047E-2</c:v>
                  </c:pt>
                  <c:pt idx="22">
                    <c:v>5.5576884095763501E-2</c:v>
                  </c:pt>
                  <c:pt idx="23">
                    <c:v>2.4181822991561207E-2</c:v>
                  </c:pt>
                  <c:pt idx="24">
                    <c:v>2.509662093815683E-2</c:v>
                  </c:pt>
                  <c:pt idx="25">
                    <c:v>2.892593992571096E-2</c:v>
                  </c:pt>
                  <c:pt idx="26">
                    <c:v>2.0110737031764588E-2</c:v>
                  </c:pt>
                </c:numCache>
              </c:numRef>
            </c:minus>
            <c:spPr>
              <a:noFill/>
              <a:ln w="9525" cap="flat" cmpd="sng" algn="ctr">
                <a:solidFill>
                  <a:schemeClr val="tx1">
                    <a:lumMod val="65000"/>
                    <a:lumOff val="35000"/>
                  </a:schemeClr>
                </a:solidFill>
                <a:round/>
              </a:ln>
              <a:effectLst/>
            </c:spPr>
          </c:errBars>
          <c:cat>
            <c:strRef>
              <c:f>Graphs!$B$6:$B$31</c:f>
              <c:strCache>
                <c:ptCount val="26"/>
                <c:pt idx="0">
                  <c:v>1a: Farming Communities</c:v>
                </c:pt>
                <c:pt idx="1">
                  <c:v>1b: Rural Tenants</c:v>
                </c:pt>
                <c:pt idx="2">
                  <c:v>1c: Ageing Rural Dwellers</c:v>
                </c:pt>
                <c:pt idx="3">
                  <c:v>2a: Students Around Campus</c:v>
                </c:pt>
                <c:pt idx="4">
                  <c:v>2b: Inner-City Students</c:v>
                </c:pt>
                <c:pt idx="5">
                  <c:v>2c: Comfortable Cosmopolitans</c:v>
                </c:pt>
                <c:pt idx="6">
                  <c:v>2d: Aspiring and Affluent</c:v>
                </c:pt>
                <c:pt idx="7">
                  <c:v>3a: Ethnic Family Life</c:v>
                </c:pt>
                <c:pt idx="8">
                  <c:v>3b: Endeavouring Ethnic Mix</c:v>
                </c:pt>
                <c:pt idx="9">
                  <c:v>3c: Ethnic Dynamics</c:v>
                </c:pt>
                <c:pt idx="10">
                  <c:v>3d: Aspirational Techies</c:v>
                </c:pt>
                <c:pt idx="11">
                  <c:v>4a: Rented Family Living</c:v>
                </c:pt>
                <c:pt idx="12">
                  <c:v>4b: Challenged Asian Terraces</c:v>
                </c:pt>
                <c:pt idx="13">
                  <c:v>4c: Asian Traits</c:v>
                </c:pt>
                <c:pt idx="14">
                  <c:v>5a: Urban Professionals and Families</c:v>
                </c:pt>
                <c:pt idx="15">
                  <c:v>5b: Ageing Urban Living</c:v>
                </c:pt>
                <c:pt idx="16">
                  <c:v>6a: Suburban Achievers</c:v>
                </c:pt>
                <c:pt idx="17">
                  <c:v>6b: Semi-Detached Suburbia</c:v>
                </c:pt>
                <c:pt idx="18">
                  <c:v>7a: Challenged Diversity</c:v>
                </c:pt>
                <c:pt idx="19">
                  <c:v>7b: Constrained Flat Dwellers</c:v>
                </c:pt>
                <c:pt idx="20">
                  <c:v>7c: White Communities</c:v>
                </c:pt>
                <c:pt idx="21">
                  <c:v>7d: Ageing City Dwellers</c:v>
                </c:pt>
                <c:pt idx="22">
                  <c:v>8a: Industrious Communities</c:v>
                </c:pt>
                <c:pt idx="23">
                  <c:v>8b: Challenged Terraced Workers</c:v>
                </c:pt>
                <c:pt idx="24">
                  <c:v>8c: Hard-Pressed Ageing Workers</c:v>
                </c:pt>
                <c:pt idx="25">
                  <c:v>8d: Migration and Churn</c:v>
                </c:pt>
              </c:strCache>
            </c:strRef>
          </c:cat>
          <c:val>
            <c:numRef>
              <c:f>Graphs!$D$6:$D$31</c:f>
              <c:numCache>
                <c:formatCode>0.0%</c:formatCode>
                <c:ptCount val="26"/>
                <c:pt idx="0">
                  <c:v>8.40377065289315E-2</c:v>
                </c:pt>
                <c:pt idx="1">
                  <c:v>0.23219075854298579</c:v>
                </c:pt>
                <c:pt idx="2">
                  <c:v>0.35370052816133135</c:v>
                </c:pt>
                <c:pt idx="3">
                  <c:v>0.1236821142756447</c:v>
                </c:pt>
                <c:pt idx="4">
                  <c:v>0.14270005320932386</c:v>
                </c:pt>
                <c:pt idx="5">
                  <c:v>0.17548333630459123</c:v>
                </c:pt>
                <c:pt idx="6">
                  <c:v>0.14631690760602908</c:v>
                </c:pt>
                <c:pt idx="7">
                  <c:v>0.27826589793377832</c:v>
                </c:pt>
                <c:pt idx="8">
                  <c:v>0.41582709488927883</c:v>
                </c:pt>
                <c:pt idx="9">
                  <c:v>0.3529216549501189</c:v>
                </c:pt>
                <c:pt idx="10">
                  <c:v>0.24735326166327465</c:v>
                </c:pt>
                <c:pt idx="11">
                  <c:v>0.32227305120995531</c:v>
                </c:pt>
                <c:pt idx="12">
                  <c:v>0.37814140121502049</c:v>
                </c:pt>
                <c:pt idx="13">
                  <c:v>0.23979407083361415</c:v>
                </c:pt>
                <c:pt idx="14">
                  <c:v>0.2496979980224418</c:v>
                </c:pt>
                <c:pt idx="15">
                  <c:v>0.23502218681941736</c:v>
                </c:pt>
                <c:pt idx="16">
                  <c:v>0.23494637404266699</c:v>
                </c:pt>
                <c:pt idx="17">
                  <c:v>0.24154908542940987</c:v>
                </c:pt>
                <c:pt idx="18">
                  <c:v>0.36597725047720348</c:v>
                </c:pt>
                <c:pt idx="19">
                  <c:v>0.39974330541691167</c:v>
                </c:pt>
                <c:pt idx="20">
                  <c:v>0.39754678685011208</c:v>
                </c:pt>
                <c:pt idx="21">
                  <c:v>0.37996506313248918</c:v>
                </c:pt>
                <c:pt idx="22">
                  <c:v>0.29865360157913406</c:v>
                </c:pt>
                <c:pt idx="23">
                  <c:v>0.3273629820763968</c:v>
                </c:pt>
                <c:pt idx="24">
                  <c:v>0.31937569899051627</c:v>
                </c:pt>
                <c:pt idx="25">
                  <c:v>0.34185629717473981</c:v>
                </c:pt>
              </c:numCache>
            </c:numRef>
          </c:val>
          <c:extLst>
            <c:ext xmlns:c16="http://schemas.microsoft.com/office/drawing/2014/chart" uri="{C3380CC4-5D6E-409C-BE32-E72D297353CC}">
              <c16:uniqueId val="{00000000-8380-4D9B-84C7-21F2ED9C8A5E}"/>
            </c:ext>
          </c:extLst>
        </c:ser>
        <c:dLbls>
          <c:showLegendKey val="0"/>
          <c:showVal val="0"/>
          <c:showCatName val="0"/>
          <c:showSerName val="0"/>
          <c:showPercent val="0"/>
          <c:showBubbleSize val="0"/>
        </c:dLbls>
        <c:gapWidth val="30"/>
        <c:axId val="1562671007"/>
        <c:axId val="1562669343"/>
      </c:barChart>
      <c:lineChart>
        <c:grouping val="standard"/>
        <c:varyColors val="0"/>
        <c:ser>
          <c:idx val="0"/>
          <c:order val="0"/>
          <c:tx>
            <c:strRef>
              <c:f>Graphs!$C$4</c:f>
              <c:strCache>
                <c:ptCount val="1"/>
                <c:pt idx="0">
                  <c:v>England</c:v>
                </c:pt>
              </c:strCache>
            </c:strRef>
          </c:tx>
          <c:spPr>
            <a:ln w="28575" cap="rnd">
              <a:noFill/>
              <a:round/>
            </a:ln>
            <a:effectLst/>
          </c:spPr>
          <c:marker>
            <c:symbol val="circle"/>
            <c:size val="8"/>
            <c:spPr>
              <a:solidFill>
                <a:schemeClr val="tx1"/>
              </a:solidFill>
              <a:ln w="9525">
                <a:solidFill>
                  <a:schemeClr val="bg1"/>
                </a:solidFill>
              </a:ln>
              <a:effectLst/>
            </c:spPr>
          </c:marker>
          <c:cat>
            <c:strRef>
              <c:f>Graphs!$B$6:$B$31</c:f>
              <c:strCache>
                <c:ptCount val="26"/>
                <c:pt idx="0">
                  <c:v>1a: Farming Communities</c:v>
                </c:pt>
                <c:pt idx="1">
                  <c:v>1b: Rural Tenants</c:v>
                </c:pt>
                <c:pt idx="2">
                  <c:v>1c: Ageing Rural Dwellers</c:v>
                </c:pt>
                <c:pt idx="3">
                  <c:v>2a: Students Around Campus</c:v>
                </c:pt>
                <c:pt idx="4">
                  <c:v>2b: Inner-City Students</c:v>
                </c:pt>
                <c:pt idx="5">
                  <c:v>2c: Comfortable Cosmopolitans</c:v>
                </c:pt>
                <c:pt idx="6">
                  <c:v>2d: Aspiring and Affluent</c:v>
                </c:pt>
                <c:pt idx="7">
                  <c:v>3a: Ethnic Family Life</c:v>
                </c:pt>
                <c:pt idx="8">
                  <c:v>3b: Endeavouring Ethnic Mix</c:v>
                </c:pt>
                <c:pt idx="9">
                  <c:v>3c: Ethnic Dynamics</c:v>
                </c:pt>
                <c:pt idx="10">
                  <c:v>3d: Aspirational Techies</c:v>
                </c:pt>
                <c:pt idx="11">
                  <c:v>4a: Rented Family Living</c:v>
                </c:pt>
                <c:pt idx="12">
                  <c:v>4b: Challenged Asian Terraces</c:v>
                </c:pt>
                <c:pt idx="13">
                  <c:v>4c: Asian Traits</c:v>
                </c:pt>
                <c:pt idx="14">
                  <c:v>5a: Urban Professionals and Families</c:v>
                </c:pt>
                <c:pt idx="15">
                  <c:v>5b: Ageing Urban Living</c:v>
                </c:pt>
                <c:pt idx="16">
                  <c:v>6a: Suburban Achievers</c:v>
                </c:pt>
                <c:pt idx="17">
                  <c:v>6b: Semi-Detached Suburbia</c:v>
                </c:pt>
                <c:pt idx="18">
                  <c:v>7a: Challenged Diversity</c:v>
                </c:pt>
                <c:pt idx="19">
                  <c:v>7b: Constrained Flat Dwellers</c:v>
                </c:pt>
                <c:pt idx="20">
                  <c:v>7c: White Communities</c:v>
                </c:pt>
                <c:pt idx="21">
                  <c:v>7d: Ageing City Dwellers</c:v>
                </c:pt>
                <c:pt idx="22">
                  <c:v>8a: Industrious Communities</c:v>
                </c:pt>
                <c:pt idx="23">
                  <c:v>8b: Challenged Terraced Workers</c:v>
                </c:pt>
                <c:pt idx="24">
                  <c:v>8c: Hard-Pressed Ageing Workers</c:v>
                </c:pt>
                <c:pt idx="25">
                  <c:v>8d: Migration and Churn</c:v>
                </c:pt>
              </c:strCache>
            </c:strRef>
          </c:cat>
          <c:val>
            <c:numRef>
              <c:f>Graphs!$C$6:$C$31</c:f>
              <c:numCache>
                <c:formatCode>0.0%</c:formatCode>
                <c:ptCount val="26"/>
                <c:pt idx="0">
                  <c:v>0.22782807053459159</c:v>
                </c:pt>
                <c:pt idx="1">
                  <c:v>0.23228903153869623</c:v>
                </c:pt>
                <c:pt idx="2">
                  <c:v>0.21359149241870631</c:v>
                </c:pt>
                <c:pt idx="3">
                  <c:v>0.13872262215201164</c:v>
                </c:pt>
                <c:pt idx="4">
                  <c:v>0.16289998912542167</c:v>
                </c:pt>
                <c:pt idx="5">
                  <c:v>0.22378745456923632</c:v>
                </c:pt>
                <c:pt idx="6">
                  <c:v>0.16566356288060499</c:v>
                </c:pt>
                <c:pt idx="7">
                  <c:v>0.3080381340160519</c:v>
                </c:pt>
                <c:pt idx="8">
                  <c:v>0.25672911735258225</c:v>
                </c:pt>
                <c:pt idx="9">
                  <c:v>0.33656870612454293</c:v>
                </c:pt>
                <c:pt idx="10">
                  <c:v>0.1886527422713826</c:v>
                </c:pt>
                <c:pt idx="11">
                  <c:v>0.29629964627747085</c:v>
                </c:pt>
                <c:pt idx="12">
                  <c:v>0.35771724951664557</c:v>
                </c:pt>
                <c:pt idx="13">
                  <c:v>0.27302042520642933</c:v>
                </c:pt>
                <c:pt idx="14">
                  <c:v>0.22131760317994834</c:v>
                </c:pt>
                <c:pt idx="15">
                  <c:v>0.22237466719289689</c:v>
                </c:pt>
                <c:pt idx="16">
                  <c:v>0.21384218041212255</c:v>
                </c:pt>
                <c:pt idx="17">
                  <c:v>0.25094077129264619</c:v>
                </c:pt>
                <c:pt idx="18">
                  <c:v>0.33300344718744951</c:v>
                </c:pt>
                <c:pt idx="19">
                  <c:v>0.40360157702471489</c:v>
                </c:pt>
                <c:pt idx="20">
                  <c:v>0.36330244046764965</c:v>
                </c:pt>
                <c:pt idx="21">
                  <c:v>0.34698184715244063</c:v>
                </c:pt>
                <c:pt idx="22">
                  <c:v>0.30609335375399699</c:v>
                </c:pt>
                <c:pt idx="23">
                  <c:v>0.30467241113160748</c:v>
                </c:pt>
                <c:pt idx="24">
                  <c:v>0.31287501643237414</c:v>
                </c:pt>
                <c:pt idx="25">
                  <c:v>0.33594031328076174</c:v>
                </c:pt>
              </c:numCache>
            </c:numRef>
          </c:val>
          <c:smooth val="0"/>
          <c:extLst>
            <c:ext xmlns:c16="http://schemas.microsoft.com/office/drawing/2014/chart" uri="{C3380CC4-5D6E-409C-BE32-E72D297353CC}">
              <c16:uniqueId val="{00000001-8380-4D9B-84C7-21F2ED9C8A5E}"/>
            </c:ext>
          </c:extLst>
        </c:ser>
        <c:ser>
          <c:idx val="2"/>
          <c:order val="2"/>
          <c:tx>
            <c:strRef>
              <c:f>Graphs!$E$4</c:f>
              <c:strCache>
                <c:ptCount val="1"/>
                <c:pt idx="0">
                  <c:v>GM whole population</c:v>
                </c:pt>
              </c:strCache>
            </c:strRef>
          </c:tx>
          <c:spPr>
            <a:ln w="25400" cap="rnd">
              <a:solidFill>
                <a:schemeClr val="tx1"/>
              </a:solidFill>
              <a:round/>
            </a:ln>
            <a:effectLst/>
          </c:spPr>
          <c:marker>
            <c:symbol val="none"/>
          </c:marker>
          <c:cat>
            <c:strRef>
              <c:f>Graphs!$B$6:$B$31</c:f>
              <c:strCache>
                <c:ptCount val="26"/>
                <c:pt idx="0">
                  <c:v>1a: Farming Communities</c:v>
                </c:pt>
                <c:pt idx="1">
                  <c:v>1b: Rural Tenants</c:v>
                </c:pt>
                <c:pt idx="2">
                  <c:v>1c: Ageing Rural Dwellers</c:v>
                </c:pt>
                <c:pt idx="3">
                  <c:v>2a: Students Around Campus</c:v>
                </c:pt>
                <c:pt idx="4">
                  <c:v>2b: Inner-City Students</c:v>
                </c:pt>
                <c:pt idx="5">
                  <c:v>2c: Comfortable Cosmopolitans</c:v>
                </c:pt>
                <c:pt idx="6">
                  <c:v>2d: Aspiring and Affluent</c:v>
                </c:pt>
                <c:pt idx="7">
                  <c:v>3a: Ethnic Family Life</c:v>
                </c:pt>
                <c:pt idx="8">
                  <c:v>3b: Endeavouring Ethnic Mix</c:v>
                </c:pt>
                <c:pt idx="9">
                  <c:v>3c: Ethnic Dynamics</c:v>
                </c:pt>
                <c:pt idx="10">
                  <c:v>3d: Aspirational Techies</c:v>
                </c:pt>
                <c:pt idx="11">
                  <c:v>4a: Rented Family Living</c:v>
                </c:pt>
                <c:pt idx="12">
                  <c:v>4b: Challenged Asian Terraces</c:v>
                </c:pt>
                <c:pt idx="13">
                  <c:v>4c: Asian Traits</c:v>
                </c:pt>
                <c:pt idx="14">
                  <c:v>5a: Urban Professionals and Families</c:v>
                </c:pt>
                <c:pt idx="15">
                  <c:v>5b: Ageing Urban Living</c:v>
                </c:pt>
                <c:pt idx="16">
                  <c:v>6a: Suburban Achievers</c:v>
                </c:pt>
                <c:pt idx="17">
                  <c:v>6b: Semi-Detached Suburbia</c:v>
                </c:pt>
                <c:pt idx="18">
                  <c:v>7a: Challenged Diversity</c:v>
                </c:pt>
                <c:pt idx="19">
                  <c:v>7b: Constrained Flat Dwellers</c:v>
                </c:pt>
                <c:pt idx="20">
                  <c:v>7c: White Communities</c:v>
                </c:pt>
                <c:pt idx="21">
                  <c:v>7d: Ageing City Dwellers</c:v>
                </c:pt>
                <c:pt idx="22">
                  <c:v>8a: Industrious Communities</c:v>
                </c:pt>
                <c:pt idx="23">
                  <c:v>8b: Challenged Terraced Workers</c:v>
                </c:pt>
                <c:pt idx="24">
                  <c:v>8c: Hard-Pressed Ageing Workers</c:v>
                </c:pt>
                <c:pt idx="25">
                  <c:v>8d: Migration and Churn</c:v>
                </c:pt>
              </c:strCache>
            </c:strRef>
          </c:cat>
          <c:val>
            <c:numRef>
              <c:f>Graphs!$E$6:$E$31</c:f>
              <c:numCache>
                <c:formatCode>0.0%</c:formatCode>
                <c:ptCount val="26"/>
                <c:pt idx="0">
                  <c:v>0.28030687400760701</c:v>
                </c:pt>
                <c:pt idx="1">
                  <c:v>0.28030687400760701</c:v>
                </c:pt>
                <c:pt idx="2">
                  <c:v>0.28030687400760701</c:v>
                </c:pt>
                <c:pt idx="3">
                  <c:v>0.28030687400760701</c:v>
                </c:pt>
                <c:pt idx="4">
                  <c:v>0.28030687400760701</c:v>
                </c:pt>
                <c:pt idx="5">
                  <c:v>0.28030687400760701</c:v>
                </c:pt>
                <c:pt idx="6">
                  <c:v>0.28030687400760701</c:v>
                </c:pt>
                <c:pt idx="7">
                  <c:v>0.28030687400760701</c:v>
                </c:pt>
                <c:pt idx="8">
                  <c:v>0.28030687400760701</c:v>
                </c:pt>
                <c:pt idx="9">
                  <c:v>0.28030687400760701</c:v>
                </c:pt>
                <c:pt idx="10">
                  <c:v>0.28030687400760701</c:v>
                </c:pt>
                <c:pt idx="11">
                  <c:v>0.28030687400760701</c:v>
                </c:pt>
                <c:pt idx="12">
                  <c:v>0.28030687400760701</c:v>
                </c:pt>
                <c:pt idx="13">
                  <c:v>0.28030687400760701</c:v>
                </c:pt>
                <c:pt idx="14">
                  <c:v>0.28030687400760701</c:v>
                </c:pt>
                <c:pt idx="15">
                  <c:v>0.28030687400760701</c:v>
                </c:pt>
                <c:pt idx="16">
                  <c:v>0.28030687400760701</c:v>
                </c:pt>
                <c:pt idx="17">
                  <c:v>0.28030687400760701</c:v>
                </c:pt>
                <c:pt idx="18">
                  <c:v>0.28030687400760701</c:v>
                </c:pt>
                <c:pt idx="19">
                  <c:v>0.28030687400760701</c:v>
                </c:pt>
                <c:pt idx="20">
                  <c:v>0.28030687400760701</c:v>
                </c:pt>
                <c:pt idx="21">
                  <c:v>0.28030687400760701</c:v>
                </c:pt>
                <c:pt idx="22">
                  <c:v>0.28030687400760701</c:v>
                </c:pt>
                <c:pt idx="23">
                  <c:v>0.28030687400760701</c:v>
                </c:pt>
                <c:pt idx="24">
                  <c:v>0.28030687400760701</c:v>
                </c:pt>
                <c:pt idx="25">
                  <c:v>0.28030687400760701</c:v>
                </c:pt>
              </c:numCache>
            </c:numRef>
          </c:val>
          <c:smooth val="0"/>
          <c:extLst>
            <c:ext xmlns:c16="http://schemas.microsoft.com/office/drawing/2014/chart" uri="{C3380CC4-5D6E-409C-BE32-E72D297353CC}">
              <c16:uniqueId val="{00000002-8380-4D9B-84C7-21F2ED9C8A5E}"/>
            </c:ext>
          </c:extLst>
        </c:ser>
        <c:dLbls>
          <c:showLegendKey val="0"/>
          <c:showVal val="0"/>
          <c:showCatName val="0"/>
          <c:showSerName val="0"/>
          <c:showPercent val="0"/>
          <c:showBubbleSize val="0"/>
        </c:dLbls>
        <c:marker val="1"/>
        <c:smooth val="0"/>
        <c:axId val="1562671007"/>
        <c:axId val="1562669343"/>
      </c:lineChart>
      <c:catAx>
        <c:axId val="1562671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1562669343"/>
        <c:crosses val="autoZero"/>
        <c:auto val="1"/>
        <c:lblAlgn val="ctr"/>
        <c:lblOffset val="100"/>
        <c:noMultiLvlLbl val="0"/>
      </c:catAx>
      <c:valAx>
        <c:axId val="1562669343"/>
        <c:scaling>
          <c:orientation val="minMax"/>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562671007"/>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776282051282053"/>
          <c:y val="0.14269130573066494"/>
          <c:w val="0.7125055555555555"/>
          <c:h val="0.49089271372060372"/>
        </c:manualLayout>
      </c:layout>
      <c:barChart>
        <c:barDir val="bar"/>
        <c:grouping val="clustered"/>
        <c:varyColors val="0"/>
        <c:ser>
          <c:idx val="0"/>
          <c:order val="0"/>
          <c:tx>
            <c:strRef>
              <c:f>'Rank data'!$D$20</c:f>
              <c:strCache>
                <c:ptCount val="1"/>
                <c:pt idx="0">
                  <c:v> All Active Partnerships </c:v>
                </c:pt>
              </c:strCache>
            </c:strRef>
          </c:tx>
          <c:spPr>
            <a:solidFill>
              <a:srgbClr val="CDCDCD"/>
            </a:solidFill>
            <a:ln>
              <a:noFill/>
            </a:ln>
            <a:effectLst/>
          </c:spPr>
          <c:invertIfNegative val="0"/>
          <c:cat>
            <c:strRef>
              <c:f>'Rank data'!$A$21:$A$65</c:f>
              <c:strCache>
                <c:ptCount val="45"/>
                <c:pt idx="0">
                  <c:v>Worst</c:v>
                </c:pt>
                <c:pt idx="44">
                  <c:v>Best</c:v>
                </c:pt>
              </c:strCache>
            </c:strRef>
          </c:cat>
          <c:val>
            <c:numRef>
              <c:f>'Rank data'!$D$21:$D$65</c:f>
              <c:numCache>
                <c:formatCode>0.0%</c:formatCode>
                <c:ptCount val="45"/>
                <c:pt idx="0">
                  <c:v>0.315</c:v>
                </c:pt>
                <c:pt idx="1">
                  <c:v>0.30099999999999999</c:v>
                </c:pt>
                <c:pt idx="2">
                  <c:v>0.29799999999999999</c:v>
                </c:pt>
                <c:pt idx="3">
                  <c:v>0.29099999999999998</c:v>
                </c:pt>
                <c:pt idx="4">
                  <c:v>0.28899999999999998</c:v>
                </c:pt>
                <c:pt idx="5">
                  <c:v>0.28699999999999998</c:v>
                </c:pt>
                <c:pt idx="6">
                  <c:v>0.28499999999999998</c:v>
                </c:pt>
                <c:pt idx="7">
                  <c:v>0.28299999999999997</c:v>
                </c:pt>
                <c:pt idx="8">
                  <c:v>0.28000000000000003</c:v>
                </c:pt>
                <c:pt idx="9">
                  <c:v>0.27500000000000002</c:v>
                </c:pt>
                <c:pt idx="10">
                  <c:v>0.27400000000000002</c:v>
                </c:pt>
                <c:pt idx="11">
                  <c:v>0.27300000000000002</c:v>
                </c:pt>
                <c:pt idx="12">
                  <c:v>0.27200000000000002</c:v>
                </c:pt>
                <c:pt idx="13">
                  <c:v>0.27100000000000002</c:v>
                </c:pt>
                <c:pt idx="14">
                  <c:v>0.27</c:v>
                </c:pt>
                <c:pt idx="15">
                  <c:v>0.26900000000000002</c:v>
                </c:pt>
                <c:pt idx="16">
                  <c:v>0.26900000000000002</c:v>
                </c:pt>
                <c:pt idx="17">
                  <c:v>0.26900000000000002</c:v>
                </c:pt>
                <c:pt idx="18">
                  <c:v>0.26500000000000001</c:v>
                </c:pt>
                <c:pt idx="19">
                  <c:v>0.26500000000000001</c:v>
                </c:pt>
                <c:pt idx="20">
                  <c:v>0.26</c:v>
                </c:pt>
                <c:pt idx="21">
                  <c:v>0.26</c:v>
                </c:pt>
                <c:pt idx="22">
                  <c:v>0.25900000000000001</c:v>
                </c:pt>
                <c:pt idx="23">
                  <c:v>0.255</c:v>
                </c:pt>
                <c:pt idx="24">
                  <c:v>0.254</c:v>
                </c:pt>
                <c:pt idx="25">
                  <c:v>0.25</c:v>
                </c:pt>
                <c:pt idx="26">
                  <c:v>0.247</c:v>
                </c:pt>
                <c:pt idx="27">
                  <c:v>0.247</c:v>
                </c:pt>
                <c:pt idx="28">
                  <c:v>0.245</c:v>
                </c:pt>
                <c:pt idx="29">
                  <c:v>0.245</c:v>
                </c:pt>
                <c:pt idx="30">
                  <c:v>0.24199999999999999</c:v>
                </c:pt>
                <c:pt idx="31">
                  <c:v>0.24199999999999999</c:v>
                </c:pt>
                <c:pt idx="32">
                  <c:v>0.23799999999999999</c:v>
                </c:pt>
                <c:pt idx="33">
                  <c:v>0.23400000000000001</c:v>
                </c:pt>
                <c:pt idx="34">
                  <c:v>0.22900000000000001</c:v>
                </c:pt>
                <c:pt idx="35">
                  <c:v>0.22800000000000001</c:v>
                </c:pt>
                <c:pt idx="36">
                  <c:v>0.22800000000000001</c:v>
                </c:pt>
                <c:pt idx="37">
                  <c:v>0.22500000000000001</c:v>
                </c:pt>
                <c:pt idx="38">
                  <c:v>0.216</c:v>
                </c:pt>
                <c:pt idx="39">
                  <c:v>0.216</c:v>
                </c:pt>
                <c:pt idx="40">
                  <c:v>0.215</c:v>
                </c:pt>
                <c:pt idx="41">
                  <c:v>0.214</c:v>
                </c:pt>
                <c:pt idx="42">
                  <c:v>0.21</c:v>
                </c:pt>
                <c:pt idx="43">
                  <c:v>0.20899999999999999</c:v>
                </c:pt>
                <c:pt idx="44">
                  <c:v>0.20899999999999999</c:v>
                </c:pt>
              </c:numCache>
            </c:numRef>
          </c:val>
          <c:extLst>
            <c:ext xmlns:c16="http://schemas.microsoft.com/office/drawing/2014/chart" uri="{C3380CC4-5D6E-409C-BE32-E72D297353CC}">
              <c16:uniqueId val="{00000000-5847-47F0-8E3F-22C400E7C8F2}"/>
            </c:ext>
          </c:extLst>
        </c:ser>
        <c:ser>
          <c:idx val="1"/>
          <c:order val="1"/>
          <c:tx>
            <c:strRef>
              <c:f>'Rank data'!$E$20</c:f>
              <c:strCache>
                <c:ptCount val="1"/>
                <c:pt idx="0">
                  <c:v>Greater Manchester</c:v>
                </c:pt>
              </c:strCache>
            </c:strRef>
          </c:tx>
          <c:spPr>
            <a:solidFill>
              <a:schemeClr val="accent1"/>
            </a:solidFill>
            <a:ln>
              <a:noFill/>
            </a:ln>
            <a:effectLst/>
          </c:spPr>
          <c:invertIfNegative val="0"/>
          <c:cat>
            <c:strRef>
              <c:f>'Rank data'!$A$21:$A$65</c:f>
              <c:strCache>
                <c:ptCount val="45"/>
                <c:pt idx="0">
                  <c:v>Worst</c:v>
                </c:pt>
                <c:pt idx="44">
                  <c:v>Best</c:v>
                </c:pt>
              </c:strCache>
            </c:strRef>
          </c:cat>
          <c:val>
            <c:numRef>
              <c:f>'Rank data'!$E$21:$E$65</c:f>
              <c:numCache>
                <c:formatCode>0.0%</c:formatCode>
                <c:ptCount val="45"/>
                <c:pt idx="0">
                  <c:v>#N/A</c:v>
                </c:pt>
                <c:pt idx="1">
                  <c:v>#N/A</c:v>
                </c:pt>
                <c:pt idx="2">
                  <c:v>#N/A</c:v>
                </c:pt>
                <c:pt idx="3">
                  <c:v>#N/A</c:v>
                </c:pt>
                <c:pt idx="4">
                  <c:v>#N/A</c:v>
                </c:pt>
                <c:pt idx="5">
                  <c:v>#N/A</c:v>
                </c:pt>
                <c:pt idx="6">
                  <c:v>0.28499999999999998</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numCache>
            </c:numRef>
          </c:val>
          <c:extLst>
            <c:ext xmlns:c16="http://schemas.microsoft.com/office/drawing/2014/chart" uri="{C3380CC4-5D6E-409C-BE32-E72D297353CC}">
              <c16:uniqueId val="{00000001-5847-47F0-8E3F-22C400E7C8F2}"/>
            </c:ext>
          </c:extLst>
        </c:ser>
        <c:ser>
          <c:idx val="2"/>
          <c:order val="2"/>
          <c:tx>
            <c:strRef>
              <c:f>'Rank data'!$F$20</c:f>
              <c:strCache>
                <c:ptCount val="1"/>
                <c:pt idx="0">
                  <c:v>Nearest Neighbours</c:v>
                </c:pt>
              </c:strCache>
            </c:strRef>
          </c:tx>
          <c:spPr>
            <a:solidFill>
              <a:schemeClr val="tx1"/>
            </a:solidFill>
            <a:ln>
              <a:noFill/>
            </a:ln>
            <a:effectLst/>
          </c:spPr>
          <c:invertIfNegative val="0"/>
          <c:cat>
            <c:strRef>
              <c:f>'Rank data'!$A$21:$A$65</c:f>
              <c:strCache>
                <c:ptCount val="45"/>
                <c:pt idx="0">
                  <c:v>Worst</c:v>
                </c:pt>
                <c:pt idx="44">
                  <c:v>Best</c:v>
                </c:pt>
              </c:strCache>
            </c:strRef>
          </c:cat>
          <c:val>
            <c:numRef>
              <c:f>'Rank data'!$F$21:$F$65</c:f>
              <c:numCache>
                <c:formatCode>0.0%</c:formatCode>
                <c:ptCount val="45"/>
                <c:pt idx="0">
                  <c:v>#N/A</c:v>
                </c:pt>
                <c:pt idx="1">
                  <c:v>#N/A</c:v>
                </c:pt>
                <c:pt idx="2">
                  <c:v>#N/A</c:v>
                </c:pt>
                <c:pt idx="3">
                  <c:v>#N/A</c:v>
                </c:pt>
                <c:pt idx="4">
                  <c:v>#N/A</c:v>
                </c:pt>
                <c:pt idx="5">
                  <c:v>#N/A</c:v>
                </c:pt>
                <c:pt idx="6">
                  <c:v>#N/A</c:v>
                </c:pt>
                <c:pt idx="7">
                  <c:v>0.28299999999999997</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0.254</c:v>
                </c:pt>
                <c:pt idx="25">
                  <c:v>#N/A</c:v>
                </c:pt>
                <c:pt idx="26">
                  <c:v>#N/A</c:v>
                </c:pt>
                <c:pt idx="27">
                  <c:v>#N/A</c:v>
                </c:pt>
                <c:pt idx="28">
                  <c:v>#N/A</c:v>
                </c:pt>
                <c:pt idx="29">
                  <c:v>#N/A</c:v>
                </c:pt>
                <c:pt idx="30">
                  <c:v>0.24199999999999999</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numCache>
            </c:numRef>
          </c:val>
          <c:extLst>
            <c:ext xmlns:c16="http://schemas.microsoft.com/office/drawing/2014/chart" uri="{C3380CC4-5D6E-409C-BE32-E72D297353CC}">
              <c16:uniqueId val="{00000002-5847-47F0-8E3F-22C400E7C8F2}"/>
            </c:ext>
          </c:extLst>
        </c:ser>
        <c:dLbls>
          <c:showLegendKey val="0"/>
          <c:showVal val="0"/>
          <c:showCatName val="0"/>
          <c:showSerName val="0"/>
          <c:showPercent val="0"/>
          <c:showBubbleSize val="0"/>
        </c:dLbls>
        <c:gapWidth val="20"/>
        <c:overlap val="100"/>
        <c:axId val="789034960"/>
        <c:axId val="789031024"/>
      </c:barChart>
      <c:catAx>
        <c:axId val="789034960"/>
        <c:scaling>
          <c:orientation val="minMax"/>
        </c:scaling>
        <c:delete val="1"/>
        <c:axPos val="l"/>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51"/>
          <c:min val="0.5"/>
        </c:scaling>
        <c:delete val="1"/>
        <c:axPos val="b"/>
        <c:numFmt formatCode="0%" sourceLinked="0"/>
        <c:majorTickMark val="out"/>
        <c:minorTickMark val="none"/>
        <c:tickLblPos val="nextTo"/>
        <c:crossAx val="789034960"/>
        <c:crosses val="autoZero"/>
        <c:crossBetween val="between"/>
      </c:valAx>
      <c:spPr>
        <a:noFill/>
        <a:ln>
          <a:noFill/>
        </a:ln>
        <a:effectLst/>
      </c:spPr>
    </c:plotArea>
    <c:legend>
      <c:legendPos val="b"/>
      <c:layout>
        <c:manualLayout>
          <c:xMode val="edge"/>
          <c:yMode val="edge"/>
          <c:x val="0"/>
          <c:y val="2.0329167479333266E-2"/>
          <c:w val="0.99581403721551509"/>
          <c:h val="0.9567930462457683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tx1"/>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'LAs trend'!$C$45</c:f>
          <c:strCache>
            <c:ptCount val="1"/>
            <c:pt idx="0">
              <c:v>Bolton</c:v>
            </c:pt>
          </c:strCache>
        </c:strRef>
      </c:tx>
      <c:layout>
        <c:manualLayout>
          <c:xMode val="edge"/>
          <c:yMode val="edge"/>
          <c:x val="7.7007364370715791E-4"/>
          <c:y val="8.1441165924087983E-2"/>
        </c:manualLayout>
      </c:layout>
      <c:overlay val="0"/>
      <c:spPr>
        <a:noFill/>
        <a:ln>
          <a:noFill/>
        </a:ln>
        <a:effectLst/>
      </c:spPr>
      <c:txPr>
        <a:bodyPr rot="0" spcFirstLastPara="1" vertOverflow="ellipsis" vert="horz" wrap="square" anchor="ctr" anchorCtr="1"/>
        <a:lstStyle/>
        <a:p>
          <a:pPr>
            <a:lnSpc>
              <a:spcPts val="2000"/>
            </a:lnSpc>
            <a:defRPr sz="2800" b="0" i="0" u="none" strike="noStrike" kern="1200" spc="0" baseline="0">
              <a:solidFill>
                <a:sysClr val="windowText" lastClr="000000"/>
              </a:solidFill>
              <a:latin typeface="Angsana New" panose="02020603050405020304" pitchFamily="18" charset="-34"/>
              <a:ea typeface="+mn-ea"/>
              <a:cs typeface="Angsana New" panose="02020603050405020304" pitchFamily="18" charset="-34"/>
            </a:defRPr>
          </a:pPr>
          <a:endParaRPr lang="en-US"/>
        </a:p>
      </c:txPr>
    </c:title>
    <c:autoTitleDeleted val="0"/>
    <c:plotArea>
      <c:layout>
        <c:manualLayout>
          <c:layoutTarget val="inner"/>
          <c:xMode val="edge"/>
          <c:yMode val="edge"/>
          <c:x val="1.4740208444818177E-2"/>
          <c:y val="8.2945519100458234E-2"/>
          <c:w val="0.96804805952653994"/>
          <c:h val="0.7545110487747555"/>
        </c:manualLayout>
      </c:layout>
      <c:lineChart>
        <c:grouping val="standard"/>
        <c:varyColors val="0"/>
        <c:ser>
          <c:idx val="0"/>
          <c:order val="0"/>
          <c:tx>
            <c:strRef>
              <c:f>'LAs trend'!$C$46</c:f>
              <c:strCache>
                <c:ptCount val="1"/>
                <c:pt idx="0">
                  <c:v>Inactive</c:v>
                </c:pt>
              </c:strCache>
            </c:strRef>
          </c:tx>
          <c:spPr>
            <a:ln w="25400" cap="rnd">
              <a:solidFill>
                <a:schemeClr val="accent1"/>
              </a:solidFill>
              <a:prstDash val="sysDot"/>
              <a:round/>
            </a:ln>
            <a:effectLst/>
          </c:spPr>
          <c:marker>
            <c:symbol val="circle"/>
            <c:size val="8"/>
            <c:spPr>
              <a:solidFill>
                <a:schemeClr val="accent1"/>
              </a:solidFill>
              <a:ln w="9525">
                <a:solidFill>
                  <a:schemeClr val="accent1"/>
                </a:solidFill>
              </a:ln>
              <a:effectLst/>
            </c:spPr>
          </c:marker>
          <c:cat>
            <c:strRef>
              <c:f>'LAs trend'!$B$47:$B$51</c:f>
              <c:strCache>
                <c:ptCount val="5"/>
                <c:pt idx="0">
                  <c:v>Nov 15/16</c:v>
                </c:pt>
                <c:pt idx="1">
                  <c:v>Nov 16/17</c:v>
                </c:pt>
                <c:pt idx="2">
                  <c:v>Nov 17/18</c:v>
                </c:pt>
                <c:pt idx="3">
                  <c:v>Nov 18/19</c:v>
                </c:pt>
                <c:pt idx="4">
                  <c:v>Nov 19/20</c:v>
                </c:pt>
              </c:strCache>
            </c:strRef>
          </c:cat>
          <c:val>
            <c:numRef>
              <c:f>'LAs trend'!$C$47:$C$51</c:f>
              <c:numCache>
                <c:formatCode>0.0%</c:formatCode>
                <c:ptCount val="5"/>
                <c:pt idx="0">
                  <c:v>0.29099999999999998</c:v>
                </c:pt>
                <c:pt idx="1">
                  <c:v>0.29099999999999998</c:v>
                </c:pt>
                <c:pt idx="2">
                  <c:v>0.29099999999999998</c:v>
                </c:pt>
                <c:pt idx="3">
                  <c:v>0.27789999999999998</c:v>
                </c:pt>
                <c:pt idx="4">
                  <c:v>0.38508477193927471</c:v>
                </c:pt>
              </c:numCache>
            </c:numRef>
          </c:val>
          <c:smooth val="0"/>
          <c:extLst>
            <c:ext xmlns:c16="http://schemas.microsoft.com/office/drawing/2014/chart" uri="{C3380CC4-5D6E-409C-BE32-E72D297353CC}">
              <c16:uniqueId val="{00000000-B5A6-4FBA-89C2-1A3A9029AC83}"/>
            </c:ext>
          </c:extLst>
        </c:ser>
        <c:ser>
          <c:idx val="1"/>
          <c:order val="1"/>
          <c:tx>
            <c:strRef>
              <c:f>'LAs trend'!$D$46</c:f>
              <c:strCache>
                <c:ptCount val="1"/>
                <c:pt idx="0">
                  <c:v>trend</c:v>
                </c:pt>
              </c:strCache>
            </c:strRef>
          </c:tx>
          <c:spPr>
            <a:ln w="25400" cap="rnd">
              <a:solidFill>
                <a:schemeClr val="accent1"/>
              </a:solidFill>
              <a:prstDash val="sysDot"/>
              <a:round/>
            </a:ln>
            <a:effectLst/>
          </c:spPr>
          <c:marker>
            <c:symbol val="circle"/>
            <c:size val="8"/>
            <c:spPr>
              <a:solidFill>
                <a:schemeClr val="accent1"/>
              </a:solidFill>
              <a:ln w="9525">
                <a:noFill/>
              </a:ln>
              <a:effectLst/>
            </c:spPr>
          </c:marker>
          <c:trendline>
            <c:spPr>
              <a:ln w="38100" cap="rnd">
                <a:solidFill>
                  <a:schemeClr val="accent1"/>
                </a:solidFill>
                <a:prstDash val="solid"/>
              </a:ln>
              <a:effectLst/>
            </c:spPr>
            <c:trendlineType val="linear"/>
            <c:dispRSqr val="0"/>
            <c:dispEq val="0"/>
          </c:trendline>
          <c:cat>
            <c:strRef>
              <c:f>'LAs trend'!$B$47:$B$51</c:f>
              <c:strCache>
                <c:ptCount val="5"/>
                <c:pt idx="0">
                  <c:v>Nov 15/16</c:v>
                </c:pt>
                <c:pt idx="1">
                  <c:v>Nov 16/17</c:v>
                </c:pt>
                <c:pt idx="2">
                  <c:v>Nov 17/18</c:v>
                </c:pt>
                <c:pt idx="3">
                  <c:v>Nov 18/19</c:v>
                </c:pt>
                <c:pt idx="4">
                  <c:v>Nov 19/20</c:v>
                </c:pt>
              </c:strCache>
            </c:strRef>
          </c:cat>
          <c:val>
            <c:numRef>
              <c:f>'LAs trend'!$D$47:$D$50</c:f>
              <c:numCache>
                <c:formatCode>0.0%</c:formatCode>
                <c:ptCount val="4"/>
                <c:pt idx="0">
                  <c:v>0.29099999999999998</c:v>
                </c:pt>
                <c:pt idx="1">
                  <c:v>0.29099999999999998</c:v>
                </c:pt>
                <c:pt idx="2">
                  <c:v>0.29099999999999998</c:v>
                </c:pt>
                <c:pt idx="3">
                  <c:v>0.27789999999999998</c:v>
                </c:pt>
              </c:numCache>
            </c:numRef>
          </c:val>
          <c:smooth val="0"/>
          <c:extLst>
            <c:ext xmlns:c16="http://schemas.microsoft.com/office/drawing/2014/chart" uri="{C3380CC4-5D6E-409C-BE32-E72D297353CC}">
              <c16:uniqueId val="{00000002-B5A6-4FBA-89C2-1A3A9029AC83}"/>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1"/>
        <c:axPos val="b"/>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39000000000000007"/>
          <c:min val="0.1"/>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'LAs trend'!$C$53</c:f>
          <c:strCache>
            <c:ptCount val="1"/>
            <c:pt idx="0">
              <c:v>Bury</c:v>
            </c:pt>
          </c:strCache>
        </c:strRef>
      </c:tx>
      <c:layout>
        <c:manualLayout>
          <c:xMode val="edge"/>
          <c:yMode val="edge"/>
          <c:x val="7.7007364370715791E-4"/>
          <c:y val="8.1441165924087983E-2"/>
        </c:manualLayout>
      </c:layout>
      <c:overlay val="0"/>
      <c:spPr>
        <a:noFill/>
        <a:ln>
          <a:noFill/>
        </a:ln>
        <a:effectLst/>
      </c:spPr>
      <c:txPr>
        <a:bodyPr rot="0" spcFirstLastPara="1" vertOverflow="ellipsis" vert="horz" wrap="square" anchor="ctr" anchorCtr="1"/>
        <a:lstStyle/>
        <a:p>
          <a:pPr>
            <a:lnSpc>
              <a:spcPts val="2000"/>
            </a:lnSpc>
            <a:defRPr sz="2800" b="0" i="0" u="none" strike="noStrike" kern="1200" spc="0" baseline="0">
              <a:solidFill>
                <a:sysClr val="windowText" lastClr="000000"/>
              </a:solidFill>
              <a:latin typeface="Angsana New" panose="02020603050405020304" pitchFamily="18" charset="-34"/>
              <a:ea typeface="+mn-ea"/>
              <a:cs typeface="Angsana New" panose="02020603050405020304" pitchFamily="18" charset="-34"/>
            </a:defRPr>
          </a:pPr>
          <a:endParaRPr lang="en-US"/>
        </a:p>
      </c:txPr>
    </c:title>
    <c:autoTitleDeleted val="0"/>
    <c:plotArea>
      <c:layout>
        <c:manualLayout>
          <c:layoutTarget val="inner"/>
          <c:xMode val="edge"/>
          <c:yMode val="edge"/>
          <c:x val="1.4740208444818177E-2"/>
          <c:y val="8.2945519100458234E-2"/>
          <c:w val="0.96804805952653994"/>
          <c:h val="0.7545110487747555"/>
        </c:manualLayout>
      </c:layout>
      <c:lineChart>
        <c:grouping val="standard"/>
        <c:varyColors val="0"/>
        <c:ser>
          <c:idx val="0"/>
          <c:order val="0"/>
          <c:tx>
            <c:strRef>
              <c:f>'LAs trend'!$C$46</c:f>
              <c:strCache>
                <c:ptCount val="1"/>
                <c:pt idx="0">
                  <c:v>Inactive</c:v>
                </c:pt>
              </c:strCache>
            </c:strRef>
          </c:tx>
          <c:spPr>
            <a:ln w="25400" cap="rnd">
              <a:solidFill>
                <a:schemeClr val="accent1"/>
              </a:solidFill>
              <a:prstDash val="sysDot"/>
              <a:round/>
            </a:ln>
            <a:effectLst/>
          </c:spPr>
          <c:marker>
            <c:symbol val="circle"/>
            <c:size val="8"/>
            <c:spPr>
              <a:solidFill>
                <a:schemeClr val="accent1"/>
              </a:solidFill>
              <a:ln w="9525">
                <a:solidFill>
                  <a:schemeClr val="accent1"/>
                </a:solidFill>
              </a:ln>
              <a:effectLst/>
            </c:spPr>
          </c:marker>
          <c:cat>
            <c:strRef>
              <c:f>'LAs trend'!$B$55:$B$59</c:f>
              <c:strCache>
                <c:ptCount val="5"/>
                <c:pt idx="0">
                  <c:v>Nov 15/16</c:v>
                </c:pt>
                <c:pt idx="1">
                  <c:v>Nov 16/17</c:v>
                </c:pt>
                <c:pt idx="2">
                  <c:v>Nov 17/18</c:v>
                </c:pt>
                <c:pt idx="3">
                  <c:v>Nov 18/19</c:v>
                </c:pt>
                <c:pt idx="4">
                  <c:v>Nov 19/20</c:v>
                </c:pt>
              </c:strCache>
            </c:strRef>
          </c:cat>
          <c:val>
            <c:numRef>
              <c:f>'LAs trend'!$C$55:$C$59</c:f>
              <c:numCache>
                <c:formatCode>0.0%</c:formatCode>
                <c:ptCount val="5"/>
                <c:pt idx="0">
                  <c:v>0.26400000000000001</c:v>
                </c:pt>
                <c:pt idx="1">
                  <c:v>0.27</c:v>
                </c:pt>
                <c:pt idx="2">
                  <c:v>0.27600000000000002</c:v>
                </c:pt>
                <c:pt idx="3">
                  <c:v>0.2276</c:v>
                </c:pt>
                <c:pt idx="4">
                  <c:v>0.26735426456693612</c:v>
                </c:pt>
              </c:numCache>
            </c:numRef>
          </c:val>
          <c:smooth val="0"/>
          <c:extLst>
            <c:ext xmlns:c16="http://schemas.microsoft.com/office/drawing/2014/chart" uri="{C3380CC4-5D6E-409C-BE32-E72D297353CC}">
              <c16:uniqueId val="{00000000-B0BC-418B-8370-3D54C764E4EE}"/>
            </c:ext>
          </c:extLst>
        </c:ser>
        <c:ser>
          <c:idx val="1"/>
          <c:order val="1"/>
          <c:tx>
            <c:strRef>
              <c:f>'LAs trend'!$D$46</c:f>
              <c:strCache>
                <c:ptCount val="1"/>
                <c:pt idx="0">
                  <c:v>trend</c:v>
                </c:pt>
              </c:strCache>
            </c:strRef>
          </c:tx>
          <c:spPr>
            <a:ln w="25400" cap="rnd">
              <a:solidFill>
                <a:schemeClr val="accent1"/>
              </a:solidFill>
              <a:prstDash val="sysDot"/>
              <a:round/>
            </a:ln>
            <a:effectLst/>
          </c:spPr>
          <c:marker>
            <c:symbol val="circle"/>
            <c:size val="8"/>
            <c:spPr>
              <a:solidFill>
                <a:schemeClr val="accent1"/>
              </a:solidFill>
              <a:ln w="9525">
                <a:noFill/>
              </a:ln>
              <a:effectLst/>
            </c:spPr>
          </c:marker>
          <c:trendline>
            <c:spPr>
              <a:ln w="38100" cap="rnd">
                <a:solidFill>
                  <a:schemeClr val="accent1"/>
                </a:solidFill>
                <a:prstDash val="solid"/>
              </a:ln>
              <a:effectLst/>
            </c:spPr>
            <c:trendlineType val="linear"/>
            <c:dispRSqr val="0"/>
            <c:dispEq val="0"/>
          </c:trendline>
          <c:cat>
            <c:strRef>
              <c:f>'LAs trend'!$B$55:$B$59</c:f>
              <c:strCache>
                <c:ptCount val="5"/>
                <c:pt idx="0">
                  <c:v>Nov 15/16</c:v>
                </c:pt>
                <c:pt idx="1">
                  <c:v>Nov 16/17</c:v>
                </c:pt>
                <c:pt idx="2">
                  <c:v>Nov 17/18</c:v>
                </c:pt>
                <c:pt idx="3">
                  <c:v>Nov 18/19</c:v>
                </c:pt>
                <c:pt idx="4">
                  <c:v>Nov 19/20</c:v>
                </c:pt>
              </c:strCache>
            </c:strRef>
          </c:cat>
          <c:val>
            <c:numRef>
              <c:f>'LAs trend'!$D$55:$D$58</c:f>
              <c:numCache>
                <c:formatCode>0.0%</c:formatCode>
                <c:ptCount val="4"/>
                <c:pt idx="0">
                  <c:v>0.26400000000000001</c:v>
                </c:pt>
                <c:pt idx="1">
                  <c:v>0.27</c:v>
                </c:pt>
                <c:pt idx="2">
                  <c:v>0.27600000000000002</c:v>
                </c:pt>
                <c:pt idx="3">
                  <c:v>0.2276</c:v>
                </c:pt>
              </c:numCache>
            </c:numRef>
          </c:val>
          <c:smooth val="0"/>
          <c:extLst>
            <c:ext xmlns:c16="http://schemas.microsoft.com/office/drawing/2014/chart" uri="{C3380CC4-5D6E-409C-BE32-E72D297353CC}">
              <c16:uniqueId val="{00000002-B0BC-418B-8370-3D54C764E4EE}"/>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1"/>
        <c:axPos val="b"/>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39000000000000007"/>
          <c:min val="0.1"/>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'LAs trend'!$C$62</c:f>
          <c:strCache>
            <c:ptCount val="1"/>
            <c:pt idx="0">
              <c:v>Manchester</c:v>
            </c:pt>
          </c:strCache>
        </c:strRef>
      </c:tx>
      <c:layout>
        <c:manualLayout>
          <c:xMode val="edge"/>
          <c:yMode val="edge"/>
          <c:x val="7.7007364370715791E-4"/>
          <c:y val="8.1441165924087983E-2"/>
        </c:manualLayout>
      </c:layout>
      <c:overlay val="0"/>
      <c:spPr>
        <a:noFill/>
        <a:ln>
          <a:noFill/>
        </a:ln>
        <a:effectLst/>
      </c:spPr>
      <c:txPr>
        <a:bodyPr rot="0" spcFirstLastPara="1" vertOverflow="ellipsis" vert="horz" wrap="square" anchor="ctr" anchorCtr="1"/>
        <a:lstStyle/>
        <a:p>
          <a:pPr>
            <a:lnSpc>
              <a:spcPts val="2000"/>
            </a:lnSpc>
            <a:defRPr sz="2800" b="0" i="0" u="none" strike="noStrike" kern="1200" spc="0" baseline="0">
              <a:solidFill>
                <a:sysClr val="windowText" lastClr="000000"/>
              </a:solidFill>
              <a:latin typeface="Angsana New" panose="02020603050405020304" pitchFamily="18" charset="-34"/>
              <a:ea typeface="+mn-ea"/>
              <a:cs typeface="Angsana New" panose="02020603050405020304" pitchFamily="18" charset="-34"/>
            </a:defRPr>
          </a:pPr>
          <a:endParaRPr lang="en-US"/>
        </a:p>
      </c:txPr>
    </c:title>
    <c:autoTitleDeleted val="0"/>
    <c:plotArea>
      <c:layout>
        <c:manualLayout>
          <c:layoutTarget val="inner"/>
          <c:xMode val="edge"/>
          <c:yMode val="edge"/>
          <c:x val="1.4740208444818177E-2"/>
          <c:y val="8.2945519100458234E-2"/>
          <c:w val="0.96804805952653994"/>
          <c:h val="0.7545110487747555"/>
        </c:manualLayout>
      </c:layout>
      <c:lineChart>
        <c:grouping val="standard"/>
        <c:varyColors val="0"/>
        <c:ser>
          <c:idx val="0"/>
          <c:order val="0"/>
          <c:tx>
            <c:strRef>
              <c:f>'LAs trend'!$C$46</c:f>
              <c:strCache>
                <c:ptCount val="1"/>
                <c:pt idx="0">
                  <c:v>Inactive</c:v>
                </c:pt>
              </c:strCache>
            </c:strRef>
          </c:tx>
          <c:spPr>
            <a:ln w="25400" cap="rnd">
              <a:solidFill>
                <a:schemeClr val="accent1"/>
              </a:solidFill>
              <a:prstDash val="sysDot"/>
              <a:round/>
            </a:ln>
            <a:effectLst/>
          </c:spPr>
          <c:marker>
            <c:symbol val="circle"/>
            <c:size val="8"/>
            <c:spPr>
              <a:solidFill>
                <a:schemeClr val="accent1"/>
              </a:solidFill>
              <a:ln w="9525">
                <a:solidFill>
                  <a:schemeClr val="accent1"/>
                </a:solidFill>
              </a:ln>
              <a:effectLst/>
            </c:spPr>
          </c:marker>
          <c:cat>
            <c:strRef>
              <c:f>'LAs trend'!$B$64:$B$68</c:f>
              <c:strCache>
                <c:ptCount val="5"/>
                <c:pt idx="0">
                  <c:v>Nov 15/16</c:v>
                </c:pt>
                <c:pt idx="1">
                  <c:v>Nov 16/17</c:v>
                </c:pt>
                <c:pt idx="2">
                  <c:v>Nov 17/18</c:v>
                </c:pt>
                <c:pt idx="3">
                  <c:v>Nov 18/19</c:v>
                </c:pt>
                <c:pt idx="4">
                  <c:v>Nov 19/20</c:v>
                </c:pt>
              </c:strCache>
            </c:strRef>
          </c:cat>
          <c:val>
            <c:numRef>
              <c:f>'LAs trend'!$C$64:$C$68</c:f>
              <c:numCache>
                <c:formatCode>0.0%</c:formatCode>
                <c:ptCount val="5"/>
                <c:pt idx="0">
                  <c:v>0.26300000000000001</c:v>
                </c:pt>
                <c:pt idx="1">
                  <c:v>0.27700000000000002</c:v>
                </c:pt>
                <c:pt idx="2">
                  <c:v>0.23699999999999999</c:v>
                </c:pt>
                <c:pt idx="3">
                  <c:v>0.25159999999999999</c:v>
                </c:pt>
                <c:pt idx="4">
                  <c:v>0.30526730515577422</c:v>
                </c:pt>
              </c:numCache>
            </c:numRef>
          </c:val>
          <c:smooth val="0"/>
          <c:extLst>
            <c:ext xmlns:c16="http://schemas.microsoft.com/office/drawing/2014/chart" uri="{C3380CC4-5D6E-409C-BE32-E72D297353CC}">
              <c16:uniqueId val="{00000000-C6BB-4F03-BDB0-81F4A46B7C0D}"/>
            </c:ext>
          </c:extLst>
        </c:ser>
        <c:ser>
          <c:idx val="1"/>
          <c:order val="1"/>
          <c:tx>
            <c:strRef>
              <c:f>'LAs trend'!$D$46</c:f>
              <c:strCache>
                <c:ptCount val="1"/>
                <c:pt idx="0">
                  <c:v>trend</c:v>
                </c:pt>
              </c:strCache>
            </c:strRef>
          </c:tx>
          <c:spPr>
            <a:ln w="25400" cap="rnd">
              <a:solidFill>
                <a:schemeClr val="accent1"/>
              </a:solidFill>
              <a:prstDash val="sysDot"/>
              <a:round/>
            </a:ln>
            <a:effectLst/>
          </c:spPr>
          <c:marker>
            <c:symbol val="circle"/>
            <c:size val="8"/>
            <c:spPr>
              <a:solidFill>
                <a:schemeClr val="accent1"/>
              </a:solidFill>
              <a:ln w="9525">
                <a:noFill/>
              </a:ln>
              <a:effectLst/>
            </c:spPr>
          </c:marker>
          <c:trendline>
            <c:spPr>
              <a:ln w="38100" cap="rnd">
                <a:solidFill>
                  <a:schemeClr val="accent1"/>
                </a:solidFill>
                <a:prstDash val="solid"/>
              </a:ln>
              <a:effectLst/>
            </c:spPr>
            <c:trendlineType val="linear"/>
            <c:dispRSqr val="0"/>
            <c:dispEq val="0"/>
          </c:trendline>
          <c:cat>
            <c:strRef>
              <c:f>'LAs trend'!$B$64:$B$68</c:f>
              <c:strCache>
                <c:ptCount val="5"/>
                <c:pt idx="0">
                  <c:v>Nov 15/16</c:v>
                </c:pt>
                <c:pt idx="1">
                  <c:v>Nov 16/17</c:v>
                </c:pt>
                <c:pt idx="2">
                  <c:v>Nov 17/18</c:v>
                </c:pt>
                <c:pt idx="3">
                  <c:v>Nov 18/19</c:v>
                </c:pt>
                <c:pt idx="4">
                  <c:v>Nov 19/20</c:v>
                </c:pt>
              </c:strCache>
            </c:strRef>
          </c:cat>
          <c:val>
            <c:numRef>
              <c:f>'LAs trend'!$D$64:$D$67</c:f>
              <c:numCache>
                <c:formatCode>0.0%</c:formatCode>
                <c:ptCount val="4"/>
                <c:pt idx="0">
                  <c:v>0.26300000000000001</c:v>
                </c:pt>
                <c:pt idx="1">
                  <c:v>0.27700000000000002</c:v>
                </c:pt>
                <c:pt idx="2">
                  <c:v>0.23699999999999999</c:v>
                </c:pt>
                <c:pt idx="3">
                  <c:v>0.25159999999999999</c:v>
                </c:pt>
              </c:numCache>
            </c:numRef>
          </c:val>
          <c:smooth val="0"/>
          <c:extLst>
            <c:ext xmlns:c16="http://schemas.microsoft.com/office/drawing/2014/chart" uri="{C3380CC4-5D6E-409C-BE32-E72D297353CC}">
              <c16:uniqueId val="{00000002-C6BB-4F03-BDB0-81F4A46B7C0D}"/>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1"/>
        <c:axPos val="b"/>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39000000000000007"/>
          <c:min val="0.1"/>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'LAs trend'!$C$70</c:f>
          <c:strCache>
            <c:ptCount val="1"/>
            <c:pt idx="0">
              <c:v>Oldham</c:v>
            </c:pt>
          </c:strCache>
        </c:strRef>
      </c:tx>
      <c:layout>
        <c:manualLayout>
          <c:xMode val="edge"/>
          <c:yMode val="edge"/>
          <c:x val="7.7007364370715791E-4"/>
          <c:y val="8.1441165924087983E-2"/>
        </c:manualLayout>
      </c:layout>
      <c:overlay val="0"/>
      <c:spPr>
        <a:noFill/>
        <a:ln>
          <a:noFill/>
        </a:ln>
        <a:effectLst/>
      </c:spPr>
      <c:txPr>
        <a:bodyPr rot="0" spcFirstLastPara="1" vertOverflow="ellipsis" vert="horz" wrap="square" anchor="ctr" anchorCtr="1"/>
        <a:lstStyle/>
        <a:p>
          <a:pPr>
            <a:lnSpc>
              <a:spcPts val="2000"/>
            </a:lnSpc>
            <a:defRPr sz="2800" b="0" i="0" u="none" strike="noStrike" kern="1200" spc="0" baseline="0">
              <a:solidFill>
                <a:sysClr val="windowText" lastClr="000000"/>
              </a:solidFill>
              <a:latin typeface="Angsana New" panose="02020603050405020304" pitchFamily="18" charset="-34"/>
              <a:ea typeface="+mn-ea"/>
              <a:cs typeface="Angsana New" panose="02020603050405020304" pitchFamily="18" charset="-34"/>
            </a:defRPr>
          </a:pPr>
          <a:endParaRPr lang="en-US"/>
        </a:p>
      </c:txPr>
    </c:title>
    <c:autoTitleDeleted val="0"/>
    <c:plotArea>
      <c:layout>
        <c:manualLayout>
          <c:layoutTarget val="inner"/>
          <c:xMode val="edge"/>
          <c:yMode val="edge"/>
          <c:x val="1.4740208444818177E-2"/>
          <c:y val="8.2945519100458234E-2"/>
          <c:w val="0.96804805952653994"/>
          <c:h val="0.7545110487747555"/>
        </c:manualLayout>
      </c:layout>
      <c:lineChart>
        <c:grouping val="standard"/>
        <c:varyColors val="0"/>
        <c:ser>
          <c:idx val="0"/>
          <c:order val="0"/>
          <c:tx>
            <c:strRef>
              <c:f>'LAs trend'!$C$46</c:f>
              <c:strCache>
                <c:ptCount val="1"/>
                <c:pt idx="0">
                  <c:v>Inactive</c:v>
                </c:pt>
              </c:strCache>
            </c:strRef>
          </c:tx>
          <c:spPr>
            <a:ln w="25400" cap="rnd">
              <a:solidFill>
                <a:schemeClr val="accent1"/>
              </a:solidFill>
              <a:prstDash val="sysDot"/>
              <a:round/>
            </a:ln>
            <a:effectLst/>
          </c:spPr>
          <c:marker>
            <c:symbol val="circle"/>
            <c:size val="8"/>
            <c:spPr>
              <a:solidFill>
                <a:schemeClr val="accent1"/>
              </a:solidFill>
              <a:ln w="9525">
                <a:solidFill>
                  <a:schemeClr val="accent1"/>
                </a:solidFill>
              </a:ln>
              <a:effectLst/>
            </c:spPr>
          </c:marker>
          <c:cat>
            <c:strRef>
              <c:f>'LAs trend'!$A$72:$A$76</c:f>
              <c:strCache>
                <c:ptCount val="5"/>
                <c:pt idx="0">
                  <c:v>15/16</c:v>
                </c:pt>
                <c:pt idx="4">
                  <c:v>19/20</c:v>
                </c:pt>
              </c:strCache>
            </c:strRef>
          </c:cat>
          <c:val>
            <c:numRef>
              <c:f>'LAs trend'!$C$72:$C$76</c:f>
              <c:numCache>
                <c:formatCode>0.0%</c:formatCode>
                <c:ptCount val="5"/>
                <c:pt idx="0">
                  <c:v>0.26500000000000001</c:v>
                </c:pt>
                <c:pt idx="1">
                  <c:v>0.29699999999999999</c:v>
                </c:pt>
                <c:pt idx="2">
                  <c:v>0.316</c:v>
                </c:pt>
                <c:pt idx="3">
                  <c:v>0.32529999999999998</c:v>
                </c:pt>
                <c:pt idx="4">
                  <c:v>0.3381951735975835</c:v>
                </c:pt>
              </c:numCache>
            </c:numRef>
          </c:val>
          <c:smooth val="0"/>
          <c:extLst>
            <c:ext xmlns:c16="http://schemas.microsoft.com/office/drawing/2014/chart" uri="{C3380CC4-5D6E-409C-BE32-E72D297353CC}">
              <c16:uniqueId val="{00000000-D33A-49D5-B200-2F3E8F7703B0}"/>
            </c:ext>
          </c:extLst>
        </c:ser>
        <c:ser>
          <c:idx val="1"/>
          <c:order val="1"/>
          <c:tx>
            <c:strRef>
              <c:f>'LAs trend'!$D$46</c:f>
              <c:strCache>
                <c:ptCount val="1"/>
                <c:pt idx="0">
                  <c:v>trend</c:v>
                </c:pt>
              </c:strCache>
            </c:strRef>
          </c:tx>
          <c:spPr>
            <a:ln w="25400" cap="rnd">
              <a:solidFill>
                <a:schemeClr val="accent1"/>
              </a:solidFill>
              <a:prstDash val="sysDot"/>
              <a:round/>
            </a:ln>
            <a:effectLst/>
          </c:spPr>
          <c:marker>
            <c:symbol val="circle"/>
            <c:size val="8"/>
            <c:spPr>
              <a:solidFill>
                <a:schemeClr val="accent1"/>
              </a:solidFill>
              <a:ln w="9525">
                <a:noFill/>
              </a:ln>
              <a:effectLst/>
            </c:spPr>
          </c:marker>
          <c:trendline>
            <c:spPr>
              <a:ln w="38100" cap="rnd">
                <a:solidFill>
                  <a:schemeClr val="accent1"/>
                </a:solidFill>
                <a:prstDash val="solid"/>
              </a:ln>
              <a:effectLst/>
            </c:spPr>
            <c:trendlineType val="linear"/>
            <c:dispRSqr val="0"/>
            <c:dispEq val="0"/>
          </c:trendline>
          <c:cat>
            <c:strRef>
              <c:f>'LAs trend'!$A$72:$A$76</c:f>
              <c:strCache>
                <c:ptCount val="5"/>
                <c:pt idx="0">
                  <c:v>15/16</c:v>
                </c:pt>
                <c:pt idx="4">
                  <c:v>19/20</c:v>
                </c:pt>
              </c:strCache>
            </c:strRef>
          </c:cat>
          <c:val>
            <c:numRef>
              <c:f>'LAs trend'!$D$72:$D$75</c:f>
              <c:numCache>
                <c:formatCode>0.0%</c:formatCode>
                <c:ptCount val="4"/>
                <c:pt idx="0">
                  <c:v>0.26500000000000001</c:v>
                </c:pt>
                <c:pt idx="1">
                  <c:v>0.29699999999999999</c:v>
                </c:pt>
                <c:pt idx="2">
                  <c:v>0.316</c:v>
                </c:pt>
                <c:pt idx="3">
                  <c:v>0.32529999999999998</c:v>
                </c:pt>
              </c:numCache>
            </c:numRef>
          </c:val>
          <c:smooth val="0"/>
          <c:extLst>
            <c:ext xmlns:c16="http://schemas.microsoft.com/office/drawing/2014/chart" uri="{C3380CC4-5D6E-409C-BE32-E72D297353CC}">
              <c16:uniqueId val="{00000002-D33A-49D5-B200-2F3E8F7703B0}"/>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1"/>
        <c:axPos val="b"/>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39000000000000007"/>
          <c:min val="0.1"/>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'LAs trend'!$C$78</c:f>
          <c:strCache>
            <c:ptCount val="1"/>
            <c:pt idx="0">
              <c:v>Rochdale</c:v>
            </c:pt>
          </c:strCache>
        </c:strRef>
      </c:tx>
      <c:layout>
        <c:manualLayout>
          <c:xMode val="edge"/>
          <c:yMode val="edge"/>
          <c:x val="7.6993483051613037E-4"/>
          <c:y val="0"/>
        </c:manualLayout>
      </c:layout>
      <c:overlay val="0"/>
      <c:spPr>
        <a:noFill/>
        <a:ln>
          <a:noFill/>
        </a:ln>
        <a:effectLst/>
      </c:spPr>
      <c:txPr>
        <a:bodyPr rot="0" spcFirstLastPara="1" vertOverflow="ellipsis" vert="horz" wrap="square" anchor="ctr" anchorCtr="1"/>
        <a:lstStyle/>
        <a:p>
          <a:pPr>
            <a:lnSpc>
              <a:spcPts val="2000"/>
            </a:lnSpc>
            <a:defRPr sz="2800" b="0" i="0" u="none" strike="noStrike" kern="1200" spc="0" baseline="0">
              <a:solidFill>
                <a:sysClr val="windowText" lastClr="000000"/>
              </a:solidFill>
              <a:latin typeface="Angsana New" panose="02020603050405020304" pitchFamily="18" charset="-34"/>
              <a:ea typeface="+mn-ea"/>
              <a:cs typeface="Angsana New" panose="02020603050405020304" pitchFamily="18" charset="-34"/>
            </a:defRPr>
          </a:pPr>
          <a:endParaRPr lang="en-US"/>
        </a:p>
      </c:txPr>
    </c:title>
    <c:autoTitleDeleted val="0"/>
    <c:plotArea>
      <c:layout>
        <c:manualLayout>
          <c:layoutTarget val="inner"/>
          <c:xMode val="edge"/>
          <c:yMode val="edge"/>
          <c:x val="1.4740208444818177E-2"/>
          <c:y val="8.2945519100458234E-2"/>
          <c:w val="0.96804805952653994"/>
          <c:h val="0.7545110487747555"/>
        </c:manualLayout>
      </c:layout>
      <c:lineChart>
        <c:grouping val="standard"/>
        <c:varyColors val="0"/>
        <c:ser>
          <c:idx val="0"/>
          <c:order val="0"/>
          <c:tx>
            <c:strRef>
              <c:f>'LAs trend'!$C$46</c:f>
              <c:strCache>
                <c:ptCount val="1"/>
                <c:pt idx="0">
                  <c:v>Inactive</c:v>
                </c:pt>
              </c:strCache>
            </c:strRef>
          </c:tx>
          <c:spPr>
            <a:ln w="25400" cap="rnd">
              <a:solidFill>
                <a:schemeClr val="accent1"/>
              </a:solidFill>
              <a:prstDash val="sysDot"/>
              <a:round/>
            </a:ln>
            <a:effectLst/>
          </c:spPr>
          <c:marker>
            <c:symbol val="circle"/>
            <c:size val="8"/>
            <c:spPr>
              <a:solidFill>
                <a:schemeClr val="accent1"/>
              </a:solidFill>
              <a:ln w="9525">
                <a:solidFill>
                  <a:schemeClr val="accent1"/>
                </a:solidFill>
              </a:ln>
              <a:effectLst/>
            </c:spPr>
          </c:marker>
          <c:cat>
            <c:strRef>
              <c:f>'LAs trend'!$A$80:$A$84</c:f>
              <c:strCache>
                <c:ptCount val="5"/>
                <c:pt idx="0">
                  <c:v>15/16</c:v>
                </c:pt>
                <c:pt idx="4">
                  <c:v>19/20</c:v>
                </c:pt>
              </c:strCache>
            </c:strRef>
          </c:cat>
          <c:val>
            <c:numRef>
              <c:f>'LAs trend'!$C$80:$C$84</c:f>
              <c:numCache>
                <c:formatCode>0.0%</c:formatCode>
                <c:ptCount val="5"/>
                <c:pt idx="0">
                  <c:v>0.34499999999999997</c:v>
                </c:pt>
                <c:pt idx="1">
                  <c:v>0.32400000000000001</c:v>
                </c:pt>
                <c:pt idx="2">
                  <c:v>0.313</c:v>
                </c:pt>
                <c:pt idx="3">
                  <c:v>0.28920000000000001</c:v>
                </c:pt>
                <c:pt idx="4">
                  <c:v>0.35673124593585531</c:v>
                </c:pt>
              </c:numCache>
            </c:numRef>
          </c:val>
          <c:smooth val="0"/>
          <c:extLst>
            <c:ext xmlns:c16="http://schemas.microsoft.com/office/drawing/2014/chart" uri="{C3380CC4-5D6E-409C-BE32-E72D297353CC}">
              <c16:uniqueId val="{00000000-ED9B-4C2D-9B00-DC1E2978D488}"/>
            </c:ext>
          </c:extLst>
        </c:ser>
        <c:ser>
          <c:idx val="1"/>
          <c:order val="1"/>
          <c:tx>
            <c:strRef>
              <c:f>'LAs trend'!$D$46</c:f>
              <c:strCache>
                <c:ptCount val="1"/>
                <c:pt idx="0">
                  <c:v>trend</c:v>
                </c:pt>
              </c:strCache>
            </c:strRef>
          </c:tx>
          <c:spPr>
            <a:ln w="25400" cap="rnd">
              <a:solidFill>
                <a:schemeClr val="accent1"/>
              </a:solidFill>
              <a:prstDash val="sysDot"/>
              <a:round/>
            </a:ln>
            <a:effectLst/>
          </c:spPr>
          <c:marker>
            <c:symbol val="circle"/>
            <c:size val="8"/>
            <c:spPr>
              <a:solidFill>
                <a:schemeClr val="accent1"/>
              </a:solidFill>
              <a:ln w="9525">
                <a:noFill/>
              </a:ln>
              <a:effectLst/>
            </c:spPr>
          </c:marker>
          <c:trendline>
            <c:spPr>
              <a:ln w="38100" cap="rnd">
                <a:solidFill>
                  <a:schemeClr val="accent1"/>
                </a:solidFill>
                <a:prstDash val="solid"/>
              </a:ln>
              <a:effectLst/>
            </c:spPr>
            <c:trendlineType val="linear"/>
            <c:dispRSqr val="0"/>
            <c:dispEq val="0"/>
          </c:trendline>
          <c:cat>
            <c:strRef>
              <c:f>'LAs trend'!$A$80:$A$84</c:f>
              <c:strCache>
                <c:ptCount val="5"/>
                <c:pt idx="0">
                  <c:v>15/16</c:v>
                </c:pt>
                <c:pt idx="4">
                  <c:v>19/20</c:v>
                </c:pt>
              </c:strCache>
            </c:strRef>
          </c:cat>
          <c:val>
            <c:numRef>
              <c:f>'LAs trend'!$D$80:$D$83</c:f>
              <c:numCache>
                <c:formatCode>0.0%</c:formatCode>
                <c:ptCount val="4"/>
                <c:pt idx="0">
                  <c:v>0.34499999999999997</c:v>
                </c:pt>
                <c:pt idx="1">
                  <c:v>0.32400000000000001</c:v>
                </c:pt>
                <c:pt idx="2">
                  <c:v>0.313</c:v>
                </c:pt>
                <c:pt idx="3">
                  <c:v>0.28920000000000001</c:v>
                </c:pt>
              </c:numCache>
            </c:numRef>
          </c:val>
          <c:smooth val="0"/>
          <c:extLst>
            <c:ext xmlns:c16="http://schemas.microsoft.com/office/drawing/2014/chart" uri="{C3380CC4-5D6E-409C-BE32-E72D297353CC}">
              <c16:uniqueId val="{00000002-ED9B-4C2D-9B00-DC1E2978D488}"/>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1"/>
        <c:axPos val="b"/>
        <c:numFmt formatCode="General" sourceLinked="1"/>
        <c:majorTickMark val="out"/>
        <c:minorTickMark val="none"/>
        <c:tickLblPos val="nextTo"/>
        <c:crossAx val="789031024"/>
        <c:crosses val="autoZero"/>
        <c:auto val="1"/>
        <c:lblAlgn val="ctr"/>
        <c:lblOffset val="100"/>
        <c:noMultiLvlLbl val="0"/>
      </c:catAx>
      <c:valAx>
        <c:axId val="789031024"/>
        <c:scaling>
          <c:orientation val="minMax"/>
          <c:max val="0.39000000000000007"/>
          <c:min val="0.1"/>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'LAs trend'!$C$86</c:f>
          <c:strCache>
            <c:ptCount val="1"/>
            <c:pt idx="0">
              <c:v>Salford</c:v>
            </c:pt>
          </c:strCache>
        </c:strRef>
      </c:tx>
      <c:layout>
        <c:manualLayout>
          <c:xMode val="edge"/>
          <c:yMode val="edge"/>
          <c:x val="7.6993504655104733E-4"/>
          <c:y val="7.3477545262167301E-4"/>
        </c:manualLayout>
      </c:layout>
      <c:overlay val="0"/>
      <c:spPr>
        <a:noFill/>
        <a:ln>
          <a:noFill/>
        </a:ln>
        <a:effectLst/>
      </c:spPr>
      <c:txPr>
        <a:bodyPr rot="0" spcFirstLastPara="1" vertOverflow="ellipsis" vert="horz" wrap="square" anchor="ctr" anchorCtr="1"/>
        <a:lstStyle/>
        <a:p>
          <a:pPr>
            <a:lnSpc>
              <a:spcPts val="2000"/>
            </a:lnSpc>
            <a:defRPr sz="2800" b="0" i="0" u="none" strike="noStrike" kern="1200" spc="0" baseline="0">
              <a:solidFill>
                <a:sysClr val="windowText" lastClr="000000"/>
              </a:solidFill>
              <a:latin typeface="Angsana New" panose="02020603050405020304" pitchFamily="18" charset="-34"/>
              <a:ea typeface="+mn-ea"/>
              <a:cs typeface="Angsana New" panose="02020603050405020304" pitchFamily="18" charset="-34"/>
            </a:defRPr>
          </a:pPr>
          <a:endParaRPr lang="en-US"/>
        </a:p>
      </c:txPr>
    </c:title>
    <c:autoTitleDeleted val="0"/>
    <c:plotArea>
      <c:layout>
        <c:manualLayout>
          <c:layoutTarget val="inner"/>
          <c:xMode val="edge"/>
          <c:yMode val="edge"/>
          <c:x val="1.4740208444818177E-2"/>
          <c:y val="8.2945519100458234E-2"/>
          <c:w val="0.96804805952653994"/>
          <c:h val="0.7545110487747555"/>
        </c:manualLayout>
      </c:layout>
      <c:lineChart>
        <c:grouping val="standard"/>
        <c:varyColors val="0"/>
        <c:ser>
          <c:idx val="0"/>
          <c:order val="0"/>
          <c:tx>
            <c:strRef>
              <c:f>'LAs trend'!$C$46</c:f>
              <c:strCache>
                <c:ptCount val="1"/>
                <c:pt idx="0">
                  <c:v>Inactive</c:v>
                </c:pt>
              </c:strCache>
            </c:strRef>
          </c:tx>
          <c:spPr>
            <a:ln w="25400" cap="rnd">
              <a:solidFill>
                <a:schemeClr val="accent1"/>
              </a:solidFill>
              <a:prstDash val="sysDot"/>
              <a:round/>
            </a:ln>
            <a:effectLst/>
          </c:spPr>
          <c:marker>
            <c:symbol val="circle"/>
            <c:size val="8"/>
            <c:spPr>
              <a:solidFill>
                <a:schemeClr val="accent1"/>
              </a:solidFill>
              <a:ln w="9525">
                <a:solidFill>
                  <a:schemeClr val="accent1"/>
                </a:solidFill>
              </a:ln>
              <a:effectLst/>
            </c:spPr>
          </c:marker>
          <c:cat>
            <c:strRef>
              <c:f>'LAs trend'!$B$88:$B$92</c:f>
              <c:strCache>
                <c:ptCount val="5"/>
                <c:pt idx="0">
                  <c:v>Nov 15/16</c:v>
                </c:pt>
                <c:pt idx="1">
                  <c:v>Nov 16/17</c:v>
                </c:pt>
                <c:pt idx="2">
                  <c:v>Nov 17/18</c:v>
                </c:pt>
                <c:pt idx="3">
                  <c:v>Nov 18/19</c:v>
                </c:pt>
                <c:pt idx="4">
                  <c:v>Nov 19/20</c:v>
                </c:pt>
              </c:strCache>
            </c:strRef>
          </c:cat>
          <c:val>
            <c:numRef>
              <c:f>'LAs trend'!$C$88:$C$92</c:f>
              <c:numCache>
                <c:formatCode>0.0%</c:formatCode>
                <c:ptCount val="5"/>
                <c:pt idx="0">
                  <c:v>0.311</c:v>
                </c:pt>
                <c:pt idx="1">
                  <c:v>0.26300000000000001</c:v>
                </c:pt>
                <c:pt idx="2">
                  <c:v>0.255</c:v>
                </c:pt>
                <c:pt idx="3">
                  <c:v>0.2334</c:v>
                </c:pt>
                <c:pt idx="4">
                  <c:v>0.29752502437251199</c:v>
                </c:pt>
              </c:numCache>
            </c:numRef>
          </c:val>
          <c:smooth val="0"/>
          <c:extLst>
            <c:ext xmlns:c16="http://schemas.microsoft.com/office/drawing/2014/chart" uri="{C3380CC4-5D6E-409C-BE32-E72D297353CC}">
              <c16:uniqueId val="{00000000-B659-43AF-B804-C2475D694086}"/>
            </c:ext>
          </c:extLst>
        </c:ser>
        <c:ser>
          <c:idx val="1"/>
          <c:order val="1"/>
          <c:tx>
            <c:strRef>
              <c:f>'LAs trend'!$D$46</c:f>
              <c:strCache>
                <c:ptCount val="1"/>
                <c:pt idx="0">
                  <c:v>trend</c:v>
                </c:pt>
              </c:strCache>
            </c:strRef>
          </c:tx>
          <c:spPr>
            <a:ln w="25400" cap="rnd">
              <a:solidFill>
                <a:schemeClr val="accent1"/>
              </a:solidFill>
              <a:prstDash val="sysDot"/>
              <a:round/>
            </a:ln>
            <a:effectLst/>
          </c:spPr>
          <c:marker>
            <c:symbol val="circle"/>
            <c:size val="8"/>
            <c:spPr>
              <a:solidFill>
                <a:schemeClr val="accent1"/>
              </a:solidFill>
              <a:ln w="9525">
                <a:noFill/>
              </a:ln>
              <a:effectLst/>
            </c:spPr>
          </c:marker>
          <c:trendline>
            <c:spPr>
              <a:ln w="38100" cap="rnd">
                <a:solidFill>
                  <a:schemeClr val="accent1"/>
                </a:solidFill>
                <a:prstDash val="solid"/>
              </a:ln>
              <a:effectLst/>
            </c:spPr>
            <c:trendlineType val="linear"/>
            <c:dispRSqr val="0"/>
            <c:dispEq val="0"/>
          </c:trendline>
          <c:cat>
            <c:strRef>
              <c:f>'LAs trend'!$B$88:$B$92</c:f>
              <c:strCache>
                <c:ptCount val="5"/>
                <c:pt idx="0">
                  <c:v>Nov 15/16</c:v>
                </c:pt>
                <c:pt idx="1">
                  <c:v>Nov 16/17</c:v>
                </c:pt>
                <c:pt idx="2">
                  <c:v>Nov 17/18</c:v>
                </c:pt>
                <c:pt idx="3">
                  <c:v>Nov 18/19</c:v>
                </c:pt>
                <c:pt idx="4">
                  <c:v>Nov 19/20</c:v>
                </c:pt>
              </c:strCache>
            </c:strRef>
          </c:cat>
          <c:val>
            <c:numRef>
              <c:f>'LAs trend'!$D$88:$D$91</c:f>
              <c:numCache>
                <c:formatCode>0.0%</c:formatCode>
                <c:ptCount val="4"/>
                <c:pt idx="0">
                  <c:v>0.311</c:v>
                </c:pt>
                <c:pt idx="1">
                  <c:v>0.26300000000000001</c:v>
                </c:pt>
                <c:pt idx="2">
                  <c:v>0.255</c:v>
                </c:pt>
                <c:pt idx="3">
                  <c:v>0.2334</c:v>
                </c:pt>
              </c:numCache>
            </c:numRef>
          </c:val>
          <c:smooth val="0"/>
          <c:extLst>
            <c:ext xmlns:c16="http://schemas.microsoft.com/office/drawing/2014/chart" uri="{C3380CC4-5D6E-409C-BE32-E72D297353CC}">
              <c16:uniqueId val="{00000002-B659-43AF-B804-C2475D694086}"/>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1"/>
        <c:axPos val="b"/>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39000000000000007"/>
          <c:min val="0.1"/>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'LAs trend'!$C$95</c:f>
          <c:strCache>
            <c:ptCount val="1"/>
            <c:pt idx="0">
              <c:v>Stockport</c:v>
            </c:pt>
          </c:strCache>
        </c:strRef>
      </c:tx>
      <c:layout>
        <c:manualLayout>
          <c:xMode val="edge"/>
          <c:yMode val="edge"/>
          <c:x val="7.7007364370715791E-4"/>
          <c:y val="8.1441165924087983E-2"/>
        </c:manualLayout>
      </c:layout>
      <c:overlay val="0"/>
      <c:spPr>
        <a:noFill/>
        <a:ln>
          <a:noFill/>
        </a:ln>
        <a:effectLst/>
      </c:spPr>
      <c:txPr>
        <a:bodyPr rot="0" spcFirstLastPara="1" vertOverflow="ellipsis" vert="horz" wrap="square" anchor="ctr" anchorCtr="1"/>
        <a:lstStyle/>
        <a:p>
          <a:pPr>
            <a:lnSpc>
              <a:spcPts val="2000"/>
            </a:lnSpc>
            <a:defRPr sz="2800" b="0" i="0" u="none" strike="noStrike" kern="1200" spc="0" baseline="0">
              <a:solidFill>
                <a:sysClr val="windowText" lastClr="000000"/>
              </a:solidFill>
              <a:latin typeface="Angsana New" panose="02020603050405020304" pitchFamily="18" charset="-34"/>
              <a:ea typeface="+mn-ea"/>
              <a:cs typeface="Angsana New" panose="02020603050405020304" pitchFamily="18" charset="-34"/>
            </a:defRPr>
          </a:pPr>
          <a:endParaRPr lang="en-US"/>
        </a:p>
      </c:txPr>
    </c:title>
    <c:autoTitleDeleted val="0"/>
    <c:plotArea>
      <c:layout>
        <c:manualLayout>
          <c:layoutTarget val="inner"/>
          <c:xMode val="edge"/>
          <c:yMode val="edge"/>
          <c:x val="1.4740208444818177E-2"/>
          <c:y val="8.2945519100458234E-2"/>
          <c:w val="0.96804805952653994"/>
          <c:h val="0.7545110487747555"/>
        </c:manualLayout>
      </c:layout>
      <c:lineChart>
        <c:grouping val="standard"/>
        <c:varyColors val="0"/>
        <c:ser>
          <c:idx val="0"/>
          <c:order val="0"/>
          <c:tx>
            <c:strRef>
              <c:f>'LAs trend'!$C$46</c:f>
              <c:strCache>
                <c:ptCount val="1"/>
                <c:pt idx="0">
                  <c:v>Inactive</c:v>
                </c:pt>
              </c:strCache>
            </c:strRef>
          </c:tx>
          <c:spPr>
            <a:ln w="25400" cap="rnd">
              <a:solidFill>
                <a:schemeClr val="accent1"/>
              </a:solidFill>
              <a:prstDash val="sysDot"/>
              <a:round/>
            </a:ln>
            <a:effectLst/>
          </c:spPr>
          <c:marker>
            <c:symbol val="circle"/>
            <c:size val="8"/>
            <c:spPr>
              <a:solidFill>
                <a:schemeClr val="accent1"/>
              </a:solidFill>
              <a:ln w="9525">
                <a:solidFill>
                  <a:schemeClr val="accent1"/>
                </a:solidFill>
              </a:ln>
              <a:effectLst/>
            </c:spPr>
          </c:marker>
          <c:cat>
            <c:strRef>
              <c:f>'LAs trend'!$A$97:$A$101</c:f>
              <c:strCache>
                <c:ptCount val="5"/>
                <c:pt idx="0">
                  <c:v>15/16</c:v>
                </c:pt>
                <c:pt idx="4">
                  <c:v>19/20</c:v>
                </c:pt>
              </c:strCache>
            </c:strRef>
          </c:cat>
          <c:val>
            <c:numRef>
              <c:f>'LAs trend'!$C$97:$C$101</c:f>
              <c:numCache>
                <c:formatCode>0.0%</c:formatCode>
                <c:ptCount val="5"/>
                <c:pt idx="0">
                  <c:v>0.23100000000000001</c:v>
                </c:pt>
                <c:pt idx="1">
                  <c:v>0.183</c:v>
                </c:pt>
                <c:pt idx="2">
                  <c:v>0.246</c:v>
                </c:pt>
                <c:pt idx="3">
                  <c:v>0.24249999999999999</c:v>
                </c:pt>
                <c:pt idx="4">
                  <c:v>0.26181014285969806</c:v>
                </c:pt>
              </c:numCache>
            </c:numRef>
          </c:val>
          <c:smooth val="0"/>
          <c:extLst>
            <c:ext xmlns:c16="http://schemas.microsoft.com/office/drawing/2014/chart" uri="{C3380CC4-5D6E-409C-BE32-E72D297353CC}">
              <c16:uniqueId val="{00000000-AF7F-452A-8301-5190FBE2CA7D}"/>
            </c:ext>
          </c:extLst>
        </c:ser>
        <c:ser>
          <c:idx val="1"/>
          <c:order val="1"/>
          <c:tx>
            <c:strRef>
              <c:f>'LAs trend'!$D$46</c:f>
              <c:strCache>
                <c:ptCount val="1"/>
                <c:pt idx="0">
                  <c:v>trend</c:v>
                </c:pt>
              </c:strCache>
            </c:strRef>
          </c:tx>
          <c:spPr>
            <a:ln w="25400" cap="rnd">
              <a:solidFill>
                <a:schemeClr val="accent1"/>
              </a:solidFill>
              <a:prstDash val="sysDot"/>
              <a:round/>
            </a:ln>
            <a:effectLst/>
          </c:spPr>
          <c:marker>
            <c:symbol val="circle"/>
            <c:size val="8"/>
            <c:spPr>
              <a:solidFill>
                <a:schemeClr val="accent1"/>
              </a:solidFill>
              <a:ln w="9525">
                <a:noFill/>
              </a:ln>
              <a:effectLst/>
            </c:spPr>
          </c:marker>
          <c:trendline>
            <c:spPr>
              <a:ln w="38100" cap="rnd">
                <a:solidFill>
                  <a:schemeClr val="accent1"/>
                </a:solidFill>
                <a:prstDash val="solid"/>
              </a:ln>
              <a:effectLst/>
            </c:spPr>
            <c:trendlineType val="linear"/>
            <c:dispRSqr val="0"/>
            <c:dispEq val="0"/>
          </c:trendline>
          <c:cat>
            <c:strRef>
              <c:f>'LAs trend'!$A$97:$A$101</c:f>
              <c:strCache>
                <c:ptCount val="5"/>
                <c:pt idx="0">
                  <c:v>15/16</c:v>
                </c:pt>
                <c:pt idx="4">
                  <c:v>19/20</c:v>
                </c:pt>
              </c:strCache>
            </c:strRef>
          </c:cat>
          <c:val>
            <c:numRef>
              <c:f>'LAs trend'!$D$97:$D$100</c:f>
              <c:numCache>
                <c:formatCode>0.0%</c:formatCode>
                <c:ptCount val="4"/>
                <c:pt idx="0">
                  <c:v>0.23100000000000001</c:v>
                </c:pt>
                <c:pt idx="1">
                  <c:v>0.183</c:v>
                </c:pt>
                <c:pt idx="2">
                  <c:v>0.246</c:v>
                </c:pt>
                <c:pt idx="3">
                  <c:v>0.24249999999999999</c:v>
                </c:pt>
              </c:numCache>
            </c:numRef>
          </c:val>
          <c:smooth val="0"/>
          <c:extLst>
            <c:ext xmlns:c16="http://schemas.microsoft.com/office/drawing/2014/chart" uri="{C3380CC4-5D6E-409C-BE32-E72D297353CC}">
              <c16:uniqueId val="{00000002-AF7F-452A-8301-5190FBE2CA7D}"/>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1"/>
        <c:axPos val="b"/>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39000000000000007"/>
          <c:min val="0.1"/>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US" sz="1800">
                <a:solidFill>
                  <a:schemeClr val="tx1"/>
                </a:solidFill>
              </a:rPr>
              <a:t>Male</a:t>
            </a:r>
          </a:p>
        </c:rich>
      </c:tx>
      <c:layout>
        <c:manualLayout>
          <c:xMode val="edge"/>
          <c:yMode val="edge"/>
          <c:x val="0.36679974947927085"/>
          <c:y val="2.4071298047590284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0786035378236836"/>
          <c:y val="0.10225264857478171"/>
          <c:w val="0.74896379502442356"/>
          <c:h val="0.84398578045734063"/>
        </c:manualLayout>
      </c:layout>
      <c:barChart>
        <c:barDir val="bar"/>
        <c:grouping val="clustered"/>
        <c:varyColors val="0"/>
        <c:ser>
          <c:idx val="0"/>
          <c:order val="0"/>
          <c:tx>
            <c:strRef>
              <c:f>'Population projections 2'!$C$4</c:f>
              <c:strCache>
                <c:ptCount val="1"/>
                <c:pt idx="0">
                  <c:v>2020</c:v>
                </c:pt>
              </c:strCache>
            </c:strRef>
          </c:tx>
          <c:spPr>
            <a:solidFill>
              <a:schemeClr val="tx2"/>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B069-40E2-ABC4-F31D7BB8FB89}"/>
              </c:ext>
            </c:extLst>
          </c:dPt>
          <c:dPt>
            <c:idx val="1"/>
            <c:invertIfNegative val="0"/>
            <c:bubble3D val="0"/>
            <c:spPr>
              <a:solidFill>
                <a:schemeClr val="tx2"/>
              </a:solidFill>
              <a:ln>
                <a:noFill/>
              </a:ln>
              <a:effectLst/>
            </c:spPr>
            <c:extLst>
              <c:ext xmlns:c16="http://schemas.microsoft.com/office/drawing/2014/chart" uri="{C3380CC4-5D6E-409C-BE32-E72D297353CC}">
                <c16:uniqueId val="{00000003-B069-40E2-ABC4-F31D7BB8FB89}"/>
              </c:ext>
            </c:extLst>
          </c:dPt>
          <c:dPt>
            <c:idx val="2"/>
            <c:invertIfNegative val="0"/>
            <c:bubble3D val="0"/>
            <c:spPr>
              <a:solidFill>
                <a:schemeClr val="tx2"/>
              </a:solidFill>
              <a:ln>
                <a:noFill/>
              </a:ln>
              <a:effectLst/>
            </c:spPr>
            <c:extLst>
              <c:ext xmlns:c16="http://schemas.microsoft.com/office/drawing/2014/chart" uri="{C3380CC4-5D6E-409C-BE32-E72D297353CC}">
                <c16:uniqueId val="{00000005-B069-40E2-ABC4-F31D7BB8FB89}"/>
              </c:ext>
            </c:extLst>
          </c:dPt>
          <c:dPt>
            <c:idx val="3"/>
            <c:invertIfNegative val="0"/>
            <c:bubble3D val="0"/>
            <c:spPr>
              <a:solidFill>
                <a:schemeClr val="tx2"/>
              </a:solidFill>
              <a:ln>
                <a:noFill/>
              </a:ln>
              <a:effectLst/>
            </c:spPr>
            <c:extLst>
              <c:ext xmlns:c16="http://schemas.microsoft.com/office/drawing/2014/chart" uri="{C3380CC4-5D6E-409C-BE32-E72D297353CC}">
                <c16:uniqueId val="{00000007-B069-40E2-ABC4-F31D7BB8FB89}"/>
              </c:ext>
            </c:extLst>
          </c:dPt>
          <c:dPt>
            <c:idx val="4"/>
            <c:invertIfNegative val="0"/>
            <c:bubble3D val="0"/>
            <c:spPr>
              <a:solidFill>
                <a:schemeClr val="tx2"/>
              </a:solidFill>
              <a:ln>
                <a:noFill/>
              </a:ln>
              <a:effectLst/>
            </c:spPr>
            <c:extLst>
              <c:ext xmlns:c16="http://schemas.microsoft.com/office/drawing/2014/chart" uri="{C3380CC4-5D6E-409C-BE32-E72D297353CC}">
                <c16:uniqueId val="{00000009-B069-40E2-ABC4-F31D7BB8FB89}"/>
              </c:ext>
            </c:extLst>
          </c:dPt>
          <c:dPt>
            <c:idx val="5"/>
            <c:invertIfNegative val="0"/>
            <c:bubble3D val="0"/>
            <c:spPr>
              <a:solidFill>
                <a:schemeClr val="tx2"/>
              </a:solidFill>
              <a:ln>
                <a:noFill/>
              </a:ln>
              <a:effectLst/>
            </c:spPr>
            <c:extLst>
              <c:ext xmlns:c16="http://schemas.microsoft.com/office/drawing/2014/chart" uri="{C3380CC4-5D6E-409C-BE32-E72D297353CC}">
                <c16:uniqueId val="{0000000B-B069-40E2-ABC4-F31D7BB8FB89}"/>
              </c:ext>
            </c:extLst>
          </c:dPt>
          <c:dPt>
            <c:idx val="6"/>
            <c:invertIfNegative val="0"/>
            <c:bubble3D val="0"/>
            <c:spPr>
              <a:solidFill>
                <a:schemeClr val="tx2"/>
              </a:solidFill>
              <a:ln>
                <a:noFill/>
              </a:ln>
              <a:effectLst/>
            </c:spPr>
            <c:extLst>
              <c:ext xmlns:c16="http://schemas.microsoft.com/office/drawing/2014/chart" uri="{C3380CC4-5D6E-409C-BE32-E72D297353CC}">
                <c16:uniqueId val="{0000000D-B069-40E2-ABC4-F31D7BB8FB89}"/>
              </c:ext>
            </c:extLst>
          </c:dPt>
          <c:dPt>
            <c:idx val="7"/>
            <c:invertIfNegative val="0"/>
            <c:bubble3D val="0"/>
            <c:spPr>
              <a:solidFill>
                <a:schemeClr val="tx2"/>
              </a:solidFill>
              <a:ln>
                <a:noFill/>
              </a:ln>
              <a:effectLst/>
            </c:spPr>
            <c:extLst>
              <c:ext xmlns:c16="http://schemas.microsoft.com/office/drawing/2014/chart" uri="{C3380CC4-5D6E-409C-BE32-E72D297353CC}">
                <c16:uniqueId val="{0000000F-B069-40E2-ABC4-F31D7BB8FB89}"/>
              </c:ext>
            </c:extLst>
          </c:dPt>
          <c:dPt>
            <c:idx val="8"/>
            <c:invertIfNegative val="0"/>
            <c:bubble3D val="0"/>
            <c:spPr>
              <a:solidFill>
                <a:schemeClr val="tx2"/>
              </a:solidFill>
              <a:ln>
                <a:noFill/>
              </a:ln>
              <a:effectLst/>
            </c:spPr>
            <c:extLst>
              <c:ext xmlns:c16="http://schemas.microsoft.com/office/drawing/2014/chart" uri="{C3380CC4-5D6E-409C-BE32-E72D297353CC}">
                <c16:uniqueId val="{00000011-B069-40E2-ABC4-F31D7BB8FB89}"/>
              </c:ext>
            </c:extLst>
          </c:dPt>
          <c:cat>
            <c:strRef>
              <c:f>'Population projections 2'!$B$27:$B$46</c:f>
              <c:strCache>
                <c:ptCount val="20"/>
                <c:pt idx="1">
                  <c:v>90+</c:v>
                </c:pt>
                <c:pt idx="2">
                  <c:v>85-89</c:v>
                </c:pt>
                <c:pt idx="3">
                  <c:v>80-84</c:v>
                </c:pt>
                <c:pt idx="4">
                  <c:v>75-79</c:v>
                </c:pt>
                <c:pt idx="5">
                  <c:v>70-74</c:v>
                </c:pt>
                <c:pt idx="6">
                  <c:v>65-69</c:v>
                </c:pt>
                <c:pt idx="7">
                  <c:v>60-64</c:v>
                </c:pt>
                <c:pt idx="8">
                  <c:v>55-59</c:v>
                </c:pt>
                <c:pt idx="9">
                  <c:v>50-54</c:v>
                </c:pt>
                <c:pt idx="10">
                  <c:v>45-49</c:v>
                </c:pt>
                <c:pt idx="11">
                  <c:v>40-44</c:v>
                </c:pt>
                <c:pt idx="12">
                  <c:v>35-39</c:v>
                </c:pt>
                <c:pt idx="13">
                  <c:v>30-34</c:v>
                </c:pt>
                <c:pt idx="14">
                  <c:v>25-29</c:v>
                </c:pt>
                <c:pt idx="15">
                  <c:v>20-24</c:v>
                </c:pt>
                <c:pt idx="16">
                  <c:v>15-19</c:v>
                </c:pt>
                <c:pt idx="17">
                  <c:v>10-14</c:v>
                </c:pt>
                <c:pt idx="18">
                  <c:v>5-9</c:v>
                </c:pt>
                <c:pt idx="19">
                  <c:v>0-4</c:v>
                </c:pt>
              </c:strCache>
            </c:strRef>
          </c:cat>
          <c:val>
            <c:numRef>
              <c:f>'Population projections 2'!$C$27:$C$46</c:f>
              <c:numCache>
                <c:formatCode>0</c:formatCode>
                <c:ptCount val="20"/>
                <c:pt idx="1">
                  <c:v>6744.8</c:v>
                </c:pt>
                <c:pt idx="2">
                  <c:v>14092.800000000001</c:v>
                </c:pt>
                <c:pt idx="3">
                  <c:v>27024.499999999996</c:v>
                </c:pt>
                <c:pt idx="4">
                  <c:v>40355.699999999997</c:v>
                </c:pt>
                <c:pt idx="5">
                  <c:v>59918</c:v>
                </c:pt>
                <c:pt idx="6">
                  <c:v>61292</c:v>
                </c:pt>
                <c:pt idx="7">
                  <c:v>72834.3</c:v>
                </c:pt>
                <c:pt idx="8">
                  <c:v>87383.9</c:v>
                </c:pt>
                <c:pt idx="9">
                  <c:v>93396.799999999988</c:v>
                </c:pt>
                <c:pt idx="10">
                  <c:v>88103.099999999991</c:v>
                </c:pt>
                <c:pt idx="11">
                  <c:v>86230.2</c:v>
                </c:pt>
                <c:pt idx="12">
                  <c:v>98194.099999999991</c:v>
                </c:pt>
                <c:pt idx="13">
                  <c:v>106414.2</c:v>
                </c:pt>
                <c:pt idx="14">
                  <c:v>108220.7</c:v>
                </c:pt>
                <c:pt idx="15">
                  <c:v>98707.1</c:v>
                </c:pt>
                <c:pt idx="16">
                  <c:v>83203.7</c:v>
                </c:pt>
                <c:pt idx="17">
                  <c:v>93487.299999999988</c:v>
                </c:pt>
                <c:pt idx="18">
                  <c:v>96976.699999999983</c:v>
                </c:pt>
                <c:pt idx="19">
                  <c:v>91438.999999999985</c:v>
                </c:pt>
              </c:numCache>
            </c:numRef>
          </c:val>
          <c:extLst>
            <c:ext xmlns:c16="http://schemas.microsoft.com/office/drawing/2014/chart" uri="{C3380CC4-5D6E-409C-BE32-E72D297353CC}">
              <c16:uniqueId val="{00000012-B069-40E2-ABC4-F31D7BB8FB89}"/>
            </c:ext>
          </c:extLst>
        </c:ser>
        <c:dLbls>
          <c:showLegendKey val="0"/>
          <c:showVal val="0"/>
          <c:showCatName val="0"/>
          <c:showSerName val="0"/>
          <c:showPercent val="0"/>
          <c:showBubbleSize val="0"/>
        </c:dLbls>
        <c:gapWidth val="70"/>
        <c:axId val="1360810704"/>
        <c:axId val="1360811536"/>
      </c:barChart>
      <c:barChart>
        <c:barDir val="bar"/>
        <c:grouping val="clustered"/>
        <c:varyColors val="0"/>
        <c:ser>
          <c:idx val="1"/>
          <c:order val="1"/>
          <c:tx>
            <c:strRef>
              <c:f>'Population projections 2'!$D$4</c:f>
              <c:strCache>
                <c:ptCount val="1"/>
                <c:pt idx="0">
                  <c:v>2040</c:v>
                </c:pt>
              </c:strCache>
            </c:strRef>
          </c:tx>
          <c:spPr>
            <a:noFill/>
            <a:ln>
              <a:noFill/>
            </a:ln>
            <a:effectLst/>
          </c:spPr>
          <c:invertIfNegative val="0"/>
          <c:dPt>
            <c:idx val="0"/>
            <c:invertIfNegative val="0"/>
            <c:bubble3D val="0"/>
            <c:spPr>
              <a:noFill/>
              <a:ln>
                <a:noFill/>
              </a:ln>
              <a:effectLst/>
            </c:spPr>
            <c:extLst>
              <c:ext xmlns:c16="http://schemas.microsoft.com/office/drawing/2014/chart" uri="{C3380CC4-5D6E-409C-BE32-E72D297353CC}">
                <c16:uniqueId val="{00000014-B069-40E2-ABC4-F31D7BB8FB89}"/>
              </c:ext>
            </c:extLst>
          </c:dPt>
          <c:dPt>
            <c:idx val="1"/>
            <c:invertIfNegative val="0"/>
            <c:bubble3D val="0"/>
            <c:spPr>
              <a:noFill/>
              <a:ln>
                <a:noFill/>
              </a:ln>
              <a:effectLst/>
            </c:spPr>
            <c:extLst>
              <c:ext xmlns:c16="http://schemas.microsoft.com/office/drawing/2014/chart" uri="{C3380CC4-5D6E-409C-BE32-E72D297353CC}">
                <c16:uniqueId val="{00000016-B069-40E2-ABC4-F31D7BB8FB89}"/>
              </c:ext>
            </c:extLst>
          </c:dPt>
          <c:dPt>
            <c:idx val="2"/>
            <c:invertIfNegative val="0"/>
            <c:bubble3D val="0"/>
            <c:spPr>
              <a:noFill/>
              <a:ln>
                <a:noFill/>
              </a:ln>
              <a:effectLst/>
            </c:spPr>
            <c:extLst>
              <c:ext xmlns:c16="http://schemas.microsoft.com/office/drawing/2014/chart" uri="{C3380CC4-5D6E-409C-BE32-E72D297353CC}">
                <c16:uniqueId val="{00000018-B069-40E2-ABC4-F31D7BB8FB89}"/>
              </c:ext>
            </c:extLst>
          </c:dPt>
          <c:dPt>
            <c:idx val="3"/>
            <c:invertIfNegative val="0"/>
            <c:bubble3D val="0"/>
            <c:spPr>
              <a:noFill/>
              <a:ln>
                <a:noFill/>
              </a:ln>
              <a:effectLst/>
            </c:spPr>
            <c:extLst>
              <c:ext xmlns:c16="http://schemas.microsoft.com/office/drawing/2014/chart" uri="{C3380CC4-5D6E-409C-BE32-E72D297353CC}">
                <c16:uniqueId val="{0000001A-B069-40E2-ABC4-F31D7BB8FB89}"/>
              </c:ext>
            </c:extLst>
          </c:dPt>
          <c:dPt>
            <c:idx val="4"/>
            <c:invertIfNegative val="0"/>
            <c:bubble3D val="0"/>
            <c:spPr>
              <a:noFill/>
              <a:ln>
                <a:noFill/>
              </a:ln>
              <a:effectLst/>
            </c:spPr>
            <c:extLst>
              <c:ext xmlns:c16="http://schemas.microsoft.com/office/drawing/2014/chart" uri="{C3380CC4-5D6E-409C-BE32-E72D297353CC}">
                <c16:uniqueId val="{0000001C-B069-40E2-ABC4-F31D7BB8FB89}"/>
              </c:ext>
            </c:extLst>
          </c:dPt>
          <c:dPt>
            <c:idx val="5"/>
            <c:invertIfNegative val="0"/>
            <c:bubble3D val="0"/>
            <c:spPr>
              <a:noFill/>
              <a:ln>
                <a:noFill/>
              </a:ln>
              <a:effectLst/>
            </c:spPr>
            <c:extLst>
              <c:ext xmlns:c16="http://schemas.microsoft.com/office/drawing/2014/chart" uri="{C3380CC4-5D6E-409C-BE32-E72D297353CC}">
                <c16:uniqueId val="{0000001E-B069-40E2-ABC4-F31D7BB8FB89}"/>
              </c:ext>
            </c:extLst>
          </c:dPt>
          <c:dPt>
            <c:idx val="6"/>
            <c:invertIfNegative val="0"/>
            <c:bubble3D val="0"/>
            <c:spPr>
              <a:noFill/>
              <a:ln>
                <a:noFill/>
              </a:ln>
              <a:effectLst/>
            </c:spPr>
            <c:extLst>
              <c:ext xmlns:c16="http://schemas.microsoft.com/office/drawing/2014/chart" uri="{C3380CC4-5D6E-409C-BE32-E72D297353CC}">
                <c16:uniqueId val="{00000020-B069-40E2-ABC4-F31D7BB8FB89}"/>
              </c:ext>
            </c:extLst>
          </c:dPt>
          <c:dPt>
            <c:idx val="7"/>
            <c:invertIfNegative val="0"/>
            <c:bubble3D val="0"/>
            <c:spPr>
              <a:noFill/>
              <a:ln>
                <a:noFill/>
              </a:ln>
              <a:effectLst/>
            </c:spPr>
            <c:extLst>
              <c:ext xmlns:c16="http://schemas.microsoft.com/office/drawing/2014/chart" uri="{C3380CC4-5D6E-409C-BE32-E72D297353CC}">
                <c16:uniqueId val="{00000022-B069-40E2-ABC4-F31D7BB8FB89}"/>
              </c:ext>
            </c:extLst>
          </c:dPt>
          <c:dPt>
            <c:idx val="8"/>
            <c:invertIfNegative val="0"/>
            <c:bubble3D val="0"/>
            <c:spPr>
              <a:noFill/>
              <a:ln>
                <a:noFill/>
              </a:ln>
              <a:effectLst/>
            </c:spPr>
            <c:extLst>
              <c:ext xmlns:c16="http://schemas.microsoft.com/office/drawing/2014/chart" uri="{C3380CC4-5D6E-409C-BE32-E72D297353CC}">
                <c16:uniqueId val="{00000024-B069-40E2-ABC4-F31D7BB8FB89}"/>
              </c:ext>
            </c:extLst>
          </c:dPt>
          <c:dPt>
            <c:idx val="9"/>
            <c:invertIfNegative val="0"/>
            <c:bubble3D val="0"/>
            <c:spPr>
              <a:noFill/>
              <a:ln>
                <a:noFill/>
              </a:ln>
              <a:effectLst/>
            </c:spPr>
            <c:extLst>
              <c:ext xmlns:c16="http://schemas.microsoft.com/office/drawing/2014/chart" uri="{C3380CC4-5D6E-409C-BE32-E72D297353CC}">
                <c16:uniqueId val="{00000026-B069-40E2-ABC4-F31D7BB8FB89}"/>
              </c:ext>
            </c:extLst>
          </c:dPt>
          <c:trendline>
            <c:name>2040 projection</c:name>
            <c:spPr>
              <a:ln w="38100" cap="rnd">
                <a:solidFill>
                  <a:schemeClr val="accent2"/>
                </a:solidFill>
                <a:prstDash val="solid"/>
              </a:ln>
              <a:effectLst/>
            </c:spPr>
            <c:trendlineType val="movingAvg"/>
            <c:period val="2"/>
            <c:forward val="0.5"/>
            <c:backward val="0.5"/>
            <c:dispRSqr val="0"/>
            <c:dispEq val="0"/>
          </c:trendline>
          <c:cat>
            <c:strRef>
              <c:f>'Population projections 2'!$B$27:$B$46</c:f>
              <c:strCache>
                <c:ptCount val="20"/>
                <c:pt idx="1">
                  <c:v>90+</c:v>
                </c:pt>
                <c:pt idx="2">
                  <c:v>85-89</c:v>
                </c:pt>
                <c:pt idx="3">
                  <c:v>80-84</c:v>
                </c:pt>
                <c:pt idx="4">
                  <c:v>75-79</c:v>
                </c:pt>
                <c:pt idx="5">
                  <c:v>70-74</c:v>
                </c:pt>
                <c:pt idx="6">
                  <c:v>65-69</c:v>
                </c:pt>
                <c:pt idx="7">
                  <c:v>60-64</c:v>
                </c:pt>
                <c:pt idx="8">
                  <c:v>55-59</c:v>
                </c:pt>
                <c:pt idx="9">
                  <c:v>50-54</c:v>
                </c:pt>
                <c:pt idx="10">
                  <c:v>45-49</c:v>
                </c:pt>
                <c:pt idx="11">
                  <c:v>40-44</c:v>
                </c:pt>
                <c:pt idx="12">
                  <c:v>35-39</c:v>
                </c:pt>
                <c:pt idx="13">
                  <c:v>30-34</c:v>
                </c:pt>
                <c:pt idx="14">
                  <c:v>25-29</c:v>
                </c:pt>
                <c:pt idx="15">
                  <c:v>20-24</c:v>
                </c:pt>
                <c:pt idx="16">
                  <c:v>15-19</c:v>
                </c:pt>
                <c:pt idx="17">
                  <c:v>10-14</c:v>
                </c:pt>
                <c:pt idx="18">
                  <c:v>5-9</c:v>
                </c:pt>
                <c:pt idx="19">
                  <c:v>0-4</c:v>
                </c:pt>
              </c:strCache>
            </c:strRef>
          </c:cat>
          <c:val>
            <c:numRef>
              <c:f>'Population projections 2'!$D$27:$D$46</c:f>
              <c:numCache>
                <c:formatCode>0</c:formatCode>
                <c:ptCount val="20"/>
                <c:pt idx="0">
                  <c:v>14970.8</c:v>
                </c:pt>
                <c:pt idx="1">
                  <c:v>14970.8</c:v>
                </c:pt>
                <c:pt idx="2">
                  <c:v>22963.799999999996</c:v>
                </c:pt>
                <c:pt idx="3">
                  <c:v>39336.200000000004</c:v>
                </c:pt>
                <c:pt idx="4">
                  <c:v>57941.100000000006</c:v>
                </c:pt>
                <c:pt idx="5">
                  <c:v>69502.399999999994</c:v>
                </c:pt>
                <c:pt idx="6">
                  <c:v>71531.3</c:v>
                </c:pt>
                <c:pt idx="7">
                  <c:v>74237.5</c:v>
                </c:pt>
                <c:pt idx="8">
                  <c:v>87139.900000000009</c:v>
                </c:pt>
                <c:pt idx="9">
                  <c:v>95804.5</c:v>
                </c:pt>
                <c:pt idx="10">
                  <c:v>100748.5</c:v>
                </c:pt>
                <c:pt idx="11">
                  <c:v>99388.099999999991</c:v>
                </c:pt>
                <c:pt idx="12">
                  <c:v>96993.8</c:v>
                </c:pt>
                <c:pt idx="13">
                  <c:v>111208</c:v>
                </c:pt>
                <c:pt idx="14">
                  <c:v>115793.3</c:v>
                </c:pt>
                <c:pt idx="15">
                  <c:v>104904.9</c:v>
                </c:pt>
                <c:pt idx="16">
                  <c:v>90699.599999999991</c:v>
                </c:pt>
                <c:pt idx="17">
                  <c:v>90040.2</c:v>
                </c:pt>
                <c:pt idx="18">
                  <c:v>92089</c:v>
                </c:pt>
                <c:pt idx="19">
                  <c:v>95525.5</c:v>
                </c:pt>
              </c:numCache>
            </c:numRef>
          </c:val>
          <c:extLst>
            <c:ext xmlns:c16="http://schemas.microsoft.com/office/drawing/2014/chart" uri="{C3380CC4-5D6E-409C-BE32-E72D297353CC}">
              <c16:uniqueId val="{00000028-B069-40E2-ABC4-F31D7BB8FB89}"/>
            </c:ext>
          </c:extLst>
        </c:ser>
        <c:dLbls>
          <c:showLegendKey val="0"/>
          <c:showVal val="0"/>
          <c:showCatName val="0"/>
          <c:showSerName val="0"/>
          <c:showPercent val="0"/>
          <c:showBubbleSize val="0"/>
        </c:dLbls>
        <c:gapWidth val="70"/>
        <c:axId val="1771470048"/>
        <c:axId val="1771452576"/>
      </c:barChart>
      <c:catAx>
        <c:axId val="1360810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360811536"/>
        <c:crosses val="autoZero"/>
        <c:auto val="1"/>
        <c:lblAlgn val="ctr"/>
        <c:lblOffset val="100"/>
        <c:noMultiLvlLbl val="0"/>
      </c:catAx>
      <c:valAx>
        <c:axId val="1360811536"/>
        <c:scaling>
          <c:orientation val="minMax"/>
        </c:scaling>
        <c:delete val="1"/>
        <c:axPos val="b"/>
        <c:numFmt formatCode="0" sourceLinked="1"/>
        <c:majorTickMark val="out"/>
        <c:minorTickMark val="none"/>
        <c:tickLblPos val="nextTo"/>
        <c:crossAx val="1360810704"/>
        <c:crosses val="autoZero"/>
        <c:crossBetween val="between"/>
      </c:valAx>
      <c:valAx>
        <c:axId val="1771452576"/>
        <c:scaling>
          <c:orientation val="minMax"/>
          <c:max val="350"/>
        </c:scaling>
        <c:delete val="1"/>
        <c:axPos val="t"/>
        <c:numFmt formatCode="0" sourceLinked="1"/>
        <c:majorTickMark val="out"/>
        <c:minorTickMark val="none"/>
        <c:tickLblPos val="nextTo"/>
        <c:crossAx val="1771470048"/>
        <c:crosses val="max"/>
        <c:crossBetween val="between"/>
      </c:valAx>
      <c:catAx>
        <c:axId val="1771470048"/>
        <c:scaling>
          <c:orientation val="minMax"/>
        </c:scaling>
        <c:delete val="1"/>
        <c:axPos val="l"/>
        <c:numFmt formatCode="General" sourceLinked="1"/>
        <c:majorTickMark val="out"/>
        <c:minorTickMark val="none"/>
        <c:tickLblPos val="nextTo"/>
        <c:crossAx val="1771452576"/>
        <c:crosses val="autoZero"/>
        <c:auto val="1"/>
        <c:lblAlgn val="ctr"/>
        <c:lblOffset val="100"/>
        <c:noMultiLvlLbl val="0"/>
      </c:catAx>
      <c:spPr>
        <a:noFill/>
        <a:ln>
          <a:noFill/>
        </a:ln>
        <a:effectLst/>
      </c:spPr>
    </c:plotArea>
    <c:legend>
      <c:legendPos val="b"/>
      <c:legendEntry>
        <c:idx val="1"/>
        <c:delete val="1"/>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'LAs trend'!$C$103</c:f>
          <c:strCache>
            <c:ptCount val="1"/>
            <c:pt idx="0">
              <c:v>Tameside</c:v>
            </c:pt>
          </c:strCache>
        </c:strRef>
      </c:tx>
      <c:layout>
        <c:manualLayout>
          <c:xMode val="edge"/>
          <c:yMode val="edge"/>
          <c:x val="7.6993483051613135E-4"/>
          <c:y val="1.0912552807473368E-2"/>
        </c:manualLayout>
      </c:layout>
      <c:overlay val="0"/>
      <c:spPr>
        <a:noFill/>
        <a:ln>
          <a:noFill/>
        </a:ln>
        <a:effectLst/>
      </c:spPr>
      <c:txPr>
        <a:bodyPr rot="0" spcFirstLastPara="1" vertOverflow="ellipsis" vert="horz" wrap="square" anchor="ctr" anchorCtr="1"/>
        <a:lstStyle/>
        <a:p>
          <a:pPr>
            <a:lnSpc>
              <a:spcPts val="2000"/>
            </a:lnSpc>
            <a:defRPr sz="2800" b="0" i="0" u="none" strike="noStrike" kern="1200" spc="0" baseline="0">
              <a:solidFill>
                <a:sysClr val="windowText" lastClr="000000"/>
              </a:solidFill>
              <a:latin typeface="Angsana New" panose="02020603050405020304" pitchFamily="18" charset="-34"/>
              <a:ea typeface="+mn-ea"/>
              <a:cs typeface="Angsana New" panose="02020603050405020304" pitchFamily="18" charset="-34"/>
            </a:defRPr>
          </a:pPr>
          <a:endParaRPr lang="en-US"/>
        </a:p>
      </c:txPr>
    </c:title>
    <c:autoTitleDeleted val="0"/>
    <c:plotArea>
      <c:layout>
        <c:manualLayout>
          <c:layoutTarget val="inner"/>
          <c:xMode val="edge"/>
          <c:yMode val="edge"/>
          <c:x val="1.4740208444818177E-2"/>
          <c:y val="8.2945519100458234E-2"/>
          <c:w val="0.96804805952653994"/>
          <c:h val="0.7545110487747555"/>
        </c:manualLayout>
      </c:layout>
      <c:lineChart>
        <c:grouping val="standard"/>
        <c:varyColors val="0"/>
        <c:ser>
          <c:idx val="0"/>
          <c:order val="0"/>
          <c:tx>
            <c:strRef>
              <c:f>'LAs trend'!$C$46</c:f>
              <c:strCache>
                <c:ptCount val="1"/>
                <c:pt idx="0">
                  <c:v>Inactive</c:v>
                </c:pt>
              </c:strCache>
            </c:strRef>
          </c:tx>
          <c:spPr>
            <a:ln w="25400" cap="rnd">
              <a:solidFill>
                <a:schemeClr val="accent1"/>
              </a:solidFill>
              <a:prstDash val="sysDot"/>
              <a:round/>
            </a:ln>
            <a:effectLst/>
          </c:spPr>
          <c:marker>
            <c:symbol val="circle"/>
            <c:size val="8"/>
            <c:spPr>
              <a:solidFill>
                <a:schemeClr val="accent1"/>
              </a:solidFill>
              <a:ln w="9525">
                <a:solidFill>
                  <a:schemeClr val="accent1"/>
                </a:solidFill>
              </a:ln>
              <a:effectLst/>
            </c:spPr>
          </c:marker>
          <c:cat>
            <c:strRef>
              <c:f>'LAs trend'!$A$105:$A$109</c:f>
              <c:strCache>
                <c:ptCount val="5"/>
                <c:pt idx="0">
                  <c:v>15/16</c:v>
                </c:pt>
                <c:pt idx="4">
                  <c:v>19/20</c:v>
                </c:pt>
              </c:strCache>
            </c:strRef>
          </c:cat>
          <c:val>
            <c:numRef>
              <c:f>'LAs trend'!$C$105:$C$109</c:f>
              <c:numCache>
                <c:formatCode>0.0%</c:formatCode>
                <c:ptCount val="5"/>
                <c:pt idx="0">
                  <c:v>0.30499999999999999</c:v>
                </c:pt>
                <c:pt idx="1">
                  <c:v>0.308</c:v>
                </c:pt>
                <c:pt idx="2">
                  <c:v>0.28000000000000003</c:v>
                </c:pt>
                <c:pt idx="3">
                  <c:v>0.27300000000000002</c:v>
                </c:pt>
                <c:pt idx="4">
                  <c:v>0.30479581275782908</c:v>
                </c:pt>
              </c:numCache>
            </c:numRef>
          </c:val>
          <c:smooth val="0"/>
          <c:extLst>
            <c:ext xmlns:c16="http://schemas.microsoft.com/office/drawing/2014/chart" uri="{C3380CC4-5D6E-409C-BE32-E72D297353CC}">
              <c16:uniqueId val="{00000000-5776-41E0-828B-CB031CCE7BFE}"/>
            </c:ext>
          </c:extLst>
        </c:ser>
        <c:ser>
          <c:idx val="1"/>
          <c:order val="1"/>
          <c:tx>
            <c:strRef>
              <c:f>'LAs trend'!$D$46</c:f>
              <c:strCache>
                <c:ptCount val="1"/>
                <c:pt idx="0">
                  <c:v>trend</c:v>
                </c:pt>
              </c:strCache>
            </c:strRef>
          </c:tx>
          <c:spPr>
            <a:ln w="25400" cap="rnd">
              <a:solidFill>
                <a:schemeClr val="accent1"/>
              </a:solidFill>
              <a:prstDash val="sysDot"/>
              <a:round/>
            </a:ln>
            <a:effectLst/>
          </c:spPr>
          <c:marker>
            <c:symbol val="circle"/>
            <c:size val="8"/>
            <c:spPr>
              <a:solidFill>
                <a:schemeClr val="accent1"/>
              </a:solidFill>
              <a:ln w="9525">
                <a:noFill/>
              </a:ln>
              <a:effectLst/>
            </c:spPr>
          </c:marker>
          <c:trendline>
            <c:spPr>
              <a:ln w="38100" cap="rnd">
                <a:solidFill>
                  <a:schemeClr val="accent1"/>
                </a:solidFill>
                <a:prstDash val="solid"/>
              </a:ln>
              <a:effectLst/>
            </c:spPr>
            <c:trendlineType val="linear"/>
            <c:dispRSqr val="0"/>
            <c:dispEq val="0"/>
          </c:trendline>
          <c:cat>
            <c:strRef>
              <c:f>'LAs trend'!$A$105:$A$109</c:f>
              <c:strCache>
                <c:ptCount val="5"/>
                <c:pt idx="0">
                  <c:v>15/16</c:v>
                </c:pt>
                <c:pt idx="4">
                  <c:v>19/20</c:v>
                </c:pt>
              </c:strCache>
            </c:strRef>
          </c:cat>
          <c:val>
            <c:numRef>
              <c:f>'LAs trend'!$D$105:$D$108</c:f>
              <c:numCache>
                <c:formatCode>0.0%</c:formatCode>
                <c:ptCount val="4"/>
                <c:pt idx="0">
                  <c:v>0.30499999999999999</c:v>
                </c:pt>
                <c:pt idx="1">
                  <c:v>0.308</c:v>
                </c:pt>
                <c:pt idx="2">
                  <c:v>0.28000000000000003</c:v>
                </c:pt>
                <c:pt idx="3">
                  <c:v>0.27300000000000002</c:v>
                </c:pt>
              </c:numCache>
            </c:numRef>
          </c:val>
          <c:smooth val="0"/>
          <c:extLst>
            <c:ext xmlns:c16="http://schemas.microsoft.com/office/drawing/2014/chart" uri="{C3380CC4-5D6E-409C-BE32-E72D297353CC}">
              <c16:uniqueId val="{00000002-5776-41E0-828B-CB031CCE7BFE}"/>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1"/>
        <c:axPos val="b"/>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39000000000000007"/>
          <c:min val="0.1"/>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'LAs trend'!$C$111</c:f>
          <c:strCache>
            <c:ptCount val="1"/>
            <c:pt idx="0">
              <c:v>Trafford</c:v>
            </c:pt>
          </c:strCache>
        </c:strRef>
      </c:tx>
      <c:layout>
        <c:manualLayout>
          <c:xMode val="edge"/>
          <c:yMode val="edge"/>
          <c:x val="7.7007364370715791E-4"/>
          <c:y val="8.1441165924087983E-2"/>
        </c:manualLayout>
      </c:layout>
      <c:overlay val="0"/>
      <c:spPr>
        <a:noFill/>
        <a:ln>
          <a:noFill/>
        </a:ln>
        <a:effectLst/>
      </c:spPr>
      <c:txPr>
        <a:bodyPr rot="0" spcFirstLastPara="1" vertOverflow="ellipsis" vert="horz" wrap="square" anchor="ctr" anchorCtr="1"/>
        <a:lstStyle/>
        <a:p>
          <a:pPr>
            <a:lnSpc>
              <a:spcPts val="2000"/>
            </a:lnSpc>
            <a:defRPr sz="2800" b="0" i="0" u="none" strike="noStrike" kern="1200" spc="0" baseline="0">
              <a:solidFill>
                <a:sysClr val="windowText" lastClr="000000"/>
              </a:solidFill>
              <a:latin typeface="Angsana New" panose="02020603050405020304" pitchFamily="18" charset="-34"/>
              <a:ea typeface="+mn-ea"/>
              <a:cs typeface="Angsana New" panose="02020603050405020304" pitchFamily="18" charset="-34"/>
            </a:defRPr>
          </a:pPr>
          <a:endParaRPr lang="en-US"/>
        </a:p>
      </c:txPr>
    </c:title>
    <c:autoTitleDeleted val="0"/>
    <c:plotArea>
      <c:layout>
        <c:manualLayout>
          <c:layoutTarget val="inner"/>
          <c:xMode val="edge"/>
          <c:yMode val="edge"/>
          <c:x val="1.4740208444818177E-2"/>
          <c:y val="8.2945519100458234E-2"/>
          <c:w val="0.96804805952653994"/>
          <c:h val="0.7545110487747555"/>
        </c:manualLayout>
      </c:layout>
      <c:lineChart>
        <c:grouping val="standard"/>
        <c:varyColors val="0"/>
        <c:ser>
          <c:idx val="0"/>
          <c:order val="0"/>
          <c:tx>
            <c:strRef>
              <c:f>'LAs trend'!$C$46</c:f>
              <c:strCache>
                <c:ptCount val="1"/>
                <c:pt idx="0">
                  <c:v>Inactive</c:v>
                </c:pt>
              </c:strCache>
            </c:strRef>
          </c:tx>
          <c:spPr>
            <a:ln w="25400" cap="rnd">
              <a:solidFill>
                <a:schemeClr val="accent1"/>
              </a:solidFill>
              <a:prstDash val="sysDot"/>
              <a:round/>
            </a:ln>
            <a:effectLst/>
          </c:spPr>
          <c:marker>
            <c:symbol val="circle"/>
            <c:size val="8"/>
            <c:spPr>
              <a:solidFill>
                <a:schemeClr val="accent1"/>
              </a:solidFill>
              <a:ln w="9525">
                <a:solidFill>
                  <a:schemeClr val="accent1"/>
                </a:solidFill>
              </a:ln>
              <a:effectLst/>
            </c:spPr>
          </c:marker>
          <c:cat>
            <c:strRef>
              <c:f>'LAs trend'!$A$113:$A$117</c:f>
              <c:strCache>
                <c:ptCount val="5"/>
                <c:pt idx="0">
                  <c:v>15/16</c:v>
                </c:pt>
                <c:pt idx="4">
                  <c:v>19/20</c:v>
                </c:pt>
              </c:strCache>
            </c:strRef>
          </c:cat>
          <c:val>
            <c:numRef>
              <c:f>'LAs trend'!$C$113:$C$117</c:f>
              <c:numCache>
                <c:formatCode>0.0%</c:formatCode>
                <c:ptCount val="5"/>
                <c:pt idx="0">
                  <c:v>0.27200000000000002</c:v>
                </c:pt>
                <c:pt idx="1">
                  <c:v>0.24399999999999999</c:v>
                </c:pt>
                <c:pt idx="2">
                  <c:v>0.22900000000000001</c:v>
                </c:pt>
                <c:pt idx="3">
                  <c:v>0.23089999999999999</c:v>
                </c:pt>
                <c:pt idx="4">
                  <c:v>0.22931559632355666</c:v>
                </c:pt>
              </c:numCache>
            </c:numRef>
          </c:val>
          <c:smooth val="0"/>
          <c:extLst>
            <c:ext xmlns:c16="http://schemas.microsoft.com/office/drawing/2014/chart" uri="{C3380CC4-5D6E-409C-BE32-E72D297353CC}">
              <c16:uniqueId val="{00000000-F66F-41C3-B59B-1FB81D1D577C}"/>
            </c:ext>
          </c:extLst>
        </c:ser>
        <c:ser>
          <c:idx val="1"/>
          <c:order val="1"/>
          <c:tx>
            <c:strRef>
              <c:f>'LAs trend'!$D$46</c:f>
              <c:strCache>
                <c:ptCount val="1"/>
                <c:pt idx="0">
                  <c:v>trend</c:v>
                </c:pt>
              </c:strCache>
            </c:strRef>
          </c:tx>
          <c:spPr>
            <a:ln w="25400" cap="rnd">
              <a:solidFill>
                <a:schemeClr val="accent1"/>
              </a:solidFill>
              <a:prstDash val="sysDot"/>
              <a:round/>
            </a:ln>
            <a:effectLst/>
          </c:spPr>
          <c:marker>
            <c:symbol val="circle"/>
            <c:size val="8"/>
            <c:spPr>
              <a:solidFill>
                <a:schemeClr val="accent1"/>
              </a:solidFill>
              <a:ln w="9525">
                <a:noFill/>
              </a:ln>
              <a:effectLst/>
            </c:spPr>
          </c:marker>
          <c:trendline>
            <c:spPr>
              <a:ln w="38100" cap="rnd">
                <a:solidFill>
                  <a:schemeClr val="accent1"/>
                </a:solidFill>
                <a:prstDash val="solid"/>
              </a:ln>
              <a:effectLst/>
            </c:spPr>
            <c:trendlineType val="linear"/>
            <c:dispRSqr val="0"/>
            <c:dispEq val="0"/>
          </c:trendline>
          <c:cat>
            <c:strRef>
              <c:f>'LAs trend'!$A$113:$A$117</c:f>
              <c:strCache>
                <c:ptCount val="5"/>
                <c:pt idx="0">
                  <c:v>15/16</c:v>
                </c:pt>
                <c:pt idx="4">
                  <c:v>19/20</c:v>
                </c:pt>
              </c:strCache>
            </c:strRef>
          </c:cat>
          <c:val>
            <c:numRef>
              <c:f>'LAs trend'!$D$113:$D$116</c:f>
              <c:numCache>
                <c:formatCode>0.0%</c:formatCode>
                <c:ptCount val="4"/>
                <c:pt idx="0">
                  <c:v>0.27200000000000002</c:v>
                </c:pt>
                <c:pt idx="1">
                  <c:v>0.24399999999999999</c:v>
                </c:pt>
                <c:pt idx="2">
                  <c:v>0.22900000000000001</c:v>
                </c:pt>
                <c:pt idx="3">
                  <c:v>0.23089999999999999</c:v>
                </c:pt>
              </c:numCache>
            </c:numRef>
          </c:val>
          <c:smooth val="0"/>
          <c:extLst>
            <c:ext xmlns:c16="http://schemas.microsoft.com/office/drawing/2014/chart" uri="{C3380CC4-5D6E-409C-BE32-E72D297353CC}">
              <c16:uniqueId val="{00000002-F66F-41C3-B59B-1FB81D1D577C}"/>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1"/>
        <c:axPos val="b"/>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39000000000000007"/>
          <c:min val="0.1"/>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'LAs trend'!$C$119</c:f>
          <c:strCache>
            <c:ptCount val="1"/>
            <c:pt idx="0">
              <c:v>Wigan</c:v>
            </c:pt>
          </c:strCache>
        </c:strRef>
      </c:tx>
      <c:layout>
        <c:manualLayout>
          <c:xMode val="edge"/>
          <c:yMode val="edge"/>
          <c:x val="7.6993483051613135E-4"/>
          <c:y val="8.3698605684364607E-4"/>
        </c:manualLayout>
      </c:layout>
      <c:overlay val="0"/>
      <c:spPr>
        <a:noFill/>
        <a:ln>
          <a:noFill/>
        </a:ln>
        <a:effectLst/>
      </c:spPr>
      <c:txPr>
        <a:bodyPr rot="0" spcFirstLastPara="1" vertOverflow="ellipsis" vert="horz" wrap="square" anchor="ctr" anchorCtr="1"/>
        <a:lstStyle/>
        <a:p>
          <a:pPr>
            <a:lnSpc>
              <a:spcPts val="2000"/>
            </a:lnSpc>
            <a:defRPr sz="2800" b="0" i="0" u="none" strike="noStrike" kern="1200" spc="0" baseline="0">
              <a:solidFill>
                <a:sysClr val="windowText" lastClr="000000"/>
              </a:solidFill>
              <a:latin typeface="Angsana New" panose="02020603050405020304" pitchFamily="18" charset="-34"/>
              <a:ea typeface="+mn-ea"/>
              <a:cs typeface="Angsana New" panose="02020603050405020304" pitchFamily="18" charset="-34"/>
            </a:defRPr>
          </a:pPr>
          <a:endParaRPr lang="en-US"/>
        </a:p>
      </c:txPr>
    </c:title>
    <c:autoTitleDeleted val="0"/>
    <c:plotArea>
      <c:layout>
        <c:manualLayout>
          <c:layoutTarget val="inner"/>
          <c:xMode val="edge"/>
          <c:yMode val="edge"/>
          <c:x val="1.4740208444818177E-2"/>
          <c:y val="8.2945519100458234E-2"/>
          <c:w val="0.96804805952653994"/>
          <c:h val="0.7545110487747555"/>
        </c:manualLayout>
      </c:layout>
      <c:lineChart>
        <c:grouping val="standard"/>
        <c:varyColors val="0"/>
        <c:ser>
          <c:idx val="0"/>
          <c:order val="0"/>
          <c:tx>
            <c:strRef>
              <c:f>'LAs trend'!$C$46</c:f>
              <c:strCache>
                <c:ptCount val="1"/>
                <c:pt idx="0">
                  <c:v>Inactive</c:v>
                </c:pt>
              </c:strCache>
            </c:strRef>
          </c:tx>
          <c:spPr>
            <a:ln w="25400" cap="rnd">
              <a:solidFill>
                <a:schemeClr val="accent1"/>
              </a:solidFill>
              <a:prstDash val="sysDot"/>
              <a:round/>
            </a:ln>
            <a:effectLst/>
          </c:spPr>
          <c:marker>
            <c:symbol val="circle"/>
            <c:size val="8"/>
            <c:spPr>
              <a:solidFill>
                <a:schemeClr val="accent1"/>
              </a:solidFill>
              <a:ln w="9525">
                <a:solidFill>
                  <a:schemeClr val="accent1"/>
                </a:solidFill>
              </a:ln>
              <a:effectLst/>
            </c:spPr>
          </c:marker>
          <c:cat>
            <c:strRef>
              <c:f>'LAs trend'!$B$121:$B$125</c:f>
              <c:strCache>
                <c:ptCount val="5"/>
                <c:pt idx="0">
                  <c:v>Nov 15/16</c:v>
                </c:pt>
                <c:pt idx="1">
                  <c:v>Nov 16/17</c:v>
                </c:pt>
                <c:pt idx="2">
                  <c:v>Nov 17/18</c:v>
                </c:pt>
                <c:pt idx="3">
                  <c:v>Nov 18/19</c:v>
                </c:pt>
                <c:pt idx="4">
                  <c:v>Nov 19/20</c:v>
                </c:pt>
              </c:strCache>
            </c:strRef>
          </c:cat>
          <c:val>
            <c:numRef>
              <c:f>'LAs trend'!$C$121:$C$125</c:f>
              <c:numCache>
                <c:formatCode>0.0%</c:formatCode>
                <c:ptCount val="5"/>
                <c:pt idx="0">
                  <c:v>0.32600000000000001</c:v>
                </c:pt>
                <c:pt idx="1">
                  <c:v>0.32500000000000001</c:v>
                </c:pt>
                <c:pt idx="2">
                  <c:v>0.28199999999999997</c:v>
                </c:pt>
                <c:pt idx="3">
                  <c:v>0.27829999999999999</c:v>
                </c:pt>
                <c:pt idx="4">
                  <c:v>0.35383765623315344</c:v>
                </c:pt>
              </c:numCache>
            </c:numRef>
          </c:val>
          <c:smooth val="0"/>
          <c:extLst>
            <c:ext xmlns:c16="http://schemas.microsoft.com/office/drawing/2014/chart" uri="{C3380CC4-5D6E-409C-BE32-E72D297353CC}">
              <c16:uniqueId val="{00000000-54E8-44E1-B733-4EABA61D0161}"/>
            </c:ext>
          </c:extLst>
        </c:ser>
        <c:ser>
          <c:idx val="1"/>
          <c:order val="1"/>
          <c:tx>
            <c:strRef>
              <c:f>'LAs trend'!$D$46</c:f>
              <c:strCache>
                <c:ptCount val="1"/>
                <c:pt idx="0">
                  <c:v>trend</c:v>
                </c:pt>
              </c:strCache>
            </c:strRef>
          </c:tx>
          <c:spPr>
            <a:ln w="25400" cap="rnd">
              <a:solidFill>
                <a:schemeClr val="accent1"/>
              </a:solidFill>
              <a:prstDash val="sysDot"/>
              <a:round/>
            </a:ln>
            <a:effectLst/>
          </c:spPr>
          <c:marker>
            <c:symbol val="circle"/>
            <c:size val="8"/>
            <c:spPr>
              <a:solidFill>
                <a:schemeClr val="accent1"/>
              </a:solidFill>
              <a:ln w="9525">
                <a:noFill/>
              </a:ln>
              <a:effectLst/>
            </c:spPr>
          </c:marker>
          <c:trendline>
            <c:spPr>
              <a:ln w="38100" cap="rnd">
                <a:solidFill>
                  <a:schemeClr val="accent1"/>
                </a:solidFill>
                <a:prstDash val="solid"/>
              </a:ln>
              <a:effectLst/>
            </c:spPr>
            <c:trendlineType val="linear"/>
            <c:dispRSqr val="0"/>
            <c:dispEq val="0"/>
          </c:trendline>
          <c:cat>
            <c:strRef>
              <c:f>'LAs trend'!$B$121:$B$125</c:f>
              <c:strCache>
                <c:ptCount val="5"/>
                <c:pt idx="0">
                  <c:v>Nov 15/16</c:v>
                </c:pt>
                <c:pt idx="1">
                  <c:v>Nov 16/17</c:v>
                </c:pt>
                <c:pt idx="2">
                  <c:v>Nov 17/18</c:v>
                </c:pt>
                <c:pt idx="3">
                  <c:v>Nov 18/19</c:v>
                </c:pt>
                <c:pt idx="4">
                  <c:v>Nov 19/20</c:v>
                </c:pt>
              </c:strCache>
            </c:strRef>
          </c:cat>
          <c:val>
            <c:numRef>
              <c:f>'LAs trend'!$D$121:$D$124</c:f>
              <c:numCache>
                <c:formatCode>0.0%</c:formatCode>
                <c:ptCount val="4"/>
                <c:pt idx="0">
                  <c:v>0.32600000000000001</c:v>
                </c:pt>
                <c:pt idx="1">
                  <c:v>0.32500000000000001</c:v>
                </c:pt>
                <c:pt idx="2">
                  <c:v>0.28199999999999997</c:v>
                </c:pt>
                <c:pt idx="3">
                  <c:v>0.27829999999999999</c:v>
                </c:pt>
              </c:numCache>
            </c:numRef>
          </c:val>
          <c:smooth val="0"/>
          <c:extLst>
            <c:ext xmlns:c16="http://schemas.microsoft.com/office/drawing/2014/chart" uri="{C3380CC4-5D6E-409C-BE32-E72D297353CC}">
              <c16:uniqueId val="{00000002-54E8-44E1-B733-4EABA61D0161}"/>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1"/>
        <c:axPos val="b"/>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39000000000000007"/>
          <c:min val="0.1"/>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'Whole population new'!$C$3</c:f>
          <c:strCache>
            <c:ptCount val="1"/>
            <c:pt idx="0">
              <c:v>Whole population</c:v>
            </c:pt>
          </c:strCache>
        </c:strRef>
      </c:tx>
      <c:layout>
        <c:manualLayout>
          <c:xMode val="edge"/>
          <c:yMode val="edge"/>
          <c:x val="7.7007364370715791E-4"/>
          <c:y val="8.1441165924087983E-2"/>
        </c:manualLayout>
      </c:layout>
      <c:overlay val="0"/>
      <c:spPr>
        <a:noFill/>
        <a:ln>
          <a:noFill/>
        </a:ln>
        <a:effectLst/>
      </c:spPr>
      <c:txPr>
        <a:bodyPr rot="0" spcFirstLastPara="1" vertOverflow="ellipsis" vert="horz" wrap="square" anchor="ctr" anchorCtr="1"/>
        <a:lstStyle/>
        <a:p>
          <a:pPr>
            <a:lnSpc>
              <a:spcPts val="2000"/>
            </a:lnSpc>
            <a:defRPr sz="2000" b="0" i="0" u="none" strike="noStrike" kern="1200" spc="0" baseline="0">
              <a:solidFill>
                <a:schemeClr val="tx1"/>
              </a:solidFill>
              <a:latin typeface="+mn-lt"/>
              <a:ea typeface="+mn-ea"/>
              <a:cs typeface="Angsana New" panose="02020603050405020304" pitchFamily="18" charset="-34"/>
            </a:defRPr>
          </a:pPr>
          <a:endParaRPr lang="en-US"/>
        </a:p>
      </c:txPr>
    </c:title>
    <c:autoTitleDeleted val="0"/>
    <c:plotArea>
      <c:layout>
        <c:manualLayout>
          <c:layoutTarget val="inner"/>
          <c:xMode val="edge"/>
          <c:yMode val="edge"/>
          <c:x val="1.4740208444818177E-2"/>
          <c:y val="8.2945519100458234E-2"/>
          <c:w val="0.96804805952653994"/>
          <c:h val="0.8850728049464911"/>
        </c:manualLayout>
      </c:layout>
      <c:lineChart>
        <c:grouping val="standard"/>
        <c:varyColors val="0"/>
        <c:ser>
          <c:idx val="0"/>
          <c:order val="0"/>
          <c:tx>
            <c:strRef>
              <c:f>'Whole population new'!$C$12</c:f>
              <c:strCache>
                <c:ptCount val="1"/>
                <c:pt idx="0">
                  <c:v>Inactive</c:v>
                </c:pt>
              </c:strCache>
            </c:strRef>
          </c:tx>
          <c:spPr>
            <a:ln w="15875" cap="rnd">
              <a:solidFill>
                <a:schemeClr val="accent1"/>
              </a:solidFill>
              <a:prstDash val="sysDash"/>
              <a:round/>
            </a:ln>
            <a:effectLst/>
          </c:spPr>
          <c:marker>
            <c:symbol val="circle"/>
            <c:size val="8"/>
            <c:spPr>
              <a:solidFill>
                <a:schemeClr val="accent1"/>
              </a:solidFill>
              <a:ln w="9525">
                <a:solidFill>
                  <a:schemeClr val="accent1"/>
                </a:solidFill>
              </a:ln>
              <a:effectLst/>
            </c:spPr>
          </c:marker>
          <c:cat>
            <c:strRef>
              <c:f>'Whole population new'!$B$13:$B$17</c:f>
              <c:strCache>
                <c:ptCount val="5"/>
                <c:pt idx="0">
                  <c:v>Nov 15/16</c:v>
                </c:pt>
                <c:pt idx="1">
                  <c:v>Nov 16/17</c:v>
                </c:pt>
                <c:pt idx="2">
                  <c:v>Nov 17/18</c:v>
                </c:pt>
                <c:pt idx="3">
                  <c:v>Nov 18/19</c:v>
                </c:pt>
                <c:pt idx="4">
                  <c:v>Nov 19/20</c:v>
                </c:pt>
              </c:strCache>
            </c:strRef>
          </c:cat>
          <c:val>
            <c:numRef>
              <c:f>'Whole population new'!$C$13:$C$17</c:f>
              <c:numCache>
                <c:formatCode>0.0%</c:formatCode>
                <c:ptCount val="5"/>
                <c:pt idx="0">
                  <c:v>0.28499999999999998</c:v>
                </c:pt>
                <c:pt idx="1">
                  <c:v>0.27800000000000002</c:v>
                </c:pt>
                <c:pt idx="2">
                  <c:v>0.26800000000000002</c:v>
                </c:pt>
                <c:pt idx="3">
                  <c:v>0.26200000000000001</c:v>
                </c:pt>
                <c:pt idx="4">
                  <c:v>0.31147658819548912</c:v>
                </c:pt>
              </c:numCache>
            </c:numRef>
          </c:val>
          <c:smooth val="0"/>
          <c:extLst>
            <c:ext xmlns:c16="http://schemas.microsoft.com/office/drawing/2014/chart" uri="{C3380CC4-5D6E-409C-BE32-E72D297353CC}">
              <c16:uniqueId val="{00000000-59D6-4177-A5F3-5AE4736B3187}"/>
            </c:ext>
          </c:extLst>
        </c:ser>
        <c:ser>
          <c:idx val="1"/>
          <c:order val="1"/>
          <c:tx>
            <c:strRef>
              <c:f>'Whole population new'!$D$12</c:f>
              <c:strCache>
                <c:ptCount val="1"/>
              </c:strCache>
            </c:strRef>
          </c:tx>
          <c:spPr>
            <a:ln w="12700" cap="rnd">
              <a:solidFill>
                <a:schemeClr val="accent1"/>
              </a:solidFill>
              <a:round/>
            </a:ln>
            <a:effectLst/>
          </c:spPr>
          <c:marker>
            <c:symbol val="circle"/>
            <c:size val="8"/>
            <c:spPr>
              <a:noFill/>
              <a:ln w="12700">
                <a:solidFill>
                  <a:schemeClr val="accent1"/>
                </a:solidFill>
              </a:ln>
              <a:effectLst/>
            </c:spPr>
          </c:marker>
          <c:trendline>
            <c:spPr>
              <a:ln w="38100" cap="rnd">
                <a:solidFill>
                  <a:schemeClr val="accent1"/>
                </a:solidFill>
                <a:prstDash val="solid"/>
              </a:ln>
              <a:effectLst/>
            </c:spPr>
            <c:trendlineType val="linear"/>
            <c:dispRSqr val="0"/>
            <c:dispEq val="0"/>
          </c:trendline>
          <c:cat>
            <c:strRef>
              <c:f>'Whole population new'!$B$13:$B$17</c:f>
              <c:strCache>
                <c:ptCount val="5"/>
                <c:pt idx="0">
                  <c:v>Nov 15/16</c:v>
                </c:pt>
                <c:pt idx="1">
                  <c:v>Nov 16/17</c:v>
                </c:pt>
                <c:pt idx="2">
                  <c:v>Nov 17/18</c:v>
                </c:pt>
                <c:pt idx="3">
                  <c:v>Nov 18/19</c:v>
                </c:pt>
                <c:pt idx="4">
                  <c:v>Nov 19/20</c:v>
                </c:pt>
              </c:strCache>
            </c:strRef>
          </c:cat>
          <c:val>
            <c:numRef>
              <c:f>'Whole population new'!$D$13:$D$16</c:f>
              <c:numCache>
                <c:formatCode>0.0%</c:formatCode>
                <c:ptCount val="4"/>
                <c:pt idx="0">
                  <c:v>0.28499999999999998</c:v>
                </c:pt>
                <c:pt idx="1">
                  <c:v>0.27800000000000002</c:v>
                </c:pt>
                <c:pt idx="2">
                  <c:v>0.26800000000000002</c:v>
                </c:pt>
                <c:pt idx="3">
                  <c:v>0.26200000000000001</c:v>
                </c:pt>
              </c:numCache>
            </c:numRef>
          </c:val>
          <c:smooth val="0"/>
          <c:extLst>
            <c:ext xmlns:c16="http://schemas.microsoft.com/office/drawing/2014/chart" uri="{C3380CC4-5D6E-409C-BE32-E72D297353CC}">
              <c16:uniqueId val="{00000002-59D6-4177-A5F3-5AE4736B3187}"/>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1"/>
        <c:axPos val="b"/>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60000000000000009"/>
          <c:min val="0"/>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6000000000000003"/>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'NS SeC 1-2'!$C$3</c:f>
          <c:strCache>
            <c:ptCount val="1"/>
            <c:pt idx="0">
              <c:v>NS SeC 1-2</c:v>
            </c:pt>
          </c:strCache>
        </c:strRef>
      </c:tx>
      <c:layout>
        <c:manualLayout>
          <c:xMode val="edge"/>
          <c:yMode val="edge"/>
          <c:x val="7.7007364370715791E-4"/>
          <c:y val="8.1441165924087983E-2"/>
        </c:manualLayout>
      </c:layout>
      <c:overlay val="0"/>
      <c:spPr>
        <a:noFill/>
        <a:ln>
          <a:noFill/>
        </a:ln>
        <a:effectLst/>
      </c:spPr>
      <c:txPr>
        <a:bodyPr rot="0" spcFirstLastPara="1" vertOverflow="ellipsis" vert="horz" wrap="square" anchor="ctr" anchorCtr="1"/>
        <a:lstStyle/>
        <a:p>
          <a:pPr>
            <a:lnSpc>
              <a:spcPts val="2000"/>
            </a:lnSpc>
            <a:defRPr sz="2000" b="0" i="0" u="none" strike="noStrike" kern="1200" spc="0" baseline="0">
              <a:solidFill>
                <a:sysClr val="windowText" lastClr="000000"/>
              </a:solidFill>
              <a:latin typeface="+mn-lt"/>
              <a:ea typeface="+mn-ea"/>
              <a:cs typeface="Angsana New" panose="02020603050405020304" pitchFamily="18" charset="-34"/>
            </a:defRPr>
          </a:pPr>
          <a:endParaRPr lang="en-US"/>
        </a:p>
      </c:txPr>
    </c:title>
    <c:autoTitleDeleted val="0"/>
    <c:plotArea>
      <c:layout>
        <c:manualLayout>
          <c:layoutTarget val="inner"/>
          <c:xMode val="edge"/>
          <c:yMode val="edge"/>
          <c:x val="1.4740208444818177E-2"/>
          <c:y val="8.2945519100458234E-2"/>
          <c:w val="0.96804805952653994"/>
          <c:h val="0.8850728049464911"/>
        </c:manualLayout>
      </c:layout>
      <c:lineChart>
        <c:grouping val="standard"/>
        <c:varyColors val="0"/>
        <c:ser>
          <c:idx val="0"/>
          <c:order val="0"/>
          <c:tx>
            <c:strRef>
              <c:f>'NS SeC 1-2'!$C$12</c:f>
              <c:strCache>
                <c:ptCount val="1"/>
                <c:pt idx="0">
                  <c:v>Inactive</c:v>
                </c:pt>
              </c:strCache>
            </c:strRef>
          </c:tx>
          <c:spPr>
            <a:ln w="15875" cap="rnd">
              <a:solidFill>
                <a:schemeClr val="accent1"/>
              </a:solidFill>
              <a:prstDash val="sysDash"/>
              <a:round/>
            </a:ln>
            <a:effectLst/>
          </c:spPr>
          <c:marker>
            <c:symbol val="circle"/>
            <c:size val="8"/>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'NS SeC 1-2'!$B$13:$B$17</c:f>
              <c:strCache>
                <c:ptCount val="5"/>
                <c:pt idx="0">
                  <c:v>Nov 15/16</c:v>
                </c:pt>
                <c:pt idx="1">
                  <c:v>Nov 16/17</c:v>
                </c:pt>
                <c:pt idx="2">
                  <c:v>Nov 17/18</c:v>
                </c:pt>
                <c:pt idx="3">
                  <c:v>Nov 18/19</c:v>
                </c:pt>
                <c:pt idx="4">
                  <c:v>Nov 19/20</c:v>
                </c:pt>
              </c:strCache>
            </c:strRef>
          </c:cat>
          <c:val>
            <c:numRef>
              <c:f>'NS SeC 1-2'!$C$13:$C$17</c:f>
              <c:numCache>
                <c:formatCode>0.0%</c:formatCode>
                <c:ptCount val="5"/>
                <c:pt idx="0">
                  <c:v>0.188</c:v>
                </c:pt>
                <c:pt idx="1">
                  <c:v>0.189</c:v>
                </c:pt>
                <c:pt idx="2">
                  <c:v>0.17799999999999999</c:v>
                </c:pt>
                <c:pt idx="3">
                  <c:v>0.17966436327739388</c:v>
                </c:pt>
                <c:pt idx="4">
                  <c:v>0.19783075614833492</c:v>
                </c:pt>
              </c:numCache>
            </c:numRef>
          </c:val>
          <c:smooth val="0"/>
          <c:extLst>
            <c:ext xmlns:c16="http://schemas.microsoft.com/office/drawing/2014/chart" uri="{C3380CC4-5D6E-409C-BE32-E72D297353CC}">
              <c16:uniqueId val="{00000000-8572-4B41-87BE-2E45182CF0FC}"/>
            </c:ext>
          </c:extLst>
        </c:ser>
        <c:ser>
          <c:idx val="1"/>
          <c:order val="1"/>
          <c:tx>
            <c:strRef>
              <c:f>'NS SeC 1-2'!$D$12</c:f>
              <c:strCache>
                <c:ptCount val="1"/>
              </c:strCache>
            </c:strRef>
          </c:tx>
          <c:spPr>
            <a:ln w="12700" cap="rnd">
              <a:solidFill>
                <a:schemeClr val="accent1"/>
              </a:solidFill>
              <a:round/>
            </a:ln>
            <a:effectLst/>
          </c:spPr>
          <c:marker>
            <c:symbol val="circle"/>
            <c:size val="8"/>
            <c:spPr>
              <a:noFill/>
              <a:ln w="12700">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8100" cap="rnd">
                <a:solidFill>
                  <a:schemeClr val="accent1"/>
                </a:solidFill>
                <a:prstDash val="solid"/>
              </a:ln>
              <a:effectLst/>
            </c:spPr>
            <c:trendlineType val="linear"/>
            <c:dispRSqr val="0"/>
            <c:dispEq val="0"/>
          </c:trendline>
          <c:cat>
            <c:strRef>
              <c:f>'NS SeC 1-2'!$B$13:$B$17</c:f>
              <c:strCache>
                <c:ptCount val="5"/>
                <c:pt idx="0">
                  <c:v>Nov 15/16</c:v>
                </c:pt>
                <c:pt idx="1">
                  <c:v>Nov 16/17</c:v>
                </c:pt>
                <c:pt idx="2">
                  <c:v>Nov 17/18</c:v>
                </c:pt>
                <c:pt idx="3">
                  <c:v>Nov 18/19</c:v>
                </c:pt>
                <c:pt idx="4">
                  <c:v>Nov 19/20</c:v>
                </c:pt>
              </c:strCache>
            </c:strRef>
          </c:cat>
          <c:val>
            <c:numRef>
              <c:f>'NS SeC 1-2'!$D$13:$D$16</c:f>
              <c:numCache>
                <c:formatCode>0.0%</c:formatCode>
                <c:ptCount val="4"/>
                <c:pt idx="0">
                  <c:v>0.188</c:v>
                </c:pt>
                <c:pt idx="1">
                  <c:v>0.189</c:v>
                </c:pt>
                <c:pt idx="2">
                  <c:v>0.17799999999999999</c:v>
                </c:pt>
                <c:pt idx="3">
                  <c:v>0.17966436327739388</c:v>
                </c:pt>
              </c:numCache>
            </c:numRef>
          </c:val>
          <c:smooth val="0"/>
          <c:extLst>
            <c:ext xmlns:c16="http://schemas.microsoft.com/office/drawing/2014/chart" uri="{C3380CC4-5D6E-409C-BE32-E72D297353CC}">
              <c16:uniqueId val="{00000002-8572-4B41-87BE-2E45182CF0FC}"/>
            </c:ext>
          </c:extLst>
        </c:ser>
        <c:dLbls>
          <c:dLblPos val="t"/>
          <c:showLegendKey val="0"/>
          <c:showVal val="1"/>
          <c:showCatName val="0"/>
          <c:showSerName val="0"/>
          <c:showPercent val="0"/>
          <c:showBubbleSize val="0"/>
        </c:dLbls>
        <c:marker val="1"/>
        <c:smooth val="0"/>
        <c:axId val="789034960"/>
        <c:axId val="789031024"/>
      </c:lineChart>
      <c:catAx>
        <c:axId val="789034960"/>
        <c:scaling>
          <c:orientation val="minMax"/>
        </c:scaling>
        <c:delete val="1"/>
        <c:axPos val="b"/>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60000000000000009"/>
          <c:min val="0"/>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6000000000000003"/>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'NS SeC 3-5'!$C$3</c:f>
          <c:strCache>
            <c:ptCount val="1"/>
            <c:pt idx="0">
              <c:v>NS SeC 3-5</c:v>
            </c:pt>
          </c:strCache>
        </c:strRef>
      </c:tx>
      <c:layout>
        <c:manualLayout>
          <c:xMode val="edge"/>
          <c:yMode val="edge"/>
          <c:x val="7.7007364370715791E-4"/>
          <c:y val="8.1441165924087983E-2"/>
        </c:manualLayout>
      </c:layout>
      <c:overlay val="0"/>
      <c:spPr>
        <a:noFill/>
        <a:ln>
          <a:noFill/>
        </a:ln>
        <a:effectLst/>
      </c:spPr>
      <c:txPr>
        <a:bodyPr rot="0" spcFirstLastPara="1" vertOverflow="ellipsis" vert="horz" wrap="square" anchor="ctr" anchorCtr="1"/>
        <a:lstStyle/>
        <a:p>
          <a:pPr>
            <a:lnSpc>
              <a:spcPts val="2000"/>
            </a:lnSpc>
            <a:defRPr sz="2000" b="0" i="0" u="none" strike="noStrike" kern="1200" spc="0" baseline="0">
              <a:solidFill>
                <a:sysClr val="windowText" lastClr="000000"/>
              </a:solidFill>
              <a:latin typeface="+mn-lt"/>
              <a:ea typeface="+mn-ea"/>
              <a:cs typeface="Angsana New" panose="02020603050405020304" pitchFamily="18" charset="-34"/>
            </a:defRPr>
          </a:pPr>
          <a:endParaRPr lang="en-US"/>
        </a:p>
      </c:txPr>
    </c:title>
    <c:autoTitleDeleted val="0"/>
    <c:plotArea>
      <c:layout>
        <c:manualLayout>
          <c:layoutTarget val="inner"/>
          <c:xMode val="edge"/>
          <c:yMode val="edge"/>
          <c:x val="1.4740208444818177E-2"/>
          <c:y val="8.2945519100458234E-2"/>
          <c:w val="0.96804805952653994"/>
          <c:h val="0.8850728049464911"/>
        </c:manualLayout>
      </c:layout>
      <c:lineChart>
        <c:grouping val="standard"/>
        <c:varyColors val="0"/>
        <c:ser>
          <c:idx val="0"/>
          <c:order val="0"/>
          <c:tx>
            <c:strRef>
              <c:f>'NS SeC 3-5'!$C$12</c:f>
              <c:strCache>
                <c:ptCount val="1"/>
                <c:pt idx="0">
                  <c:v>Inactive</c:v>
                </c:pt>
              </c:strCache>
            </c:strRef>
          </c:tx>
          <c:spPr>
            <a:ln w="15875" cap="rnd">
              <a:solidFill>
                <a:schemeClr val="accent1"/>
              </a:solidFill>
              <a:prstDash val="sysDash"/>
              <a:round/>
            </a:ln>
            <a:effectLst/>
          </c:spPr>
          <c:marker>
            <c:symbol val="circle"/>
            <c:size val="8"/>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'NS SeC 3-5'!$B$13:$B$17</c:f>
              <c:strCache>
                <c:ptCount val="5"/>
                <c:pt idx="0">
                  <c:v>Nov 15/16</c:v>
                </c:pt>
                <c:pt idx="1">
                  <c:v>Nov 16/17</c:v>
                </c:pt>
                <c:pt idx="2">
                  <c:v>Nov 17/18</c:v>
                </c:pt>
                <c:pt idx="3">
                  <c:v>Nov 18/19</c:v>
                </c:pt>
                <c:pt idx="4">
                  <c:v>Nov 19/20</c:v>
                </c:pt>
              </c:strCache>
            </c:strRef>
          </c:cat>
          <c:val>
            <c:numRef>
              <c:f>'NS SeC 3-5'!$C$13:$C$17</c:f>
              <c:numCache>
                <c:formatCode>0.0%</c:formatCode>
                <c:ptCount val="5"/>
                <c:pt idx="0">
                  <c:v>0.27900000000000003</c:v>
                </c:pt>
                <c:pt idx="1">
                  <c:v>0.26600000000000001</c:v>
                </c:pt>
                <c:pt idx="2">
                  <c:v>0.26200000000000001</c:v>
                </c:pt>
                <c:pt idx="3">
                  <c:v>0.26420737786640075</c:v>
                </c:pt>
                <c:pt idx="4">
                  <c:v>0.31064366078537847</c:v>
                </c:pt>
              </c:numCache>
            </c:numRef>
          </c:val>
          <c:smooth val="0"/>
          <c:extLst>
            <c:ext xmlns:c16="http://schemas.microsoft.com/office/drawing/2014/chart" uri="{C3380CC4-5D6E-409C-BE32-E72D297353CC}">
              <c16:uniqueId val="{00000000-ACF3-43F2-A16F-B23A84DB93BE}"/>
            </c:ext>
          </c:extLst>
        </c:ser>
        <c:ser>
          <c:idx val="1"/>
          <c:order val="1"/>
          <c:tx>
            <c:strRef>
              <c:f>'NS SeC 3-5'!$D$12</c:f>
              <c:strCache>
                <c:ptCount val="1"/>
              </c:strCache>
            </c:strRef>
          </c:tx>
          <c:spPr>
            <a:ln w="12700" cap="rnd">
              <a:solidFill>
                <a:schemeClr val="accent1"/>
              </a:solidFill>
              <a:round/>
            </a:ln>
            <a:effectLst/>
          </c:spPr>
          <c:marker>
            <c:symbol val="circle"/>
            <c:size val="8"/>
            <c:spPr>
              <a:noFill/>
              <a:ln w="12700">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8100" cap="rnd">
                <a:solidFill>
                  <a:schemeClr val="accent1"/>
                </a:solidFill>
                <a:prstDash val="solid"/>
              </a:ln>
              <a:effectLst/>
            </c:spPr>
            <c:trendlineType val="linear"/>
            <c:dispRSqr val="0"/>
            <c:dispEq val="0"/>
          </c:trendline>
          <c:cat>
            <c:strRef>
              <c:f>'NS SeC 3-5'!$B$13:$B$17</c:f>
              <c:strCache>
                <c:ptCount val="5"/>
                <c:pt idx="0">
                  <c:v>Nov 15/16</c:v>
                </c:pt>
                <c:pt idx="1">
                  <c:v>Nov 16/17</c:v>
                </c:pt>
                <c:pt idx="2">
                  <c:v>Nov 17/18</c:v>
                </c:pt>
                <c:pt idx="3">
                  <c:v>Nov 18/19</c:v>
                </c:pt>
                <c:pt idx="4">
                  <c:v>Nov 19/20</c:v>
                </c:pt>
              </c:strCache>
            </c:strRef>
          </c:cat>
          <c:val>
            <c:numRef>
              <c:f>'NS SeC 3-5'!$D$13:$D$16</c:f>
              <c:numCache>
                <c:formatCode>0.0%</c:formatCode>
                <c:ptCount val="4"/>
                <c:pt idx="0">
                  <c:v>0.27900000000000003</c:v>
                </c:pt>
                <c:pt idx="1">
                  <c:v>0.26600000000000001</c:v>
                </c:pt>
                <c:pt idx="2">
                  <c:v>0.26200000000000001</c:v>
                </c:pt>
                <c:pt idx="3">
                  <c:v>0.26420737786640075</c:v>
                </c:pt>
              </c:numCache>
            </c:numRef>
          </c:val>
          <c:smooth val="0"/>
          <c:extLst>
            <c:ext xmlns:c16="http://schemas.microsoft.com/office/drawing/2014/chart" uri="{C3380CC4-5D6E-409C-BE32-E72D297353CC}">
              <c16:uniqueId val="{00000002-ACF3-43F2-A16F-B23A84DB93BE}"/>
            </c:ext>
          </c:extLst>
        </c:ser>
        <c:dLbls>
          <c:dLblPos val="t"/>
          <c:showLegendKey val="0"/>
          <c:showVal val="1"/>
          <c:showCatName val="0"/>
          <c:showSerName val="0"/>
          <c:showPercent val="0"/>
          <c:showBubbleSize val="0"/>
        </c:dLbls>
        <c:marker val="1"/>
        <c:smooth val="0"/>
        <c:axId val="789034960"/>
        <c:axId val="789031024"/>
      </c:lineChart>
      <c:catAx>
        <c:axId val="789034960"/>
        <c:scaling>
          <c:orientation val="minMax"/>
        </c:scaling>
        <c:delete val="1"/>
        <c:axPos val="b"/>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60000000000000009"/>
          <c:min val="0"/>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6000000000000003"/>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'NS SeC 6-8'!$C$3</c:f>
          <c:strCache>
            <c:ptCount val="1"/>
            <c:pt idx="0">
              <c:v>NS SeC 6-8</c:v>
            </c:pt>
          </c:strCache>
        </c:strRef>
      </c:tx>
      <c:layout>
        <c:manualLayout>
          <c:xMode val="edge"/>
          <c:yMode val="edge"/>
          <c:x val="7.6993483051613135E-4"/>
          <c:y val="2.0988119558103095E-2"/>
        </c:manualLayout>
      </c:layout>
      <c:overlay val="0"/>
      <c:spPr>
        <a:noFill/>
        <a:ln>
          <a:noFill/>
        </a:ln>
        <a:effectLst/>
      </c:spPr>
      <c:txPr>
        <a:bodyPr rot="0" spcFirstLastPara="1" vertOverflow="ellipsis" vert="horz" wrap="square" anchor="ctr" anchorCtr="1"/>
        <a:lstStyle/>
        <a:p>
          <a:pPr>
            <a:lnSpc>
              <a:spcPts val="2000"/>
            </a:lnSpc>
            <a:defRPr sz="2000" b="0" i="0" u="none" strike="noStrike" kern="1200" spc="0" baseline="0">
              <a:solidFill>
                <a:sysClr val="windowText" lastClr="000000"/>
              </a:solidFill>
              <a:latin typeface="+mn-lt"/>
              <a:ea typeface="+mn-ea"/>
              <a:cs typeface="Angsana New" panose="02020603050405020304" pitchFamily="18" charset="-34"/>
            </a:defRPr>
          </a:pPr>
          <a:endParaRPr lang="en-US"/>
        </a:p>
      </c:txPr>
    </c:title>
    <c:autoTitleDeleted val="0"/>
    <c:plotArea>
      <c:layout>
        <c:manualLayout>
          <c:layoutTarget val="inner"/>
          <c:xMode val="edge"/>
          <c:yMode val="edge"/>
          <c:x val="1.4740208444818177E-2"/>
          <c:y val="8.2945519100458234E-2"/>
          <c:w val="0.96804805952653994"/>
          <c:h val="0.8850728049464911"/>
        </c:manualLayout>
      </c:layout>
      <c:lineChart>
        <c:grouping val="standard"/>
        <c:varyColors val="0"/>
        <c:ser>
          <c:idx val="0"/>
          <c:order val="0"/>
          <c:tx>
            <c:strRef>
              <c:f>'NS SeC 6-8'!$C$12</c:f>
              <c:strCache>
                <c:ptCount val="1"/>
                <c:pt idx="0">
                  <c:v>Inactive</c:v>
                </c:pt>
              </c:strCache>
            </c:strRef>
          </c:tx>
          <c:spPr>
            <a:ln w="15875" cap="rnd">
              <a:solidFill>
                <a:schemeClr val="accent1"/>
              </a:solidFill>
              <a:prstDash val="sysDash"/>
              <a:round/>
            </a:ln>
            <a:effectLst/>
          </c:spPr>
          <c:marker>
            <c:symbol val="circle"/>
            <c:size val="8"/>
            <c:spPr>
              <a:solidFill>
                <a:schemeClr val="accent1"/>
              </a:solidFill>
              <a:ln w="9525">
                <a:solidFill>
                  <a:schemeClr val="accent1"/>
                </a:solidFill>
              </a:ln>
              <a:effectLst/>
            </c:spPr>
          </c:marker>
          <c:cat>
            <c:strRef>
              <c:f>'NS SeC 6-8'!$A$13:$A$17</c:f>
              <c:strCache>
                <c:ptCount val="5"/>
                <c:pt idx="0">
                  <c:v>15/16</c:v>
                </c:pt>
                <c:pt idx="4">
                  <c:v>19/20</c:v>
                </c:pt>
              </c:strCache>
            </c:strRef>
          </c:cat>
          <c:val>
            <c:numRef>
              <c:f>'NS SeC 6-8'!$C$13:$C$17</c:f>
              <c:numCache>
                <c:formatCode>0.0%</c:formatCode>
                <c:ptCount val="5"/>
                <c:pt idx="0">
                  <c:v>0.375</c:v>
                </c:pt>
                <c:pt idx="1">
                  <c:v>0.377</c:v>
                </c:pt>
                <c:pt idx="2">
                  <c:v>0.36699999999999999</c:v>
                </c:pt>
                <c:pt idx="3">
                  <c:v>0.33496465470364323</c:v>
                </c:pt>
                <c:pt idx="4">
                  <c:v>0.43940133380469332</c:v>
                </c:pt>
              </c:numCache>
            </c:numRef>
          </c:val>
          <c:smooth val="0"/>
          <c:extLst>
            <c:ext xmlns:c16="http://schemas.microsoft.com/office/drawing/2014/chart" uri="{C3380CC4-5D6E-409C-BE32-E72D297353CC}">
              <c16:uniqueId val="{00000000-D9DF-4ABD-B368-628B70136B5C}"/>
            </c:ext>
          </c:extLst>
        </c:ser>
        <c:ser>
          <c:idx val="1"/>
          <c:order val="1"/>
          <c:tx>
            <c:strRef>
              <c:f>'NS SeC 6-8'!$D$12</c:f>
              <c:strCache>
                <c:ptCount val="1"/>
              </c:strCache>
            </c:strRef>
          </c:tx>
          <c:spPr>
            <a:ln w="12700" cap="rnd">
              <a:solidFill>
                <a:schemeClr val="accent1"/>
              </a:solidFill>
              <a:round/>
            </a:ln>
            <a:effectLst/>
          </c:spPr>
          <c:marker>
            <c:symbol val="circle"/>
            <c:size val="8"/>
            <c:spPr>
              <a:noFill/>
              <a:ln w="12700">
                <a:solidFill>
                  <a:schemeClr val="accent1"/>
                </a:solidFill>
              </a:ln>
              <a:effectLst/>
            </c:spPr>
          </c:marker>
          <c:trendline>
            <c:spPr>
              <a:ln w="38100" cap="rnd">
                <a:solidFill>
                  <a:schemeClr val="accent1"/>
                </a:solidFill>
                <a:prstDash val="solid"/>
              </a:ln>
              <a:effectLst/>
            </c:spPr>
            <c:trendlineType val="linear"/>
            <c:dispRSqr val="0"/>
            <c:dispEq val="0"/>
          </c:trendline>
          <c:cat>
            <c:strRef>
              <c:f>'NS SeC 6-8'!$A$13:$A$17</c:f>
              <c:strCache>
                <c:ptCount val="5"/>
                <c:pt idx="0">
                  <c:v>15/16</c:v>
                </c:pt>
                <c:pt idx="4">
                  <c:v>19/20</c:v>
                </c:pt>
              </c:strCache>
            </c:strRef>
          </c:cat>
          <c:val>
            <c:numRef>
              <c:f>'NS SeC 6-8'!$D$13:$D$16</c:f>
              <c:numCache>
                <c:formatCode>0.0%</c:formatCode>
                <c:ptCount val="4"/>
                <c:pt idx="0">
                  <c:v>0.375</c:v>
                </c:pt>
                <c:pt idx="1">
                  <c:v>0.377</c:v>
                </c:pt>
                <c:pt idx="2">
                  <c:v>0.36699999999999999</c:v>
                </c:pt>
                <c:pt idx="3">
                  <c:v>0.33496465470364323</c:v>
                </c:pt>
              </c:numCache>
            </c:numRef>
          </c:val>
          <c:smooth val="0"/>
          <c:extLst>
            <c:ext xmlns:c16="http://schemas.microsoft.com/office/drawing/2014/chart" uri="{C3380CC4-5D6E-409C-BE32-E72D297353CC}">
              <c16:uniqueId val="{00000002-D9DF-4ABD-B368-628B70136B5C}"/>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789031024"/>
        <c:crosses val="autoZero"/>
        <c:auto val="1"/>
        <c:lblAlgn val="ctr"/>
        <c:lblOffset val="100"/>
        <c:noMultiLvlLbl val="0"/>
      </c:catAx>
      <c:valAx>
        <c:axId val="789031024"/>
        <c:scaling>
          <c:orientation val="minMax"/>
          <c:max val="0.60000000000000009"/>
          <c:min val="0"/>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6000000000000003"/>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800"/>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740208444818177E-2"/>
          <c:y val="8.2945519100458234E-2"/>
          <c:w val="0.96804805952653994"/>
          <c:h val="0.89145570590455592"/>
        </c:manualLayout>
      </c:layout>
      <c:lineChart>
        <c:grouping val="standard"/>
        <c:varyColors val="0"/>
        <c:ser>
          <c:idx val="0"/>
          <c:order val="0"/>
          <c:tx>
            <c:strRef>
              <c:f>'Whole population'!$C$11</c:f>
              <c:strCache>
                <c:ptCount val="1"/>
                <c:pt idx="0">
                  <c:v>Greater Manchester</c:v>
                </c:pt>
              </c:strCache>
            </c:strRef>
          </c:tx>
          <c:spPr>
            <a:ln w="15875" cap="rnd">
              <a:solidFill>
                <a:schemeClr val="accent1"/>
              </a:solidFill>
              <a:prstDash val="sysDash"/>
              <a:round/>
            </a:ln>
            <a:effectLst/>
          </c:spPr>
          <c:marker>
            <c:symbol val="circle"/>
            <c:size val="8"/>
            <c:spPr>
              <a:solidFill>
                <a:schemeClr val="accent1"/>
              </a:solidFill>
              <a:ln w="9525">
                <a:solidFill>
                  <a:schemeClr val="accent1"/>
                </a:solidFill>
              </a:ln>
              <a:effectLst/>
            </c:spPr>
          </c:marker>
          <c:cat>
            <c:strRef>
              <c:f>'Whole population'!$B$13:$B$17</c:f>
              <c:strCache>
                <c:ptCount val="5"/>
                <c:pt idx="0">
                  <c:v>Nov 15/16</c:v>
                </c:pt>
                <c:pt idx="1">
                  <c:v>Nov 16/17</c:v>
                </c:pt>
                <c:pt idx="2">
                  <c:v>Nov 17/18</c:v>
                </c:pt>
                <c:pt idx="3">
                  <c:v>Nov 18/19</c:v>
                </c:pt>
                <c:pt idx="4">
                  <c:v>Nov 19/20</c:v>
                </c:pt>
              </c:strCache>
            </c:strRef>
          </c:cat>
          <c:val>
            <c:numRef>
              <c:f>'Whole population'!$C$13:$C$17</c:f>
              <c:numCache>
                <c:formatCode>0.0%</c:formatCode>
                <c:ptCount val="5"/>
                <c:pt idx="0">
                  <c:v>0.28499999999999998</c:v>
                </c:pt>
                <c:pt idx="1">
                  <c:v>0.27800000000000002</c:v>
                </c:pt>
                <c:pt idx="2">
                  <c:v>0.26800000000000002</c:v>
                </c:pt>
                <c:pt idx="3">
                  <c:v>0.26200000000000001</c:v>
                </c:pt>
                <c:pt idx="4">
                  <c:v>0.31147658819548912</c:v>
                </c:pt>
              </c:numCache>
            </c:numRef>
          </c:val>
          <c:smooth val="0"/>
          <c:extLst>
            <c:ext xmlns:c16="http://schemas.microsoft.com/office/drawing/2014/chart" uri="{C3380CC4-5D6E-409C-BE32-E72D297353CC}">
              <c16:uniqueId val="{00000000-FD16-484B-991F-A70C6BD3F098}"/>
            </c:ext>
          </c:extLst>
        </c:ser>
        <c:ser>
          <c:idx val="1"/>
          <c:order val="1"/>
          <c:tx>
            <c:strRef>
              <c:f>'Whole population'!$D$12</c:f>
              <c:strCache>
                <c:ptCount val="1"/>
              </c:strCache>
            </c:strRef>
          </c:tx>
          <c:spPr>
            <a:ln w="12700" cap="rnd">
              <a:solidFill>
                <a:schemeClr val="accent1"/>
              </a:solidFill>
              <a:round/>
            </a:ln>
            <a:effectLst/>
          </c:spPr>
          <c:marker>
            <c:symbol val="circle"/>
            <c:size val="8"/>
            <c:spPr>
              <a:noFill/>
              <a:ln w="12700">
                <a:solidFill>
                  <a:schemeClr val="accent1"/>
                </a:solidFill>
              </a:ln>
              <a:effectLst/>
            </c:spPr>
          </c:marker>
          <c:trendline>
            <c:spPr>
              <a:ln w="38100" cap="rnd">
                <a:solidFill>
                  <a:schemeClr val="accent1"/>
                </a:solidFill>
                <a:prstDash val="solid"/>
              </a:ln>
              <a:effectLst/>
            </c:spPr>
            <c:trendlineType val="linear"/>
            <c:dispRSqr val="0"/>
            <c:dispEq val="0"/>
          </c:trendline>
          <c:cat>
            <c:strRef>
              <c:f>'Whole population'!$B$13:$B$17</c:f>
              <c:strCache>
                <c:ptCount val="5"/>
                <c:pt idx="0">
                  <c:v>Nov 15/16</c:v>
                </c:pt>
                <c:pt idx="1">
                  <c:v>Nov 16/17</c:v>
                </c:pt>
                <c:pt idx="2">
                  <c:v>Nov 17/18</c:v>
                </c:pt>
                <c:pt idx="3">
                  <c:v>Nov 18/19</c:v>
                </c:pt>
                <c:pt idx="4">
                  <c:v>Nov 19/20</c:v>
                </c:pt>
              </c:strCache>
            </c:strRef>
          </c:cat>
          <c:val>
            <c:numRef>
              <c:f>'Whole population'!$D$13:$D$16</c:f>
              <c:numCache>
                <c:formatCode>0.0%</c:formatCode>
                <c:ptCount val="4"/>
                <c:pt idx="0">
                  <c:v>0.28499999999999998</c:v>
                </c:pt>
                <c:pt idx="1">
                  <c:v>0.27800000000000002</c:v>
                </c:pt>
                <c:pt idx="2">
                  <c:v>0.26800000000000002</c:v>
                </c:pt>
                <c:pt idx="3">
                  <c:v>0.26200000000000001</c:v>
                </c:pt>
              </c:numCache>
            </c:numRef>
          </c:val>
          <c:smooth val="0"/>
          <c:extLst>
            <c:ext xmlns:c16="http://schemas.microsoft.com/office/drawing/2014/chart" uri="{C3380CC4-5D6E-409C-BE32-E72D297353CC}">
              <c16:uniqueId val="{00000002-FD16-484B-991F-A70C6BD3F098}"/>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1"/>
        <c:axPos val="b"/>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70000000000000007"/>
          <c:min val="0.60000000000000009"/>
        </c:scaling>
        <c:delete val="1"/>
        <c:axPos val="l"/>
        <c:numFmt formatCode="0%" sourceLinked="0"/>
        <c:majorTickMark val="out"/>
        <c:minorTickMark val="none"/>
        <c:tickLblPos val="nextTo"/>
        <c:crossAx val="789034960"/>
        <c:crosses val="autoZero"/>
        <c:crossBetween val="between"/>
        <c:majorUnit val="0.1"/>
      </c:valAx>
      <c:spPr>
        <a:noFill/>
        <a:ln>
          <a:noFill/>
        </a:ln>
        <a:effectLst/>
      </c:spPr>
    </c:plotArea>
    <c:legend>
      <c:legendPos val="b"/>
      <c:legendEntry>
        <c:idx val="1"/>
        <c:delete val="1"/>
      </c:legendEntry>
      <c:legendEntry>
        <c:idx val="2"/>
        <c:delete val="1"/>
      </c:legendEntry>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Male!$C$3</c:f>
          <c:strCache>
            <c:ptCount val="1"/>
            <c:pt idx="0">
              <c:v>Male</c:v>
            </c:pt>
          </c:strCache>
        </c:strRef>
      </c:tx>
      <c:layout>
        <c:manualLayout>
          <c:xMode val="edge"/>
          <c:yMode val="edge"/>
          <c:x val="7.7007364370715791E-4"/>
          <c:y val="8.1441165924087983E-2"/>
        </c:manualLayout>
      </c:layout>
      <c:overlay val="0"/>
      <c:spPr>
        <a:noFill/>
        <a:ln>
          <a:noFill/>
        </a:ln>
        <a:effectLst/>
      </c:spPr>
      <c:txPr>
        <a:bodyPr rot="0" spcFirstLastPara="1" vertOverflow="ellipsis" vert="horz" wrap="square" anchor="ctr" anchorCtr="1"/>
        <a:lstStyle/>
        <a:p>
          <a:pPr>
            <a:lnSpc>
              <a:spcPts val="2000"/>
            </a:lnSpc>
            <a:defRPr sz="2000" b="0" i="0" u="none" strike="noStrike" kern="1200" spc="0" baseline="0">
              <a:solidFill>
                <a:sysClr val="windowText" lastClr="000000"/>
              </a:solidFill>
              <a:latin typeface="+mn-lt"/>
              <a:ea typeface="+mn-ea"/>
              <a:cs typeface="Angsana New" panose="02020603050405020304" pitchFamily="18" charset="-34"/>
            </a:defRPr>
          </a:pPr>
          <a:endParaRPr lang="en-US"/>
        </a:p>
      </c:txPr>
    </c:title>
    <c:autoTitleDeleted val="0"/>
    <c:plotArea>
      <c:layout>
        <c:manualLayout>
          <c:layoutTarget val="inner"/>
          <c:xMode val="edge"/>
          <c:yMode val="edge"/>
          <c:x val="1.4740208444818177E-2"/>
          <c:y val="8.2945519100458234E-2"/>
          <c:w val="0.96804805952653994"/>
          <c:h val="0.8850728049464911"/>
        </c:manualLayout>
      </c:layout>
      <c:lineChart>
        <c:grouping val="standard"/>
        <c:varyColors val="0"/>
        <c:ser>
          <c:idx val="0"/>
          <c:order val="0"/>
          <c:tx>
            <c:strRef>
              <c:f>Male!$C$12</c:f>
              <c:strCache>
                <c:ptCount val="1"/>
                <c:pt idx="0">
                  <c:v>Inactive</c:v>
                </c:pt>
              </c:strCache>
            </c:strRef>
          </c:tx>
          <c:spPr>
            <a:ln w="15875" cap="rnd">
              <a:solidFill>
                <a:schemeClr val="accent1"/>
              </a:solidFill>
              <a:prstDash val="sysDash"/>
              <a:round/>
            </a:ln>
            <a:effectLst/>
          </c:spPr>
          <c:marker>
            <c:symbol val="circle"/>
            <c:size val="8"/>
            <c:spPr>
              <a:solidFill>
                <a:schemeClr val="accent1"/>
              </a:solidFill>
              <a:ln w="9525">
                <a:solidFill>
                  <a:schemeClr val="accent1"/>
                </a:solidFill>
              </a:ln>
              <a:effectLst/>
            </c:spPr>
          </c:marker>
          <c:cat>
            <c:strRef>
              <c:f>Male!$B$13:$B$17</c:f>
              <c:strCache>
                <c:ptCount val="5"/>
                <c:pt idx="0">
                  <c:v>Nov 15/16</c:v>
                </c:pt>
                <c:pt idx="1">
                  <c:v>Nov 16/17</c:v>
                </c:pt>
                <c:pt idx="2">
                  <c:v>Nov 17/18</c:v>
                </c:pt>
                <c:pt idx="3">
                  <c:v>Nov 18/19</c:v>
                </c:pt>
                <c:pt idx="4">
                  <c:v>Nov 19/20</c:v>
                </c:pt>
              </c:strCache>
            </c:strRef>
          </c:cat>
          <c:val>
            <c:numRef>
              <c:f>Male!$C$13:$C$17</c:f>
              <c:numCache>
                <c:formatCode>0.0%</c:formatCode>
                <c:ptCount val="5"/>
                <c:pt idx="0">
                  <c:v>0.26800000000000002</c:v>
                </c:pt>
                <c:pt idx="1">
                  <c:v>0.26300000000000001</c:v>
                </c:pt>
                <c:pt idx="2">
                  <c:v>0.255</c:v>
                </c:pt>
                <c:pt idx="3">
                  <c:v>0.2483085250338295</c:v>
                </c:pt>
                <c:pt idx="4">
                  <c:v>0.29683033082494631</c:v>
                </c:pt>
              </c:numCache>
            </c:numRef>
          </c:val>
          <c:smooth val="0"/>
          <c:extLst>
            <c:ext xmlns:c16="http://schemas.microsoft.com/office/drawing/2014/chart" uri="{C3380CC4-5D6E-409C-BE32-E72D297353CC}">
              <c16:uniqueId val="{00000000-30C5-4FC3-9964-A05AF96C8DDF}"/>
            </c:ext>
          </c:extLst>
        </c:ser>
        <c:ser>
          <c:idx val="1"/>
          <c:order val="1"/>
          <c:tx>
            <c:strRef>
              <c:f>Male!$D$12</c:f>
              <c:strCache>
                <c:ptCount val="1"/>
              </c:strCache>
            </c:strRef>
          </c:tx>
          <c:spPr>
            <a:ln w="12700" cap="rnd">
              <a:solidFill>
                <a:schemeClr val="accent1"/>
              </a:solidFill>
              <a:round/>
            </a:ln>
            <a:effectLst/>
          </c:spPr>
          <c:marker>
            <c:symbol val="circle"/>
            <c:size val="8"/>
            <c:spPr>
              <a:noFill/>
              <a:ln w="12700">
                <a:solidFill>
                  <a:schemeClr val="accent1"/>
                </a:solidFill>
              </a:ln>
              <a:effectLst/>
            </c:spPr>
          </c:marker>
          <c:trendline>
            <c:spPr>
              <a:ln w="38100" cap="rnd">
                <a:solidFill>
                  <a:schemeClr val="accent1"/>
                </a:solidFill>
                <a:prstDash val="solid"/>
              </a:ln>
              <a:effectLst/>
            </c:spPr>
            <c:trendlineType val="linear"/>
            <c:dispRSqr val="0"/>
            <c:dispEq val="0"/>
          </c:trendline>
          <c:cat>
            <c:strRef>
              <c:f>Male!$B$13:$B$17</c:f>
              <c:strCache>
                <c:ptCount val="5"/>
                <c:pt idx="0">
                  <c:v>Nov 15/16</c:v>
                </c:pt>
                <c:pt idx="1">
                  <c:v>Nov 16/17</c:v>
                </c:pt>
                <c:pt idx="2">
                  <c:v>Nov 17/18</c:v>
                </c:pt>
                <c:pt idx="3">
                  <c:v>Nov 18/19</c:v>
                </c:pt>
                <c:pt idx="4">
                  <c:v>Nov 19/20</c:v>
                </c:pt>
              </c:strCache>
            </c:strRef>
          </c:cat>
          <c:val>
            <c:numRef>
              <c:f>Male!$D$13:$D$16</c:f>
              <c:numCache>
                <c:formatCode>0.0%</c:formatCode>
                <c:ptCount val="4"/>
                <c:pt idx="0">
                  <c:v>0.26800000000000002</c:v>
                </c:pt>
                <c:pt idx="1">
                  <c:v>0.26300000000000001</c:v>
                </c:pt>
                <c:pt idx="2">
                  <c:v>0.255</c:v>
                </c:pt>
                <c:pt idx="3">
                  <c:v>0.2483085250338295</c:v>
                </c:pt>
              </c:numCache>
            </c:numRef>
          </c:val>
          <c:smooth val="0"/>
          <c:extLst>
            <c:ext xmlns:c16="http://schemas.microsoft.com/office/drawing/2014/chart" uri="{C3380CC4-5D6E-409C-BE32-E72D297353CC}">
              <c16:uniqueId val="{00000002-30C5-4FC3-9964-A05AF96C8DDF}"/>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1"/>
        <c:axPos val="b"/>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60000000000000009"/>
          <c:min val="0"/>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6000000000000003"/>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Female!$C$3</c:f>
          <c:strCache>
            <c:ptCount val="1"/>
            <c:pt idx="0">
              <c:v>Female</c:v>
            </c:pt>
          </c:strCache>
        </c:strRef>
      </c:tx>
      <c:layout>
        <c:manualLayout>
          <c:xMode val="edge"/>
          <c:yMode val="edge"/>
          <c:x val="7.7007364370715791E-4"/>
          <c:y val="8.1441165924087983E-2"/>
        </c:manualLayout>
      </c:layout>
      <c:overlay val="0"/>
      <c:spPr>
        <a:noFill/>
        <a:ln>
          <a:noFill/>
        </a:ln>
        <a:effectLst/>
      </c:spPr>
      <c:txPr>
        <a:bodyPr rot="0" spcFirstLastPara="1" vertOverflow="ellipsis" vert="horz" wrap="square" anchor="ctr" anchorCtr="1"/>
        <a:lstStyle/>
        <a:p>
          <a:pPr>
            <a:lnSpc>
              <a:spcPts val="2000"/>
            </a:lnSpc>
            <a:defRPr sz="2000" b="0" i="0" u="none" strike="noStrike" kern="1200" spc="0" baseline="0">
              <a:solidFill>
                <a:sysClr val="windowText" lastClr="000000"/>
              </a:solidFill>
              <a:latin typeface="+mn-lt"/>
              <a:ea typeface="+mn-ea"/>
              <a:cs typeface="Angsana New" panose="02020603050405020304" pitchFamily="18" charset="-34"/>
            </a:defRPr>
          </a:pPr>
          <a:endParaRPr lang="en-US"/>
        </a:p>
      </c:txPr>
    </c:title>
    <c:autoTitleDeleted val="0"/>
    <c:plotArea>
      <c:layout>
        <c:manualLayout>
          <c:layoutTarget val="inner"/>
          <c:xMode val="edge"/>
          <c:yMode val="edge"/>
          <c:x val="1.4740208444818177E-2"/>
          <c:y val="8.2945519100458234E-2"/>
          <c:w val="0.96804805952653994"/>
          <c:h val="0.8850728049464911"/>
        </c:manualLayout>
      </c:layout>
      <c:lineChart>
        <c:grouping val="standard"/>
        <c:varyColors val="0"/>
        <c:ser>
          <c:idx val="0"/>
          <c:order val="0"/>
          <c:tx>
            <c:strRef>
              <c:f>Female!$C$12</c:f>
              <c:strCache>
                <c:ptCount val="1"/>
                <c:pt idx="0">
                  <c:v>Inactive</c:v>
                </c:pt>
              </c:strCache>
            </c:strRef>
          </c:tx>
          <c:spPr>
            <a:ln w="15875" cap="rnd">
              <a:solidFill>
                <a:schemeClr val="accent1"/>
              </a:solidFill>
              <a:prstDash val="sysDash"/>
              <a:round/>
            </a:ln>
            <a:effectLst/>
          </c:spPr>
          <c:marker>
            <c:symbol val="circle"/>
            <c:size val="8"/>
            <c:spPr>
              <a:solidFill>
                <a:schemeClr val="accent1"/>
              </a:solidFill>
              <a:ln w="9525">
                <a:solidFill>
                  <a:schemeClr val="accent1"/>
                </a:solidFill>
              </a:ln>
              <a:effectLst/>
            </c:spPr>
          </c:marker>
          <c:cat>
            <c:strRef>
              <c:f>Female!$B$13:$B$17</c:f>
              <c:strCache>
                <c:ptCount val="5"/>
                <c:pt idx="0">
                  <c:v>Nov 15/16</c:v>
                </c:pt>
                <c:pt idx="1">
                  <c:v>Nov 16/17</c:v>
                </c:pt>
                <c:pt idx="2">
                  <c:v>Nov 17/18</c:v>
                </c:pt>
                <c:pt idx="3">
                  <c:v>Nov 18/19</c:v>
                </c:pt>
                <c:pt idx="4">
                  <c:v>Nov 19/20</c:v>
                </c:pt>
              </c:strCache>
            </c:strRef>
          </c:cat>
          <c:val>
            <c:numRef>
              <c:f>Female!$C$13:$C$17</c:f>
              <c:numCache>
                <c:formatCode>0.0%</c:formatCode>
                <c:ptCount val="5"/>
                <c:pt idx="0">
                  <c:v>0.3</c:v>
                </c:pt>
                <c:pt idx="1">
                  <c:v>0.29199999999999998</c:v>
                </c:pt>
                <c:pt idx="2">
                  <c:v>0.27900000000000003</c:v>
                </c:pt>
                <c:pt idx="3">
                  <c:v>0.27313266443701228</c:v>
                </c:pt>
                <c:pt idx="4">
                  <c:v>0.31957282488380856</c:v>
                </c:pt>
              </c:numCache>
            </c:numRef>
          </c:val>
          <c:smooth val="0"/>
          <c:extLst>
            <c:ext xmlns:c16="http://schemas.microsoft.com/office/drawing/2014/chart" uri="{C3380CC4-5D6E-409C-BE32-E72D297353CC}">
              <c16:uniqueId val="{00000000-2052-44DF-8668-E1991F18C221}"/>
            </c:ext>
          </c:extLst>
        </c:ser>
        <c:ser>
          <c:idx val="1"/>
          <c:order val="1"/>
          <c:tx>
            <c:strRef>
              <c:f>Female!$D$12</c:f>
              <c:strCache>
                <c:ptCount val="1"/>
              </c:strCache>
            </c:strRef>
          </c:tx>
          <c:spPr>
            <a:ln w="12700" cap="rnd">
              <a:solidFill>
                <a:schemeClr val="accent1"/>
              </a:solidFill>
              <a:round/>
            </a:ln>
            <a:effectLst/>
          </c:spPr>
          <c:marker>
            <c:symbol val="circle"/>
            <c:size val="8"/>
            <c:spPr>
              <a:noFill/>
              <a:ln w="12700">
                <a:solidFill>
                  <a:schemeClr val="accent1"/>
                </a:solidFill>
              </a:ln>
              <a:effectLst/>
            </c:spPr>
          </c:marker>
          <c:trendline>
            <c:spPr>
              <a:ln w="38100" cap="rnd">
                <a:solidFill>
                  <a:schemeClr val="accent1"/>
                </a:solidFill>
                <a:prstDash val="solid"/>
              </a:ln>
              <a:effectLst/>
            </c:spPr>
            <c:trendlineType val="linear"/>
            <c:dispRSqr val="0"/>
            <c:dispEq val="0"/>
          </c:trendline>
          <c:cat>
            <c:strRef>
              <c:f>Female!$B$13:$B$17</c:f>
              <c:strCache>
                <c:ptCount val="5"/>
                <c:pt idx="0">
                  <c:v>Nov 15/16</c:v>
                </c:pt>
                <c:pt idx="1">
                  <c:v>Nov 16/17</c:v>
                </c:pt>
                <c:pt idx="2">
                  <c:v>Nov 17/18</c:v>
                </c:pt>
                <c:pt idx="3">
                  <c:v>Nov 18/19</c:v>
                </c:pt>
                <c:pt idx="4">
                  <c:v>Nov 19/20</c:v>
                </c:pt>
              </c:strCache>
            </c:strRef>
          </c:cat>
          <c:val>
            <c:numRef>
              <c:f>Female!$D$13:$D$16</c:f>
              <c:numCache>
                <c:formatCode>0.0%</c:formatCode>
                <c:ptCount val="4"/>
                <c:pt idx="0">
                  <c:v>0.3</c:v>
                </c:pt>
                <c:pt idx="1">
                  <c:v>0.29199999999999998</c:v>
                </c:pt>
                <c:pt idx="2">
                  <c:v>0.27900000000000003</c:v>
                </c:pt>
                <c:pt idx="3">
                  <c:v>0.27313266443701228</c:v>
                </c:pt>
              </c:numCache>
            </c:numRef>
          </c:val>
          <c:smooth val="0"/>
          <c:extLst>
            <c:ext xmlns:c16="http://schemas.microsoft.com/office/drawing/2014/chart" uri="{C3380CC4-5D6E-409C-BE32-E72D297353CC}">
              <c16:uniqueId val="{00000002-2052-44DF-8668-E1991F18C221}"/>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1"/>
        <c:axPos val="b"/>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60000000000000009"/>
          <c:min val="0"/>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6000000000000003"/>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77154882154882"/>
          <c:y val="0.14816781183387057"/>
          <c:w val="0.87170993265993268"/>
          <c:h val="0.63118552978466413"/>
        </c:manualLayout>
      </c:layout>
      <c:lineChart>
        <c:grouping val="standard"/>
        <c:varyColors val="0"/>
        <c:ser>
          <c:idx val="0"/>
          <c:order val="0"/>
          <c:tx>
            <c:strRef>
              <c:f>'Whole pop Trend'!$C$12</c:f>
              <c:strCache>
                <c:ptCount val="1"/>
                <c:pt idx="0">
                  <c:v>England Inactive</c:v>
                </c:pt>
              </c:strCache>
            </c:strRef>
          </c:tx>
          <c:spPr>
            <a:ln w="25400" cap="rnd">
              <a:solidFill>
                <a:schemeClr val="tx1"/>
              </a:solidFill>
              <a:prstDash val="sysDot"/>
              <a:round/>
            </a:ln>
            <a:effectLst/>
          </c:spPr>
          <c:marker>
            <c:symbol val="diamond"/>
            <c:size val="10"/>
            <c:spPr>
              <a:solidFill>
                <a:schemeClr val="tx1"/>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'Whole pop Trend'!$D$11:$I$11</c:f>
              <c:strCache>
                <c:ptCount val="6"/>
                <c:pt idx="0">
                  <c:v>Nov 15/16</c:v>
                </c:pt>
                <c:pt idx="1">
                  <c:v>Nov 16/17</c:v>
                </c:pt>
                <c:pt idx="2">
                  <c:v>Nov 17/18</c:v>
                </c:pt>
                <c:pt idx="3">
                  <c:v>Nov 18/19</c:v>
                </c:pt>
                <c:pt idx="4">
                  <c:v>Nov 19/20</c:v>
                </c:pt>
                <c:pt idx="5">
                  <c:v>May 20/21</c:v>
                </c:pt>
              </c:strCache>
            </c:strRef>
          </c:cat>
          <c:val>
            <c:numRef>
              <c:f>'Whole pop Trend'!$D$12:$G$12</c:f>
              <c:numCache>
                <c:formatCode>0.0%</c:formatCode>
                <c:ptCount val="4"/>
                <c:pt idx="0">
                  <c:v>0.25600000000000001</c:v>
                </c:pt>
                <c:pt idx="1">
                  <c:v>0.25700000000000001</c:v>
                </c:pt>
                <c:pt idx="2">
                  <c:v>0.251</c:v>
                </c:pt>
                <c:pt idx="3">
                  <c:v>0.24579999999999999</c:v>
                </c:pt>
              </c:numCache>
            </c:numRef>
          </c:val>
          <c:smooth val="0"/>
          <c:extLst>
            <c:ext xmlns:c16="http://schemas.microsoft.com/office/drawing/2014/chart" uri="{C3380CC4-5D6E-409C-BE32-E72D297353CC}">
              <c16:uniqueId val="{00000000-B79D-4349-B10D-F7B89A971430}"/>
            </c:ext>
          </c:extLst>
        </c:ser>
        <c:ser>
          <c:idx val="1"/>
          <c:order val="1"/>
          <c:tx>
            <c:strRef>
              <c:f>'Whole pop Trend'!$C$13</c:f>
              <c:strCache>
                <c:ptCount val="1"/>
                <c:pt idx="0">
                  <c:v>Greater Manchester Inactive</c:v>
                </c:pt>
              </c:strCache>
            </c:strRef>
          </c:tx>
          <c:spPr>
            <a:ln w="38100" cap="rnd">
              <a:solidFill>
                <a:schemeClr val="accent1"/>
              </a:solidFill>
              <a:prstDash val="sysDot"/>
              <a:round/>
            </a:ln>
            <a:effectLst/>
          </c:spPr>
          <c:marker>
            <c:symbol val="diamond"/>
            <c:size val="10"/>
            <c:spPr>
              <a:solidFill>
                <a:schemeClr val="accent1"/>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8100" cap="rnd">
                <a:solidFill>
                  <a:schemeClr val="accent1"/>
                </a:solidFill>
                <a:prstDash val="solid"/>
              </a:ln>
              <a:effectLst/>
            </c:spPr>
            <c:trendlineType val="linear"/>
            <c:dispRSqr val="0"/>
            <c:dispEq val="0"/>
          </c:trendline>
          <c:cat>
            <c:strRef>
              <c:f>'Whole pop Trend'!$D$11:$I$11</c:f>
              <c:strCache>
                <c:ptCount val="6"/>
                <c:pt idx="0">
                  <c:v>Nov 15/16</c:v>
                </c:pt>
                <c:pt idx="1">
                  <c:v>Nov 16/17</c:v>
                </c:pt>
                <c:pt idx="2">
                  <c:v>Nov 17/18</c:v>
                </c:pt>
                <c:pt idx="3">
                  <c:v>Nov 18/19</c:v>
                </c:pt>
                <c:pt idx="4">
                  <c:v>Nov 19/20</c:v>
                </c:pt>
                <c:pt idx="5">
                  <c:v>May 20/21</c:v>
                </c:pt>
              </c:strCache>
            </c:strRef>
          </c:cat>
          <c:val>
            <c:numRef>
              <c:f>'Whole pop Trend'!$D$13:$G$13</c:f>
              <c:numCache>
                <c:formatCode>0.0%</c:formatCode>
                <c:ptCount val="4"/>
                <c:pt idx="0">
                  <c:v>0.28499999999999998</c:v>
                </c:pt>
                <c:pt idx="1">
                  <c:v>0.27800000000000002</c:v>
                </c:pt>
                <c:pt idx="2">
                  <c:v>0.26800000000000002</c:v>
                </c:pt>
                <c:pt idx="3">
                  <c:v>0.26200000000000001</c:v>
                </c:pt>
              </c:numCache>
            </c:numRef>
          </c:val>
          <c:smooth val="0"/>
          <c:extLst>
            <c:ext xmlns:c16="http://schemas.microsoft.com/office/drawing/2014/chart" uri="{C3380CC4-5D6E-409C-BE32-E72D297353CC}">
              <c16:uniqueId val="{00000002-B79D-4349-B10D-F7B89A971430}"/>
            </c:ext>
          </c:extLst>
        </c:ser>
        <c:ser>
          <c:idx val="2"/>
          <c:order val="2"/>
          <c:tx>
            <c:strRef>
              <c:f>'Whole pop Trend'!$C$14</c:f>
              <c:strCache>
                <c:ptCount val="1"/>
                <c:pt idx="0">
                  <c:v>England Nov 19/20 Inactive</c:v>
                </c:pt>
              </c:strCache>
            </c:strRef>
          </c:tx>
          <c:spPr>
            <a:ln w="25400" cap="rnd">
              <a:solidFill>
                <a:schemeClr val="tx1"/>
              </a:solidFill>
              <a:prstDash val="sysDot"/>
              <a:round/>
            </a:ln>
            <a:effectLst/>
          </c:spPr>
          <c:marker>
            <c:symbol val="diamond"/>
            <c:size val="10"/>
            <c:spPr>
              <a:solidFill>
                <a:schemeClr val="tx1"/>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'Whole pop Trend'!$D$11:$I$11</c:f>
              <c:strCache>
                <c:ptCount val="6"/>
                <c:pt idx="0">
                  <c:v>Nov 15/16</c:v>
                </c:pt>
                <c:pt idx="1">
                  <c:v>Nov 16/17</c:v>
                </c:pt>
                <c:pt idx="2">
                  <c:v>Nov 17/18</c:v>
                </c:pt>
                <c:pt idx="3">
                  <c:v>Nov 18/19</c:v>
                </c:pt>
                <c:pt idx="4">
                  <c:v>Nov 19/20</c:v>
                </c:pt>
                <c:pt idx="5">
                  <c:v>May 20/21</c:v>
                </c:pt>
              </c:strCache>
            </c:strRef>
          </c:cat>
          <c:val>
            <c:numRef>
              <c:f>'Whole pop Trend'!$D$14:$I$14</c:f>
              <c:numCache>
                <c:formatCode>General</c:formatCode>
                <c:ptCount val="6"/>
                <c:pt idx="3" formatCode="0.0%">
                  <c:v>0.24579999999999999</c:v>
                </c:pt>
                <c:pt idx="4" formatCode="0.0%">
                  <c:v>0.27139625882491603</c:v>
                </c:pt>
                <c:pt idx="5" formatCode="0.0%">
                  <c:v>0.27460000000000001</c:v>
                </c:pt>
              </c:numCache>
            </c:numRef>
          </c:val>
          <c:smooth val="0"/>
          <c:extLst>
            <c:ext xmlns:c16="http://schemas.microsoft.com/office/drawing/2014/chart" uri="{C3380CC4-5D6E-409C-BE32-E72D297353CC}">
              <c16:uniqueId val="{00000003-B79D-4349-B10D-F7B89A971430}"/>
            </c:ext>
          </c:extLst>
        </c:ser>
        <c:ser>
          <c:idx val="3"/>
          <c:order val="3"/>
          <c:tx>
            <c:strRef>
              <c:f>'Whole pop Trend'!$C$15</c:f>
              <c:strCache>
                <c:ptCount val="1"/>
                <c:pt idx="0">
                  <c:v>Greater Manchester Nov 19/20 Inactive</c:v>
                </c:pt>
              </c:strCache>
            </c:strRef>
          </c:tx>
          <c:spPr>
            <a:ln w="38100" cap="rnd">
              <a:solidFill>
                <a:schemeClr val="accent1"/>
              </a:solidFill>
              <a:prstDash val="sysDot"/>
              <a:round/>
            </a:ln>
            <a:effectLst/>
          </c:spPr>
          <c:marker>
            <c:symbol val="diamond"/>
            <c:size val="10"/>
            <c:spPr>
              <a:solidFill>
                <a:schemeClr val="accent1"/>
              </a:solidFill>
              <a:ln w="9525">
                <a:noFill/>
              </a:ln>
              <a:effectLst/>
            </c:spPr>
          </c:marker>
          <c:dLbls>
            <c:dLbl>
              <c:idx val="3"/>
              <c:layout>
                <c:manualLayout>
                  <c:x val="-3.2903954612806749E-2"/>
                  <c:y val="-0.1014550289743968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21E-4E7F-B05B-F1B2A6EF43C1}"/>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'Whole pop Trend'!$D$11:$I$11</c:f>
              <c:strCache>
                <c:ptCount val="6"/>
                <c:pt idx="0">
                  <c:v>Nov 15/16</c:v>
                </c:pt>
                <c:pt idx="1">
                  <c:v>Nov 16/17</c:v>
                </c:pt>
                <c:pt idx="2">
                  <c:v>Nov 17/18</c:v>
                </c:pt>
                <c:pt idx="3">
                  <c:v>Nov 18/19</c:v>
                </c:pt>
                <c:pt idx="4">
                  <c:v>Nov 19/20</c:v>
                </c:pt>
                <c:pt idx="5">
                  <c:v>May 20/21</c:v>
                </c:pt>
              </c:strCache>
            </c:strRef>
          </c:cat>
          <c:val>
            <c:numRef>
              <c:f>'Whole pop Trend'!$D$15:$I$15</c:f>
              <c:numCache>
                <c:formatCode>General</c:formatCode>
                <c:ptCount val="6"/>
                <c:pt idx="3" formatCode="0.0%">
                  <c:v>0.26200000000000001</c:v>
                </c:pt>
                <c:pt idx="4" formatCode="0.0%">
                  <c:v>0.31147658819548912</c:v>
                </c:pt>
                <c:pt idx="5" formatCode="0.0%">
                  <c:v>0.30499999999999999</c:v>
                </c:pt>
              </c:numCache>
            </c:numRef>
          </c:val>
          <c:smooth val="0"/>
          <c:extLst>
            <c:ext xmlns:c16="http://schemas.microsoft.com/office/drawing/2014/chart" uri="{C3380CC4-5D6E-409C-BE32-E72D297353CC}">
              <c16:uniqueId val="{00000004-B79D-4349-B10D-F7B89A971430}"/>
            </c:ext>
          </c:extLst>
        </c:ser>
        <c:ser>
          <c:idx val="4"/>
          <c:order val="4"/>
          <c:tx>
            <c:strRef>
              <c:f>'Whole pop Trend'!$C$16</c:f>
              <c:strCache>
                <c:ptCount val="1"/>
                <c:pt idx="0">
                  <c:v>England Active</c:v>
                </c:pt>
              </c:strCache>
            </c:strRef>
          </c:tx>
          <c:spPr>
            <a:ln w="25400" cap="rnd">
              <a:solidFill>
                <a:schemeClr val="tx1"/>
              </a:solidFill>
              <a:prstDash val="sysDot"/>
              <a:round/>
            </a:ln>
            <a:effectLst/>
          </c:spPr>
          <c:marker>
            <c:symbol val="circle"/>
            <c:size val="10"/>
            <c:spPr>
              <a:solidFill>
                <a:schemeClr val="tx1"/>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'Whole pop Trend'!$D$11:$I$11</c:f>
              <c:strCache>
                <c:ptCount val="6"/>
                <c:pt idx="0">
                  <c:v>Nov 15/16</c:v>
                </c:pt>
                <c:pt idx="1">
                  <c:v>Nov 16/17</c:v>
                </c:pt>
                <c:pt idx="2">
                  <c:v>Nov 17/18</c:v>
                </c:pt>
                <c:pt idx="3">
                  <c:v>Nov 18/19</c:v>
                </c:pt>
                <c:pt idx="4">
                  <c:v>Nov 19/20</c:v>
                </c:pt>
                <c:pt idx="5">
                  <c:v>May 20/21</c:v>
                </c:pt>
              </c:strCache>
            </c:strRef>
          </c:cat>
          <c:val>
            <c:numRef>
              <c:f>'Whole pop Trend'!$D$16:$G$16</c:f>
              <c:numCache>
                <c:formatCode>0.0%</c:formatCode>
                <c:ptCount val="4"/>
                <c:pt idx="0">
                  <c:v>0.621</c:v>
                </c:pt>
                <c:pt idx="1">
                  <c:v>0.61799999999999999</c:v>
                </c:pt>
                <c:pt idx="2">
                  <c:v>0.626</c:v>
                </c:pt>
                <c:pt idx="3">
                  <c:v>0.63270000000000004</c:v>
                </c:pt>
              </c:numCache>
            </c:numRef>
          </c:val>
          <c:smooth val="0"/>
          <c:extLst>
            <c:ext xmlns:c16="http://schemas.microsoft.com/office/drawing/2014/chart" uri="{C3380CC4-5D6E-409C-BE32-E72D297353CC}">
              <c16:uniqueId val="{00000005-B79D-4349-B10D-F7B89A971430}"/>
            </c:ext>
          </c:extLst>
        </c:ser>
        <c:ser>
          <c:idx val="5"/>
          <c:order val="5"/>
          <c:tx>
            <c:strRef>
              <c:f>'Whole pop Trend'!$C$17</c:f>
              <c:strCache>
                <c:ptCount val="1"/>
                <c:pt idx="0">
                  <c:v>Greater Manchester Active</c:v>
                </c:pt>
              </c:strCache>
            </c:strRef>
          </c:tx>
          <c:spPr>
            <a:ln w="38100" cap="rnd">
              <a:solidFill>
                <a:schemeClr val="accent5"/>
              </a:solidFill>
              <a:prstDash val="sysDot"/>
              <a:round/>
            </a:ln>
            <a:effectLst/>
          </c:spPr>
          <c:marker>
            <c:symbol val="circle"/>
            <c:size val="10"/>
            <c:spPr>
              <a:solidFill>
                <a:schemeClr val="accent5"/>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8100" cap="rnd">
                <a:solidFill>
                  <a:schemeClr val="accent5"/>
                </a:solidFill>
                <a:prstDash val="solid"/>
              </a:ln>
              <a:effectLst/>
            </c:spPr>
            <c:trendlineType val="linear"/>
            <c:dispRSqr val="0"/>
            <c:dispEq val="0"/>
          </c:trendline>
          <c:cat>
            <c:strRef>
              <c:f>'Whole pop Trend'!$D$11:$I$11</c:f>
              <c:strCache>
                <c:ptCount val="6"/>
                <c:pt idx="0">
                  <c:v>Nov 15/16</c:v>
                </c:pt>
                <c:pt idx="1">
                  <c:v>Nov 16/17</c:v>
                </c:pt>
                <c:pt idx="2">
                  <c:v>Nov 17/18</c:v>
                </c:pt>
                <c:pt idx="3">
                  <c:v>Nov 18/19</c:v>
                </c:pt>
                <c:pt idx="4">
                  <c:v>Nov 19/20</c:v>
                </c:pt>
                <c:pt idx="5">
                  <c:v>May 20/21</c:v>
                </c:pt>
              </c:strCache>
            </c:strRef>
          </c:cat>
          <c:val>
            <c:numRef>
              <c:f>'Whole pop Trend'!$D$17:$G$17</c:f>
              <c:numCache>
                <c:formatCode>0.0%</c:formatCode>
                <c:ptCount val="4"/>
                <c:pt idx="0">
                  <c:v>0.59399999999999997</c:v>
                </c:pt>
                <c:pt idx="1">
                  <c:v>0.61299999999999999</c:v>
                </c:pt>
                <c:pt idx="2">
                  <c:v>0.60599999999999998</c:v>
                </c:pt>
                <c:pt idx="3">
                  <c:v>0.61960000000000004</c:v>
                </c:pt>
              </c:numCache>
            </c:numRef>
          </c:val>
          <c:smooth val="0"/>
          <c:extLst>
            <c:ext xmlns:c16="http://schemas.microsoft.com/office/drawing/2014/chart" uri="{C3380CC4-5D6E-409C-BE32-E72D297353CC}">
              <c16:uniqueId val="{00000007-B79D-4349-B10D-F7B89A971430}"/>
            </c:ext>
          </c:extLst>
        </c:ser>
        <c:ser>
          <c:idx val="6"/>
          <c:order val="6"/>
          <c:tx>
            <c:strRef>
              <c:f>'Whole pop Trend'!$C$18</c:f>
              <c:strCache>
                <c:ptCount val="1"/>
                <c:pt idx="0">
                  <c:v>England Nov 19/20 Active</c:v>
                </c:pt>
              </c:strCache>
            </c:strRef>
          </c:tx>
          <c:spPr>
            <a:ln w="25400" cap="rnd">
              <a:solidFill>
                <a:schemeClr val="tx1"/>
              </a:solidFill>
              <a:prstDash val="sysDot"/>
              <a:round/>
            </a:ln>
            <a:effectLst/>
          </c:spPr>
          <c:marker>
            <c:symbol val="circle"/>
            <c:size val="10"/>
            <c:spPr>
              <a:solidFill>
                <a:schemeClr val="tx1"/>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'Whole pop Trend'!$D$11:$I$11</c:f>
              <c:strCache>
                <c:ptCount val="6"/>
                <c:pt idx="0">
                  <c:v>Nov 15/16</c:v>
                </c:pt>
                <c:pt idx="1">
                  <c:v>Nov 16/17</c:v>
                </c:pt>
                <c:pt idx="2">
                  <c:v>Nov 17/18</c:v>
                </c:pt>
                <c:pt idx="3">
                  <c:v>Nov 18/19</c:v>
                </c:pt>
                <c:pt idx="4">
                  <c:v>Nov 19/20</c:v>
                </c:pt>
                <c:pt idx="5">
                  <c:v>May 20/21</c:v>
                </c:pt>
              </c:strCache>
            </c:strRef>
          </c:cat>
          <c:val>
            <c:numRef>
              <c:f>'Whole pop Trend'!$D$18:$I$18</c:f>
              <c:numCache>
                <c:formatCode>General</c:formatCode>
                <c:ptCount val="6"/>
                <c:pt idx="3" formatCode="0.0%">
                  <c:v>0.63270000000000004</c:v>
                </c:pt>
                <c:pt idx="4" formatCode="0.0%">
                  <c:v>0.61368714343880459</c:v>
                </c:pt>
                <c:pt idx="5" formatCode="0.0%">
                  <c:v>0.60940000000000005</c:v>
                </c:pt>
              </c:numCache>
            </c:numRef>
          </c:val>
          <c:smooth val="0"/>
          <c:extLst>
            <c:ext xmlns:c16="http://schemas.microsoft.com/office/drawing/2014/chart" uri="{C3380CC4-5D6E-409C-BE32-E72D297353CC}">
              <c16:uniqueId val="{00000008-B79D-4349-B10D-F7B89A971430}"/>
            </c:ext>
          </c:extLst>
        </c:ser>
        <c:ser>
          <c:idx val="7"/>
          <c:order val="7"/>
          <c:tx>
            <c:strRef>
              <c:f>'Whole pop Trend'!$C$19</c:f>
              <c:strCache>
                <c:ptCount val="1"/>
                <c:pt idx="0">
                  <c:v>Greater Manchester Nov 19/20 Active</c:v>
                </c:pt>
              </c:strCache>
            </c:strRef>
          </c:tx>
          <c:spPr>
            <a:ln w="38100" cap="rnd">
              <a:solidFill>
                <a:schemeClr val="accent5"/>
              </a:solidFill>
              <a:prstDash val="sysDot"/>
              <a:round/>
            </a:ln>
            <a:effectLst/>
          </c:spPr>
          <c:marker>
            <c:symbol val="circle"/>
            <c:size val="10"/>
            <c:spPr>
              <a:solidFill>
                <a:schemeClr val="accent5"/>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'Whole pop Trend'!$D$11:$I$11</c:f>
              <c:strCache>
                <c:ptCount val="6"/>
                <c:pt idx="0">
                  <c:v>Nov 15/16</c:v>
                </c:pt>
                <c:pt idx="1">
                  <c:v>Nov 16/17</c:v>
                </c:pt>
                <c:pt idx="2">
                  <c:v>Nov 17/18</c:v>
                </c:pt>
                <c:pt idx="3">
                  <c:v>Nov 18/19</c:v>
                </c:pt>
                <c:pt idx="4">
                  <c:v>Nov 19/20</c:v>
                </c:pt>
                <c:pt idx="5">
                  <c:v>May 20/21</c:v>
                </c:pt>
              </c:strCache>
            </c:strRef>
          </c:cat>
          <c:val>
            <c:numRef>
              <c:f>'Whole pop Trend'!$D$19:$I$19</c:f>
              <c:numCache>
                <c:formatCode>General</c:formatCode>
                <c:ptCount val="6"/>
                <c:pt idx="3" formatCode="0.0%">
                  <c:v>0.61960000000000004</c:v>
                </c:pt>
                <c:pt idx="4" formatCode="0.0%">
                  <c:v>0.57750941415063017</c:v>
                </c:pt>
                <c:pt idx="5" formatCode="0.0%">
                  <c:v>0.5796</c:v>
                </c:pt>
              </c:numCache>
            </c:numRef>
          </c:val>
          <c:smooth val="0"/>
          <c:extLst>
            <c:ext xmlns:c16="http://schemas.microsoft.com/office/drawing/2014/chart" uri="{C3380CC4-5D6E-409C-BE32-E72D297353CC}">
              <c16:uniqueId val="{00000009-B79D-4349-B10D-F7B89A971430}"/>
            </c:ext>
          </c:extLst>
        </c:ser>
        <c:dLbls>
          <c:dLblPos val="t"/>
          <c:showLegendKey val="0"/>
          <c:showVal val="1"/>
          <c:showCatName val="0"/>
          <c:showSerName val="0"/>
          <c:showPercent val="0"/>
          <c:showBubbleSize val="0"/>
        </c:dLbls>
        <c:marker val="1"/>
        <c:smooth val="0"/>
        <c:axId val="927959640"/>
        <c:axId val="927960296"/>
      </c:lineChart>
      <c:catAx>
        <c:axId val="927959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927960296"/>
        <c:crosses val="autoZero"/>
        <c:auto val="1"/>
        <c:lblAlgn val="ctr"/>
        <c:lblOffset val="100"/>
        <c:noMultiLvlLbl val="0"/>
      </c:catAx>
      <c:valAx>
        <c:axId val="927960296"/>
        <c:scaling>
          <c:orientation val="minMax"/>
          <c:max val="0.8"/>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927959640"/>
        <c:crosses val="autoZero"/>
        <c:crossBetween val="between"/>
        <c:majorUnit val="0.1"/>
      </c:valAx>
      <c:spPr>
        <a:noFill/>
        <a:ln>
          <a:noFill/>
        </a:ln>
        <a:effectLst/>
      </c:spPr>
    </c:plotArea>
    <c:legend>
      <c:legendPos val="b"/>
      <c:legendEntry>
        <c:idx val="2"/>
        <c:delete val="1"/>
      </c:legendEntry>
      <c:legendEntry>
        <c:idx val="3"/>
        <c:delete val="1"/>
      </c:legendEntry>
      <c:legendEntry>
        <c:idx val="6"/>
        <c:delete val="1"/>
      </c:legendEntry>
      <c:legendEntry>
        <c:idx val="7"/>
        <c:delete val="1"/>
      </c:legendEntry>
      <c:legendEntry>
        <c:idx val="8"/>
        <c:delete val="1"/>
      </c:legendEntry>
      <c:legendEntry>
        <c:idx val="9"/>
        <c:delete val="1"/>
      </c:legendEntry>
      <c:layout>
        <c:manualLayout>
          <c:xMode val="edge"/>
          <c:yMode val="edge"/>
          <c:x val="1.8251975117977961E-2"/>
          <c:y val="0.86603011877042535"/>
          <c:w val="0.9584560182812093"/>
          <c:h val="0.118851769493634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600"/>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'No limiting illness'!$C$3</c:f>
          <c:strCache>
            <c:ptCount val="1"/>
            <c:pt idx="0">
              <c:v>No limiting illness</c:v>
            </c:pt>
          </c:strCache>
        </c:strRef>
      </c:tx>
      <c:layout>
        <c:manualLayout>
          <c:xMode val="edge"/>
          <c:yMode val="edge"/>
          <c:x val="7.7007364370715791E-4"/>
          <c:y val="8.1441165924087983E-2"/>
        </c:manualLayout>
      </c:layout>
      <c:overlay val="0"/>
      <c:spPr>
        <a:noFill/>
        <a:ln>
          <a:noFill/>
        </a:ln>
        <a:effectLst/>
      </c:spPr>
      <c:txPr>
        <a:bodyPr rot="0" spcFirstLastPara="1" vertOverflow="ellipsis" vert="horz" wrap="square" anchor="ctr" anchorCtr="1"/>
        <a:lstStyle/>
        <a:p>
          <a:pPr>
            <a:lnSpc>
              <a:spcPts val="2000"/>
            </a:lnSpc>
            <a:defRPr sz="2000" b="0" i="0" u="none" strike="noStrike" kern="1200" spc="0" baseline="0">
              <a:solidFill>
                <a:sysClr val="windowText" lastClr="000000"/>
              </a:solidFill>
              <a:latin typeface="+mn-lt"/>
              <a:ea typeface="+mn-ea"/>
              <a:cs typeface="Angsana New" panose="02020603050405020304" pitchFamily="18" charset="-34"/>
            </a:defRPr>
          </a:pPr>
          <a:endParaRPr lang="en-US"/>
        </a:p>
      </c:txPr>
    </c:title>
    <c:autoTitleDeleted val="0"/>
    <c:plotArea>
      <c:layout>
        <c:manualLayout>
          <c:layoutTarget val="inner"/>
          <c:xMode val="edge"/>
          <c:yMode val="edge"/>
          <c:x val="1.4740208444818177E-2"/>
          <c:y val="8.2945519100458234E-2"/>
          <c:w val="0.96804805952653994"/>
          <c:h val="0.8850728049464911"/>
        </c:manualLayout>
      </c:layout>
      <c:lineChart>
        <c:grouping val="standard"/>
        <c:varyColors val="0"/>
        <c:ser>
          <c:idx val="0"/>
          <c:order val="0"/>
          <c:tx>
            <c:strRef>
              <c:f>'No limiting illness'!$C$12</c:f>
              <c:strCache>
                <c:ptCount val="1"/>
                <c:pt idx="0">
                  <c:v>Inactive</c:v>
                </c:pt>
              </c:strCache>
            </c:strRef>
          </c:tx>
          <c:spPr>
            <a:ln w="15875" cap="rnd">
              <a:solidFill>
                <a:schemeClr val="accent1"/>
              </a:solidFill>
              <a:prstDash val="sysDash"/>
              <a:round/>
            </a:ln>
            <a:effectLst/>
          </c:spPr>
          <c:marker>
            <c:symbol val="circle"/>
            <c:size val="8"/>
            <c:spPr>
              <a:solidFill>
                <a:schemeClr val="accent1"/>
              </a:solidFill>
              <a:ln w="9525">
                <a:solidFill>
                  <a:schemeClr val="accent1"/>
                </a:solidFill>
              </a:ln>
              <a:effectLst/>
            </c:spPr>
          </c:marker>
          <c:cat>
            <c:strRef>
              <c:f>'No limiting illness'!$B$13:$B$17</c:f>
              <c:strCache>
                <c:ptCount val="5"/>
                <c:pt idx="0">
                  <c:v>Nov 15/16</c:v>
                </c:pt>
                <c:pt idx="1">
                  <c:v>Nov 16/17</c:v>
                </c:pt>
                <c:pt idx="2">
                  <c:v>Nov 17/18</c:v>
                </c:pt>
                <c:pt idx="3">
                  <c:v>Nov 18/19</c:v>
                </c:pt>
                <c:pt idx="4">
                  <c:v>Nov 19/20</c:v>
                </c:pt>
              </c:strCache>
            </c:strRef>
          </c:cat>
          <c:val>
            <c:numRef>
              <c:f>'No limiting illness'!$C$13:$C$17</c:f>
              <c:numCache>
                <c:formatCode>0.0%</c:formatCode>
                <c:ptCount val="5"/>
                <c:pt idx="0">
                  <c:v>0.23400000000000001</c:v>
                </c:pt>
                <c:pt idx="1">
                  <c:v>0.22700000000000001</c:v>
                </c:pt>
                <c:pt idx="2">
                  <c:v>0.221</c:v>
                </c:pt>
                <c:pt idx="3">
                  <c:v>0.21789258610624634</c:v>
                </c:pt>
                <c:pt idx="4">
                  <c:v>0.26736018897034708</c:v>
                </c:pt>
              </c:numCache>
            </c:numRef>
          </c:val>
          <c:smooth val="0"/>
          <c:extLst>
            <c:ext xmlns:c16="http://schemas.microsoft.com/office/drawing/2014/chart" uri="{C3380CC4-5D6E-409C-BE32-E72D297353CC}">
              <c16:uniqueId val="{00000000-37C4-4209-B36B-4CCE7E4CB49D}"/>
            </c:ext>
          </c:extLst>
        </c:ser>
        <c:ser>
          <c:idx val="1"/>
          <c:order val="1"/>
          <c:tx>
            <c:strRef>
              <c:f>'No limiting illness'!$D$12</c:f>
              <c:strCache>
                <c:ptCount val="1"/>
              </c:strCache>
            </c:strRef>
          </c:tx>
          <c:spPr>
            <a:ln w="12700" cap="rnd">
              <a:solidFill>
                <a:schemeClr val="accent1"/>
              </a:solidFill>
              <a:round/>
            </a:ln>
            <a:effectLst/>
          </c:spPr>
          <c:marker>
            <c:symbol val="circle"/>
            <c:size val="8"/>
            <c:spPr>
              <a:noFill/>
              <a:ln w="12700">
                <a:solidFill>
                  <a:schemeClr val="accent1"/>
                </a:solidFill>
              </a:ln>
              <a:effectLst/>
            </c:spPr>
          </c:marker>
          <c:trendline>
            <c:spPr>
              <a:ln w="38100" cap="rnd">
                <a:solidFill>
                  <a:schemeClr val="accent1"/>
                </a:solidFill>
                <a:prstDash val="solid"/>
              </a:ln>
              <a:effectLst/>
            </c:spPr>
            <c:trendlineType val="linear"/>
            <c:dispRSqr val="0"/>
            <c:dispEq val="0"/>
          </c:trendline>
          <c:cat>
            <c:strRef>
              <c:f>'No limiting illness'!$B$13:$B$17</c:f>
              <c:strCache>
                <c:ptCount val="5"/>
                <c:pt idx="0">
                  <c:v>Nov 15/16</c:v>
                </c:pt>
                <c:pt idx="1">
                  <c:v>Nov 16/17</c:v>
                </c:pt>
                <c:pt idx="2">
                  <c:v>Nov 17/18</c:v>
                </c:pt>
                <c:pt idx="3">
                  <c:v>Nov 18/19</c:v>
                </c:pt>
                <c:pt idx="4">
                  <c:v>Nov 19/20</c:v>
                </c:pt>
              </c:strCache>
            </c:strRef>
          </c:cat>
          <c:val>
            <c:numRef>
              <c:f>'No limiting illness'!$D$13:$D$16</c:f>
              <c:numCache>
                <c:formatCode>0.0%</c:formatCode>
                <c:ptCount val="4"/>
                <c:pt idx="0">
                  <c:v>0.23400000000000001</c:v>
                </c:pt>
                <c:pt idx="1">
                  <c:v>0.22700000000000001</c:v>
                </c:pt>
                <c:pt idx="2">
                  <c:v>0.221</c:v>
                </c:pt>
                <c:pt idx="3">
                  <c:v>0.21789258610624634</c:v>
                </c:pt>
              </c:numCache>
            </c:numRef>
          </c:val>
          <c:smooth val="0"/>
          <c:extLst>
            <c:ext xmlns:c16="http://schemas.microsoft.com/office/drawing/2014/chart" uri="{C3380CC4-5D6E-409C-BE32-E72D297353CC}">
              <c16:uniqueId val="{00000002-37C4-4209-B36B-4CCE7E4CB49D}"/>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1"/>
        <c:axPos val="b"/>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60000000000000009"/>
          <c:min val="0"/>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6000000000000003"/>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'Limiting illness'!$C$3</c:f>
          <c:strCache>
            <c:ptCount val="1"/>
            <c:pt idx="0">
              <c:v>Limiting illness</c:v>
            </c:pt>
          </c:strCache>
        </c:strRef>
      </c:tx>
      <c:layout>
        <c:manualLayout>
          <c:xMode val="edge"/>
          <c:yMode val="edge"/>
          <c:x val="1.8587309483865735E-2"/>
          <c:y val="0.21441996072909017"/>
        </c:manualLayout>
      </c:layout>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1.4740208444818177E-2"/>
          <c:y val="8.2945519100458234E-2"/>
          <c:w val="0.96804805952653994"/>
          <c:h val="0.8850728049464911"/>
        </c:manualLayout>
      </c:layout>
      <c:lineChart>
        <c:grouping val="standard"/>
        <c:varyColors val="0"/>
        <c:ser>
          <c:idx val="0"/>
          <c:order val="0"/>
          <c:tx>
            <c:strRef>
              <c:f>'Limiting illness'!$C$12</c:f>
              <c:strCache>
                <c:ptCount val="1"/>
                <c:pt idx="0">
                  <c:v>Inactive</c:v>
                </c:pt>
              </c:strCache>
            </c:strRef>
          </c:tx>
          <c:spPr>
            <a:ln w="15875" cap="rnd">
              <a:solidFill>
                <a:schemeClr val="accent1"/>
              </a:solidFill>
              <a:prstDash val="sysDash"/>
              <a:round/>
            </a:ln>
            <a:effectLst/>
          </c:spPr>
          <c:marker>
            <c:symbol val="circle"/>
            <c:size val="8"/>
            <c:spPr>
              <a:solidFill>
                <a:schemeClr val="accent1"/>
              </a:solidFill>
              <a:ln w="9525">
                <a:solidFill>
                  <a:schemeClr val="accent1"/>
                </a:solidFill>
              </a:ln>
              <a:effectLst/>
            </c:spPr>
          </c:marker>
          <c:cat>
            <c:strRef>
              <c:f>'Limiting illness'!$A$13:$A$17</c:f>
              <c:strCache>
                <c:ptCount val="5"/>
                <c:pt idx="0">
                  <c:v>15/16</c:v>
                </c:pt>
                <c:pt idx="4">
                  <c:v>19/20</c:v>
                </c:pt>
              </c:strCache>
            </c:strRef>
          </c:cat>
          <c:val>
            <c:numRef>
              <c:f>'Limiting illness'!$C$13:$C$17</c:f>
              <c:numCache>
                <c:formatCode>0.0%</c:formatCode>
                <c:ptCount val="5"/>
                <c:pt idx="0">
                  <c:v>0.46100000000000002</c:v>
                </c:pt>
                <c:pt idx="1">
                  <c:v>0.45500000000000002</c:v>
                </c:pt>
                <c:pt idx="2">
                  <c:v>0.439</c:v>
                </c:pt>
                <c:pt idx="3">
                  <c:v>0.43190661478599218</c:v>
                </c:pt>
                <c:pt idx="4">
                  <c:v>0.46088011097583942</c:v>
                </c:pt>
              </c:numCache>
            </c:numRef>
          </c:val>
          <c:smooth val="0"/>
          <c:extLst>
            <c:ext xmlns:c16="http://schemas.microsoft.com/office/drawing/2014/chart" uri="{C3380CC4-5D6E-409C-BE32-E72D297353CC}">
              <c16:uniqueId val="{00000000-0063-44E5-8944-971FE115D5DC}"/>
            </c:ext>
          </c:extLst>
        </c:ser>
        <c:ser>
          <c:idx val="1"/>
          <c:order val="1"/>
          <c:tx>
            <c:strRef>
              <c:f>'Limiting illness'!$D$12</c:f>
              <c:strCache>
                <c:ptCount val="1"/>
              </c:strCache>
            </c:strRef>
          </c:tx>
          <c:spPr>
            <a:ln w="12700" cap="rnd">
              <a:solidFill>
                <a:schemeClr val="accent1"/>
              </a:solidFill>
              <a:round/>
            </a:ln>
            <a:effectLst/>
          </c:spPr>
          <c:marker>
            <c:symbol val="circle"/>
            <c:size val="8"/>
            <c:spPr>
              <a:noFill/>
              <a:ln w="12700">
                <a:solidFill>
                  <a:schemeClr val="accent1"/>
                </a:solidFill>
              </a:ln>
              <a:effectLst/>
            </c:spPr>
          </c:marker>
          <c:trendline>
            <c:spPr>
              <a:ln w="38100" cap="rnd">
                <a:solidFill>
                  <a:schemeClr val="accent1"/>
                </a:solidFill>
                <a:prstDash val="solid"/>
              </a:ln>
              <a:effectLst/>
            </c:spPr>
            <c:trendlineType val="linear"/>
            <c:dispRSqr val="0"/>
            <c:dispEq val="0"/>
          </c:trendline>
          <c:cat>
            <c:strRef>
              <c:f>'Limiting illness'!$A$13:$A$17</c:f>
              <c:strCache>
                <c:ptCount val="5"/>
                <c:pt idx="0">
                  <c:v>15/16</c:v>
                </c:pt>
                <c:pt idx="4">
                  <c:v>19/20</c:v>
                </c:pt>
              </c:strCache>
            </c:strRef>
          </c:cat>
          <c:val>
            <c:numRef>
              <c:f>'Limiting illness'!$D$13:$D$16</c:f>
              <c:numCache>
                <c:formatCode>0.0%</c:formatCode>
                <c:ptCount val="4"/>
                <c:pt idx="0">
                  <c:v>0.46100000000000002</c:v>
                </c:pt>
                <c:pt idx="1">
                  <c:v>0.45500000000000002</c:v>
                </c:pt>
                <c:pt idx="2">
                  <c:v>0.439</c:v>
                </c:pt>
                <c:pt idx="3">
                  <c:v>0.43190661478599218</c:v>
                </c:pt>
              </c:numCache>
            </c:numRef>
          </c:val>
          <c:smooth val="0"/>
          <c:extLst>
            <c:ext xmlns:c16="http://schemas.microsoft.com/office/drawing/2014/chart" uri="{C3380CC4-5D6E-409C-BE32-E72D297353CC}">
              <c16:uniqueId val="{00000002-0063-44E5-8944-971FE115D5DC}"/>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789031024"/>
        <c:crosses val="autoZero"/>
        <c:auto val="1"/>
        <c:lblAlgn val="ctr"/>
        <c:lblOffset val="100"/>
        <c:noMultiLvlLbl val="0"/>
      </c:catAx>
      <c:valAx>
        <c:axId val="789031024"/>
        <c:scaling>
          <c:orientation val="minMax"/>
          <c:max val="0.60000000000000009"/>
          <c:min val="0"/>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6000000000000003"/>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solidFill>
            <a:schemeClr val="tx1"/>
          </a:solidFill>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'16-34'!$C$3</c:f>
          <c:strCache>
            <c:ptCount val="1"/>
            <c:pt idx="0">
              <c:v>Aged 16-34</c:v>
            </c:pt>
          </c:strCache>
        </c:strRef>
      </c:tx>
      <c:layout>
        <c:manualLayout>
          <c:xMode val="edge"/>
          <c:yMode val="edge"/>
          <c:x val="7.7007364370715791E-4"/>
          <c:y val="8.1441165924087983E-2"/>
        </c:manualLayout>
      </c:layout>
      <c:overlay val="0"/>
      <c:spPr>
        <a:noFill/>
        <a:ln>
          <a:noFill/>
        </a:ln>
        <a:effectLst/>
      </c:spPr>
      <c:txPr>
        <a:bodyPr rot="0" spcFirstLastPara="1" vertOverflow="ellipsis" vert="horz" wrap="square" anchor="ctr" anchorCtr="1"/>
        <a:lstStyle/>
        <a:p>
          <a:pPr>
            <a:lnSpc>
              <a:spcPts val="2000"/>
            </a:lnSpc>
            <a:defRPr sz="2000" b="0" i="0" u="none" strike="noStrike" kern="1200" spc="0" baseline="0">
              <a:solidFill>
                <a:sysClr val="windowText" lastClr="000000"/>
              </a:solidFill>
              <a:latin typeface="+mn-lt"/>
              <a:ea typeface="+mn-ea"/>
              <a:cs typeface="Angsana New" panose="02020603050405020304" pitchFamily="18" charset="-34"/>
            </a:defRPr>
          </a:pPr>
          <a:endParaRPr lang="en-US"/>
        </a:p>
      </c:txPr>
    </c:title>
    <c:autoTitleDeleted val="0"/>
    <c:plotArea>
      <c:layout>
        <c:manualLayout>
          <c:layoutTarget val="inner"/>
          <c:xMode val="edge"/>
          <c:yMode val="edge"/>
          <c:x val="1.4740208444818177E-2"/>
          <c:y val="8.2945519100458234E-2"/>
          <c:w val="0.96804805952653994"/>
          <c:h val="0.8850728049464911"/>
        </c:manualLayout>
      </c:layout>
      <c:lineChart>
        <c:grouping val="standard"/>
        <c:varyColors val="0"/>
        <c:ser>
          <c:idx val="0"/>
          <c:order val="0"/>
          <c:tx>
            <c:strRef>
              <c:f>'16-34'!$C$12</c:f>
              <c:strCache>
                <c:ptCount val="1"/>
                <c:pt idx="0">
                  <c:v>Inactive</c:v>
                </c:pt>
              </c:strCache>
            </c:strRef>
          </c:tx>
          <c:spPr>
            <a:ln w="15875" cap="rnd">
              <a:solidFill>
                <a:schemeClr val="accent1"/>
              </a:solidFill>
              <a:prstDash val="sysDash"/>
              <a:round/>
            </a:ln>
            <a:effectLst/>
          </c:spPr>
          <c:marker>
            <c:symbol val="circle"/>
            <c:size val="8"/>
            <c:spPr>
              <a:solidFill>
                <a:schemeClr val="accent1"/>
              </a:solidFill>
              <a:ln w="9525">
                <a:solidFill>
                  <a:schemeClr val="accent1"/>
                </a:solidFill>
              </a:ln>
              <a:effectLst/>
            </c:spPr>
          </c:marker>
          <c:cat>
            <c:strRef>
              <c:f>'16-34'!$B$13:$B$17</c:f>
              <c:strCache>
                <c:ptCount val="5"/>
                <c:pt idx="0">
                  <c:v>Nov 15/16</c:v>
                </c:pt>
                <c:pt idx="1">
                  <c:v>Nov 16/17</c:v>
                </c:pt>
                <c:pt idx="2">
                  <c:v>Nov 17/18</c:v>
                </c:pt>
                <c:pt idx="3">
                  <c:v>Nov 18/19</c:v>
                </c:pt>
                <c:pt idx="4">
                  <c:v>Nov 19/20</c:v>
                </c:pt>
              </c:strCache>
            </c:strRef>
          </c:cat>
          <c:val>
            <c:numRef>
              <c:f>'16-34'!$C$13:$C$17</c:f>
              <c:numCache>
                <c:formatCode>0.0%</c:formatCode>
                <c:ptCount val="5"/>
                <c:pt idx="0">
                  <c:v>0.19800000000000001</c:v>
                </c:pt>
                <c:pt idx="1">
                  <c:v>0.20200000000000001</c:v>
                </c:pt>
                <c:pt idx="2">
                  <c:v>0.187</c:v>
                </c:pt>
                <c:pt idx="3">
                  <c:v>0.21360153256704983</c:v>
                </c:pt>
                <c:pt idx="4">
                  <c:v>0.25217596707508033</c:v>
                </c:pt>
              </c:numCache>
            </c:numRef>
          </c:val>
          <c:smooth val="0"/>
          <c:extLst>
            <c:ext xmlns:c16="http://schemas.microsoft.com/office/drawing/2014/chart" uri="{C3380CC4-5D6E-409C-BE32-E72D297353CC}">
              <c16:uniqueId val="{00000000-5CB0-4653-ABEA-9A1699613206}"/>
            </c:ext>
          </c:extLst>
        </c:ser>
        <c:ser>
          <c:idx val="1"/>
          <c:order val="1"/>
          <c:tx>
            <c:strRef>
              <c:f>'16-34'!$D$12</c:f>
              <c:strCache>
                <c:ptCount val="1"/>
              </c:strCache>
            </c:strRef>
          </c:tx>
          <c:spPr>
            <a:ln w="12700" cap="rnd">
              <a:solidFill>
                <a:schemeClr val="accent1"/>
              </a:solidFill>
              <a:round/>
            </a:ln>
            <a:effectLst/>
          </c:spPr>
          <c:marker>
            <c:symbol val="circle"/>
            <c:size val="8"/>
            <c:spPr>
              <a:noFill/>
              <a:ln w="12700">
                <a:solidFill>
                  <a:schemeClr val="accent1"/>
                </a:solidFill>
              </a:ln>
              <a:effectLst/>
            </c:spPr>
          </c:marker>
          <c:trendline>
            <c:spPr>
              <a:ln w="38100" cap="rnd">
                <a:solidFill>
                  <a:schemeClr val="accent1"/>
                </a:solidFill>
                <a:prstDash val="solid"/>
              </a:ln>
              <a:effectLst/>
            </c:spPr>
            <c:trendlineType val="linear"/>
            <c:dispRSqr val="0"/>
            <c:dispEq val="0"/>
          </c:trendline>
          <c:cat>
            <c:strRef>
              <c:f>'16-34'!$B$13:$B$17</c:f>
              <c:strCache>
                <c:ptCount val="5"/>
                <c:pt idx="0">
                  <c:v>Nov 15/16</c:v>
                </c:pt>
                <c:pt idx="1">
                  <c:v>Nov 16/17</c:v>
                </c:pt>
                <c:pt idx="2">
                  <c:v>Nov 17/18</c:v>
                </c:pt>
                <c:pt idx="3">
                  <c:v>Nov 18/19</c:v>
                </c:pt>
                <c:pt idx="4">
                  <c:v>Nov 19/20</c:v>
                </c:pt>
              </c:strCache>
            </c:strRef>
          </c:cat>
          <c:val>
            <c:numRef>
              <c:f>'16-34'!$D$13:$D$16</c:f>
              <c:numCache>
                <c:formatCode>0.0%</c:formatCode>
                <c:ptCount val="4"/>
                <c:pt idx="0">
                  <c:v>0.19800000000000001</c:v>
                </c:pt>
                <c:pt idx="1">
                  <c:v>0.20200000000000001</c:v>
                </c:pt>
                <c:pt idx="2">
                  <c:v>0.187</c:v>
                </c:pt>
                <c:pt idx="3">
                  <c:v>0.21360153256704983</c:v>
                </c:pt>
              </c:numCache>
            </c:numRef>
          </c:val>
          <c:smooth val="0"/>
          <c:extLst>
            <c:ext xmlns:c16="http://schemas.microsoft.com/office/drawing/2014/chart" uri="{C3380CC4-5D6E-409C-BE32-E72D297353CC}">
              <c16:uniqueId val="{00000002-5CB0-4653-ABEA-9A1699613206}"/>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1"/>
        <c:axPos val="b"/>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60000000000000009"/>
          <c:min val="0"/>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6000000000000003"/>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'35-54'!$C$3</c:f>
          <c:strCache>
            <c:ptCount val="1"/>
            <c:pt idx="0">
              <c:v>Aged 35-54</c:v>
            </c:pt>
          </c:strCache>
        </c:strRef>
      </c:tx>
      <c:layout>
        <c:manualLayout>
          <c:xMode val="edge"/>
          <c:yMode val="edge"/>
          <c:x val="7.7007364370715791E-4"/>
          <c:y val="8.1441165924087983E-2"/>
        </c:manualLayout>
      </c:layout>
      <c:overlay val="0"/>
      <c:spPr>
        <a:noFill/>
        <a:ln>
          <a:noFill/>
        </a:ln>
        <a:effectLst/>
      </c:spPr>
      <c:txPr>
        <a:bodyPr rot="0" spcFirstLastPara="1" vertOverflow="ellipsis" vert="horz" wrap="square" anchor="ctr" anchorCtr="1"/>
        <a:lstStyle/>
        <a:p>
          <a:pPr>
            <a:lnSpc>
              <a:spcPts val="2000"/>
            </a:lnSpc>
            <a:defRPr sz="2000" b="0" i="0" u="none" strike="noStrike" kern="1200" spc="0" baseline="0">
              <a:solidFill>
                <a:sysClr val="windowText" lastClr="000000"/>
              </a:solidFill>
              <a:latin typeface="+mn-lt"/>
              <a:ea typeface="+mn-ea"/>
              <a:cs typeface="Angsana New" panose="02020603050405020304" pitchFamily="18" charset="-34"/>
            </a:defRPr>
          </a:pPr>
          <a:endParaRPr lang="en-US"/>
        </a:p>
      </c:txPr>
    </c:title>
    <c:autoTitleDeleted val="0"/>
    <c:plotArea>
      <c:layout>
        <c:manualLayout>
          <c:layoutTarget val="inner"/>
          <c:xMode val="edge"/>
          <c:yMode val="edge"/>
          <c:x val="1.4740208444818177E-2"/>
          <c:y val="8.2945519100458234E-2"/>
          <c:w val="0.96804805952653994"/>
          <c:h val="0.8850728049464911"/>
        </c:manualLayout>
      </c:layout>
      <c:lineChart>
        <c:grouping val="standard"/>
        <c:varyColors val="0"/>
        <c:ser>
          <c:idx val="0"/>
          <c:order val="0"/>
          <c:tx>
            <c:strRef>
              <c:f>'35-54'!$C$12</c:f>
              <c:strCache>
                <c:ptCount val="1"/>
                <c:pt idx="0">
                  <c:v>Inactive</c:v>
                </c:pt>
              </c:strCache>
            </c:strRef>
          </c:tx>
          <c:spPr>
            <a:ln w="15875" cap="rnd">
              <a:solidFill>
                <a:schemeClr val="accent1"/>
              </a:solidFill>
              <a:prstDash val="sysDash"/>
              <a:round/>
            </a:ln>
            <a:effectLst/>
          </c:spPr>
          <c:marker>
            <c:symbol val="circle"/>
            <c:size val="8"/>
            <c:spPr>
              <a:solidFill>
                <a:schemeClr val="accent1"/>
              </a:solidFill>
              <a:ln w="9525">
                <a:solidFill>
                  <a:schemeClr val="accent1"/>
                </a:solidFill>
              </a:ln>
              <a:effectLst/>
            </c:spPr>
          </c:marker>
          <c:cat>
            <c:strRef>
              <c:f>'35-54'!$B$13:$B$17</c:f>
              <c:strCache>
                <c:ptCount val="5"/>
                <c:pt idx="0">
                  <c:v>Nov 15/16</c:v>
                </c:pt>
                <c:pt idx="1">
                  <c:v>Nov 16/17</c:v>
                </c:pt>
                <c:pt idx="2">
                  <c:v>Nov 17/18</c:v>
                </c:pt>
                <c:pt idx="3">
                  <c:v>Nov 18/19</c:v>
                </c:pt>
                <c:pt idx="4">
                  <c:v>Nov 19/20</c:v>
                </c:pt>
              </c:strCache>
            </c:strRef>
          </c:cat>
          <c:val>
            <c:numRef>
              <c:f>'35-54'!$C$13:$C$17</c:f>
              <c:numCache>
                <c:formatCode>0.0%</c:formatCode>
                <c:ptCount val="5"/>
                <c:pt idx="0">
                  <c:v>0.26800000000000002</c:v>
                </c:pt>
                <c:pt idx="1">
                  <c:v>0.25800000000000001</c:v>
                </c:pt>
                <c:pt idx="2">
                  <c:v>0.253</c:v>
                </c:pt>
                <c:pt idx="3">
                  <c:v>0.24599112930740363</c:v>
                </c:pt>
                <c:pt idx="4">
                  <c:v>0.28958324710648192</c:v>
                </c:pt>
              </c:numCache>
            </c:numRef>
          </c:val>
          <c:smooth val="0"/>
          <c:extLst>
            <c:ext xmlns:c16="http://schemas.microsoft.com/office/drawing/2014/chart" uri="{C3380CC4-5D6E-409C-BE32-E72D297353CC}">
              <c16:uniqueId val="{00000000-0F37-4152-8F7D-6C0F48726699}"/>
            </c:ext>
          </c:extLst>
        </c:ser>
        <c:ser>
          <c:idx val="1"/>
          <c:order val="1"/>
          <c:tx>
            <c:strRef>
              <c:f>'35-54'!$D$12</c:f>
              <c:strCache>
                <c:ptCount val="1"/>
              </c:strCache>
            </c:strRef>
          </c:tx>
          <c:spPr>
            <a:ln w="12700" cap="rnd">
              <a:solidFill>
                <a:schemeClr val="accent1"/>
              </a:solidFill>
              <a:round/>
            </a:ln>
            <a:effectLst/>
          </c:spPr>
          <c:marker>
            <c:symbol val="circle"/>
            <c:size val="8"/>
            <c:spPr>
              <a:noFill/>
              <a:ln w="12700">
                <a:solidFill>
                  <a:schemeClr val="accent1"/>
                </a:solidFill>
              </a:ln>
              <a:effectLst/>
            </c:spPr>
          </c:marker>
          <c:trendline>
            <c:spPr>
              <a:ln w="38100" cap="rnd">
                <a:solidFill>
                  <a:schemeClr val="accent1"/>
                </a:solidFill>
                <a:prstDash val="solid"/>
              </a:ln>
              <a:effectLst/>
            </c:spPr>
            <c:trendlineType val="linear"/>
            <c:dispRSqr val="0"/>
            <c:dispEq val="0"/>
          </c:trendline>
          <c:cat>
            <c:strRef>
              <c:f>'35-54'!$B$13:$B$17</c:f>
              <c:strCache>
                <c:ptCount val="5"/>
                <c:pt idx="0">
                  <c:v>Nov 15/16</c:v>
                </c:pt>
                <c:pt idx="1">
                  <c:v>Nov 16/17</c:v>
                </c:pt>
                <c:pt idx="2">
                  <c:v>Nov 17/18</c:v>
                </c:pt>
                <c:pt idx="3">
                  <c:v>Nov 18/19</c:v>
                </c:pt>
                <c:pt idx="4">
                  <c:v>Nov 19/20</c:v>
                </c:pt>
              </c:strCache>
            </c:strRef>
          </c:cat>
          <c:val>
            <c:numRef>
              <c:f>'35-54'!$D$13:$D$16</c:f>
              <c:numCache>
                <c:formatCode>0.0%</c:formatCode>
                <c:ptCount val="4"/>
                <c:pt idx="0">
                  <c:v>0.26800000000000002</c:v>
                </c:pt>
                <c:pt idx="1">
                  <c:v>0.25800000000000001</c:v>
                </c:pt>
                <c:pt idx="2">
                  <c:v>0.253</c:v>
                </c:pt>
                <c:pt idx="3">
                  <c:v>0.24599112930740363</c:v>
                </c:pt>
              </c:numCache>
            </c:numRef>
          </c:val>
          <c:smooth val="0"/>
          <c:extLst>
            <c:ext xmlns:c16="http://schemas.microsoft.com/office/drawing/2014/chart" uri="{C3380CC4-5D6E-409C-BE32-E72D297353CC}">
              <c16:uniqueId val="{00000002-0F37-4152-8F7D-6C0F48726699}"/>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1"/>
        <c:axPos val="b"/>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60000000000000009"/>
          <c:min val="0"/>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6000000000000003"/>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'55-74'!$C$3</c:f>
          <c:strCache>
            <c:ptCount val="1"/>
            <c:pt idx="0">
              <c:v>Aged 55-74</c:v>
            </c:pt>
          </c:strCache>
        </c:strRef>
      </c:tx>
      <c:layout>
        <c:manualLayout>
          <c:xMode val="edge"/>
          <c:yMode val="edge"/>
          <c:x val="7.7007364370715791E-4"/>
          <c:y val="8.1441165924087983E-2"/>
        </c:manualLayout>
      </c:layout>
      <c:overlay val="0"/>
      <c:spPr>
        <a:noFill/>
        <a:ln>
          <a:noFill/>
        </a:ln>
        <a:effectLst/>
      </c:spPr>
      <c:txPr>
        <a:bodyPr rot="0" spcFirstLastPara="1" vertOverflow="ellipsis" vert="horz" wrap="square" anchor="ctr" anchorCtr="1"/>
        <a:lstStyle/>
        <a:p>
          <a:pPr>
            <a:lnSpc>
              <a:spcPts val="2000"/>
            </a:lnSpc>
            <a:defRPr sz="2000" b="0" i="0" u="none" strike="noStrike" kern="1200" spc="0" baseline="0">
              <a:solidFill>
                <a:sysClr val="windowText" lastClr="000000"/>
              </a:solidFill>
              <a:latin typeface="+mn-lt"/>
              <a:ea typeface="+mn-ea"/>
              <a:cs typeface="Angsana New" panose="02020603050405020304" pitchFamily="18" charset="-34"/>
            </a:defRPr>
          </a:pPr>
          <a:endParaRPr lang="en-US"/>
        </a:p>
      </c:txPr>
    </c:title>
    <c:autoTitleDeleted val="0"/>
    <c:plotArea>
      <c:layout>
        <c:manualLayout>
          <c:layoutTarget val="inner"/>
          <c:xMode val="edge"/>
          <c:yMode val="edge"/>
          <c:x val="1.4740208444818177E-2"/>
          <c:y val="8.2945519100458234E-2"/>
          <c:w val="0.96804805952653994"/>
          <c:h val="0.8850728049464911"/>
        </c:manualLayout>
      </c:layout>
      <c:lineChart>
        <c:grouping val="standard"/>
        <c:varyColors val="0"/>
        <c:ser>
          <c:idx val="0"/>
          <c:order val="0"/>
          <c:tx>
            <c:strRef>
              <c:f>'55-74'!$C$12</c:f>
              <c:strCache>
                <c:ptCount val="1"/>
                <c:pt idx="0">
                  <c:v>Inactive</c:v>
                </c:pt>
              </c:strCache>
            </c:strRef>
          </c:tx>
          <c:spPr>
            <a:ln w="15875" cap="rnd">
              <a:solidFill>
                <a:schemeClr val="accent1"/>
              </a:solidFill>
              <a:prstDash val="sysDash"/>
              <a:round/>
            </a:ln>
            <a:effectLst/>
          </c:spPr>
          <c:marker>
            <c:symbol val="circle"/>
            <c:size val="8"/>
            <c:spPr>
              <a:solidFill>
                <a:schemeClr val="accent1"/>
              </a:solidFill>
              <a:ln w="9525">
                <a:solidFill>
                  <a:schemeClr val="accent1"/>
                </a:solidFill>
              </a:ln>
              <a:effectLst/>
            </c:spPr>
          </c:marker>
          <c:cat>
            <c:strRef>
              <c:f>'55-74'!$B$13:$B$17</c:f>
              <c:strCache>
                <c:ptCount val="5"/>
                <c:pt idx="0">
                  <c:v>Nov 15/16</c:v>
                </c:pt>
                <c:pt idx="1">
                  <c:v>Nov 16/17</c:v>
                </c:pt>
                <c:pt idx="2">
                  <c:v>Nov 17/18</c:v>
                </c:pt>
                <c:pt idx="3">
                  <c:v>Nov 18/19</c:v>
                </c:pt>
                <c:pt idx="4">
                  <c:v>Nov 19/20</c:v>
                </c:pt>
              </c:strCache>
            </c:strRef>
          </c:cat>
          <c:val>
            <c:numRef>
              <c:f>'55-74'!$C$13:$C$17</c:f>
              <c:numCache>
                <c:formatCode>0.0%</c:formatCode>
                <c:ptCount val="5"/>
                <c:pt idx="0">
                  <c:v>0.33500000000000002</c:v>
                </c:pt>
                <c:pt idx="1">
                  <c:v>0.314</c:v>
                </c:pt>
                <c:pt idx="2">
                  <c:v>0.30499999999999999</c:v>
                </c:pt>
                <c:pt idx="3">
                  <c:v>0.28066146072576942</c:v>
                </c:pt>
                <c:pt idx="4">
                  <c:v>0.34700938987779123</c:v>
                </c:pt>
              </c:numCache>
            </c:numRef>
          </c:val>
          <c:smooth val="0"/>
          <c:extLst>
            <c:ext xmlns:c16="http://schemas.microsoft.com/office/drawing/2014/chart" uri="{C3380CC4-5D6E-409C-BE32-E72D297353CC}">
              <c16:uniqueId val="{00000000-BA37-44A2-9E44-3BAC3D898F1C}"/>
            </c:ext>
          </c:extLst>
        </c:ser>
        <c:ser>
          <c:idx val="1"/>
          <c:order val="1"/>
          <c:tx>
            <c:strRef>
              <c:f>'55-74'!$D$12</c:f>
              <c:strCache>
                <c:ptCount val="1"/>
              </c:strCache>
            </c:strRef>
          </c:tx>
          <c:spPr>
            <a:ln w="12700" cap="rnd">
              <a:solidFill>
                <a:schemeClr val="accent1"/>
              </a:solidFill>
              <a:round/>
            </a:ln>
            <a:effectLst/>
          </c:spPr>
          <c:marker>
            <c:symbol val="circle"/>
            <c:size val="8"/>
            <c:spPr>
              <a:noFill/>
              <a:ln w="12700">
                <a:solidFill>
                  <a:schemeClr val="accent1"/>
                </a:solidFill>
              </a:ln>
              <a:effectLst/>
            </c:spPr>
          </c:marker>
          <c:trendline>
            <c:spPr>
              <a:ln w="38100" cap="rnd">
                <a:solidFill>
                  <a:schemeClr val="accent1"/>
                </a:solidFill>
                <a:prstDash val="solid"/>
              </a:ln>
              <a:effectLst/>
            </c:spPr>
            <c:trendlineType val="linear"/>
            <c:dispRSqr val="0"/>
            <c:dispEq val="0"/>
          </c:trendline>
          <c:cat>
            <c:strRef>
              <c:f>'55-74'!$B$13:$B$17</c:f>
              <c:strCache>
                <c:ptCount val="5"/>
                <c:pt idx="0">
                  <c:v>Nov 15/16</c:v>
                </c:pt>
                <c:pt idx="1">
                  <c:v>Nov 16/17</c:v>
                </c:pt>
                <c:pt idx="2">
                  <c:v>Nov 17/18</c:v>
                </c:pt>
                <c:pt idx="3">
                  <c:v>Nov 18/19</c:v>
                </c:pt>
                <c:pt idx="4">
                  <c:v>Nov 19/20</c:v>
                </c:pt>
              </c:strCache>
            </c:strRef>
          </c:cat>
          <c:val>
            <c:numRef>
              <c:f>'55-74'!$D$13:$D$16</c:f>
              <c:numCache>
                <c:formatCode>0.0%</c:formatCode>
                <c:ptCount val="4"/>
                <c:pt idx="0">
                  <c:v>0.33500000000000002</c:v>
                </c:pt>
                <c:pt idx="1">
                  <c:v>0.314</c:v>
                </c:pt>
                <c:pt idx="2">
                  <c:v>0.30499999999999999</c:v>
                </c:pt>
                <c:pt idx="3">
                  <c:v>0.28066146072576942</c:v>
                </c:pt>
              </c:numCache>
            </c:numRef>
          </c:val>
          <c:smooth val="0"/>
          <c:extLst>
            <c:ext xmlns:c16="http://schemas.microsoft.com/office/drawing/2014/chart" uri="{C3380CC4-5D6E-409C-BE32-E72D297353CC}">
              <c16:uniqueId val="{00000002-BA37-44A2-9E44-3BAC3D898F1C}"/>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1"/>
        <c:axPos val="b"/>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60000000000000009"/>
          <c:min val="0"/>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6000000000000003"/>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'75+'!$C$3</c:f>
          <c:strCache>
            <c:ptCount val="1"/>
            <c:pt idx="0">
              <c:v>Aged 75+</c:v>
            </c:pt>
          </c:strCache>
        </c:strRef>
      </c:tx>
      <c:layout>
        <c:manualLayout>
          <c:xMode val="edge"/>
          <c:yMode val="edge"/>
          <c:x val="3.2841199818852064E-2"/>
          <c:y val="0.16404212697594162"/>
        </c:manualLayout>
      </c:layout>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1.4740208444818177E-2"/>
          <c:y val="8.2945519100458234E-2"/>
          <c:w val="0.96804805952653994"/>
          <c:h val="0.8850728049464911"/>
        </c:manualLayout>
      </c:layout>
      <c:lineChart>
        <c:grouping val="standard"/>
        <c:varyColors val="0"/>
        <c:ser>
          <c:idx val="0"/>
          <c:order val="0"/>
          <c:tx>
            <c:strRef>
              <c:f>'75+'!$C$12</c:f>
              <c:strCache>
                <c:ptCount val="1"/>
                <c:pt idx="0">
                  <c:v>Inactive</c:v>
                </c:pt>
              </c:strCache>
            </c:strRef>
          </c:tx>
          <c:spPr>
            <a:ln w="15875" cap="rnd">
              <a:solidFill>
                <a:schemeClr val="accent1"/>
              </a:solidFill>
              <a:prstDash val="sysDash"/>
              <a:round/>
            </a:ln>
            <a:effectLst/>
          </c:spPr>
          <c:marker>
            <c:symbol val="circle"/>
            <c:size val="8"/>
            <c:spPr>
              <a:solidFill>
                <a:schemeClr val="accent1"/>
              </a:solidFill>
              <a:ln w="9525">
                <a:solidFill>
                  <a:schemeClr val="accent1"/>
                </a:solidFill>
              </a:ln>
              <a:effectLst/>
            </c:spPr>
          </c:marker>
          <c:cat>
            <c:strRef>
              <c:f>'75+'!$A$13:$A$17</c:f>
              <c:strCache>
                <c:ptCount val="5"/>
                <c:pt idx="0">
                  <c:v>15/16</c:v>
                </c:pt>
                <c:pt idx="4">
                  <c:v>19/20</c:v>
                </c:pt>
              </c:strCache>
            </c:strRef>
          </c:cat>
          <c:val>
            <c:numRef>
              <c:f>'75+'!$C$13:$C$17</c:f>
              <c:numCache>
                <c:formatCode>0.0%</c:formatCode>
                <c:ptCount val="5"/>
                <c:pt idx="0">
                  <c:v>0.55100000000000005</c:v>
                </c:pt>
                <c:pt idx="1">
                  <c:v>0.56299999999999994</c:v>
                </c:pt>
                <c:pt idx="2">
                  <c:v>0.54</c:v>
                </c:pt>
                <c:pt idx="3">
                  <c:v>0.48421052631578948</c:v>
                </c:pt>
                <c:pt idx="4">
                  <c:v>0.5303082335865632</c:v>
                </c:pt>
              </c:numCache>
            </c:numRef>
          </c:val>
          <c:smooth val="0"/>
          <c:extLst>
            <c:ext xmlns:c16="http://schemas.microsoft.com/office/drawing/2014/chart" uri="{C3380CC4-5D6E-409C-BE32-E72D297353CC}">
              <c16:uniqueId val="{00000000-8FCA-4248-AAAE-965445D0453D}"/>
            </c:ext>
          </c:extLst>
        </c:ser>
        <c:ser>
          <c:idx val="1"/>
          <c:order val="1"/>
          <c:tx>
            <c:strRef>
              <c:f>'75+'!$D$12</c:f>
              <c:strCache>
                <c:ptCount val="1"/>
              </c:strCache>
            </c:strRef>
          </c:tx>
          <c:spPr>
            <a:ln w="12700" cap="rnd">
              <a:solidFill>
                <a:schemeClr val="accent1"/>
              </a:solidFill>
              <a:round/>
            </a:ln>
            <a:effectLst/>
          </c:spPr>
          <c:marker>
            <c:symbol val="circle"/>
            <c:size val="8"/>
            <c:spPr>
              <a:noFill/>
              <a:ln w="12700">
                <a:solidFill>
                  <a:schemeClr val="accent1"/>
                </a:solidFill>
              </a:ln>
              <a:effectLst/>
            </c:spPr>
          </c:marker>
          <c:trendline>
            <c:spPr>
              <a:ln w="38100" cap="rnd">
                <a:solidFill>
                  <a:schemeClr val="accent1"/>
                </a:solidFill>
                <a:prstDash val="solid"/>
              </a:ln>
              <a:effectLst/>
            </c:spPr>
            <c:trendlineType val="linear"/>
            <c:dispRSqr val="0"/>
            <c:dispEq val="0"/>
          </c:trendline>
          <c:cat>
            <c:strRef>
              <c:f>'75+'!$A$13:$A$17</c:f>
              <c:strCache>
                <c:ptCount val="5"/>
                <c:pt idx="0">
                  <c:v>15/16</c:v>
                </c:pt>
                <c:pt idx="4">
                  <c:v>19/20</c:v>
                </c:pt>
              </c:strCache>
            </c:strRef>
          </c:cat>
          <c:val>
            <c:numRef>
              <c:f>'75+'!$D$13:$D$16</c:f>
              <c:numCache>
                <c:formatCode>0.0%</c:formatCode>
                <c:ptCount val="4"/>
                <c:pt idx="0">
                  <c:v>0.55100000000000005</c:v>
                </c:pt>
                <c:pt idx="1">
                  <c:v>0.56299999999999994</c:v>
                </c:pt>
                <c:pt idx="2">
                  <c:v>0.54</c:v>
                </c:pt>
                <c:pt idx="3">
                  <c:v>0.48421052631578948</c:v>
                </c:pt>
              </c:numCache>
            </c:numRef>
          </c:val>
          <c:smooth val="0"/>
          <c:extLst>
            <c:ext xmlns:c16="http://schemas.microsoft.com/office/drawing/2014/chart" uri="{C3380CC4-5D6E-409C-BE32-E72D297353CC}">
              <c16:uniqueId val="{00000002-8FCA-4248-AAAE-965445D0453D}"/>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789031024"/>
        <c:crosses val="autoZero"/>
        <c:auto val="1"/>
        <c:lblAlgn val="ctr"/>
        <c:lblOffset val="100"/>
        <c:noMultiLvlLbl val="0"/>
      </c:catAx>
      <c:valAx>
        <c:axId val="789031024"/>
        <c:scaling>
          <c:orientation val="minMax"/>
          <c:max val="0.60000000000000009"/>
          <c:min val="0"/>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6000000000000003"/>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solidFill>
            <a:schemeClr val="tx1"/>
          </a:solidFill>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793084963816671E-2"/>
          <c:y val="1.7472700625027392E-2"/>
          <c:w val="0.97641383007236671"/>
          <c:h val="1.0709055556308971E-2"/>
        </c:manualLayout>
      </c:layout>
      <c:barChart>
        <c:barDir val="bar"/>
        <c:grouping val="stacked"/>
        <c:varyColors val="0"/>
        <c:ser>
          <c:idx val="0"/>
          <c:order val="0"/>
          <c:tx>
            <c:strRef>
              <c:f>'Inactive sub data (2)'!$B$19</c:f>
              <c:strCache>
                <c:ptCount val="1"/>
                <c:pt idx="0">
                  <c:v>Nothing</c:v>
                </c:pt>
              </c:strCache>
            </c:strRef>
          </c:tx>
          <c:spPr>
            <a:solidFill>
              <a:srgbClr val="BD1923"/>
            </a:solidFill>
            <a:ln w="28575">
              <a:solidFill>
                <a:schemeClr val="bg1"/>
              </a:solidFill>
            </a:ln>
            <a:effectLst/>
          </c:spPr>
          <c:invertIfNegative val="0"/>
          <c:dPt>
            <c:idx val="0"/>
            <c:invertIfNegative val="0"/>
            <c:bubble3D val="0"/>
            <c:spPr>
              <a:solidFill>
                <a:srgbClr val="DE8C91"/>
              </a:solidFill>
              <a:ln w="28575">
                <a:solidFill>
                  <a:schemeClr val="bg1"/>
                </a:solidFill>
              </a:ln>
              <a:effectLst/>
            </c:spPr>
            <c:extLst>
              <c:ext xmlns:c16="http://schemas.microsoft.com/office/drawing/2014/chart" uri="{C3380CC4-5D6E-409C-BE32-E72D297353CC}">
                <c16:uniqueId val="{00000001-6F72-4625-8DC5-E52E70B9DC00}"/>
              </c:ext>
            </c:extLst>
          </c:dPt>
          <c:dPt>
            <c:idx val="1"/>
            <c:invertIfNegative val="0"/>
            <c:bubble3D val="0"/>
            <c:spPr>
              <a:solidFill>
                <a:srgbClr val="DE8C91"/>
              </a:solidFill>
              <a:ln w="28575">
                <a:solidFill>
                  <a:schemeClr val="bg1"/>
                </a:solidFill>
              </a:ln>
              <a:effectLst/>
            </c:spPr>
            <c:extLst>
              <c:ext xmlns:c16="http://schemas.microsoft.com/office/drawing/2014/chart" uri="{C3380CC4-5D6E-409C-BE32-E72D297353CC}">
                <c16:uniqueId val="{00000003-6F72-4625-8DC5-E52E70B9DC00}"/>
              </c:ext>
            </c:extLst>
          </c:dPt>
          <c:dPt>
            <c:idx val="2"/>
            <c:invertIfNegative val="0"/>
            <c:bubble3D val="0"/>
            <c:spPr>
              <a:solidFill>
                <a:srgbClr val="BD1923">
                  <a:alpha val="50196"/>
                </a:srgbClr>
              </a:solidFill>
              <a:ln w="28575">
                <a:solidFill>
                  <a:schemeClr val="bg1"/>
                </a:solidFill>
              </a:ln>
              <a:effectLst/>
            </c:spPr>
            <c:extLst>
              <c:ext xmlns:c16="http://schemas.microsoft.com/office/drawing/2014/chart" uri="{C3380CC4-5D6E-409C-BE32-E72D297353CC}">
                <c16:uniqueId val="{00000005-6F72-4625-8DC5-E52E70B9DC00}"/>
              </c:ext>
            </c:extLst>
          </c:dPt>
          <c:dPt>
            <c:idx val="3"/>
            <c:invertIfNegative val="0"/>
            <c:bubble3D val="0"/>
            <c:spPr>
              <a:solidFill>
                <a:srgbClr val="BD1923">
                  <a:alpha val="50196"/>
                </a:srgbClr>
              </a:solidFill>
              <a:ln w="28575">
                <a:solidFill>
                  <a:schemeClr val="bg1"/>
                </a:solidFill>
              </a:ln>
              <a:effectLst/>
            </c:spPr>
            <c:extLst>
              <c:ext xmlns:c16="http://schemas.microsoft.com/office/drawing/2014/chart" uri="{C3380CC4-5D6E-409C-BE32-E72D297353CC}">
                <c16:uniqueId val="{00000007-6F72-4625-8DC5-E52E70B9DC00}"/>
              </c:ext>
            </c:extLst>
          </c:dPt>
          <c:cat>
            <c:strRef>
              <c:f>'Inactive sub data (2)'!$C$12:$G$12</c:f>
              <c:strCache>
                <c:ptCount val="5"/>
                <c:pt idx="0">
                  <c:v>Nov 15/16</c:v>
                </c:pt>
                <c:pt idx="1">
                  <c:v>Nov 16/17</c:v>
                </c:pt>
                <c:pt idx="2">
                  <c:v>Nov 17/18</c:v>
                </c:pt>
                <c:pt idx="3">
                  <c:v>Nov 18/19</c:v>
                </c:pt>
                <c:pt idx="4">
                  <c:v>Nov 19/20</c:v>
                </c:pt>
              </c:strCache>
            </c:strRef>
          </c:cat>
          <c:val>
            <c:numRef>
              <c:f>'Inactive sub data (2)'!$C$19:$G$19</c:f>
              <c:numCache>
                <c:formatCode>0.0%</c:formatCode>
                <c:ptCount val="5"/>
                <c:pt idx="0">
                  <c:v>9.7439999999999999E-2</c:v>
                </c:pt>
                <c:pt idx="1">
                  <c:v>0.10807</c:v>
                </c:pt>
                <c:pt idx="2">
                  <c:v>9.0534000000000003E-2</c:v>
                </c:pt>
                <c:pt idx="3">
                  <c:v>8.3963909774436088E-2</c:v>
                </c:pt>
                <c:pt idx="4">
                  <c:v>0.12550513475121433</c:v>
                </c:pt>
              </c:numCache>
            </c:numRef>
          </c:val>
          <c:extLst>
            <c:ext xmlns:c16="http://schemas.microsoft.com/office/drawing/2014/chart" uri="{C3380CC4-5D6E-409C-BE32-E72D297353CC}">
              <c16:uniqueId val="{00000008-6F72-4625-8DC5-E52E70B9DC00}"/>
            </c:ext>
          </c:extLst>
        </c:ser>
        <c:ser>
          <c:idx val="1"/>
          <c:order val="1"/>
          <c:tx>
            <c:strRef>
              <c:f>'Inactive sub data (2)'!$B$18</c:f>
              <c:strCache>
                <c:ptCount val="1"/>
                <c:pt idx="0">
                  <c:v>Light only</c:v>
                </c:pt>
              </c:strCache>
            </c:strRef>
          </c:tx>
          <c:spPr>
            <a:solidFill>
              <a:srgbClr val="7F7F7F"/>
            </a:solidFill>
            <a:ln w="28575">
              <a:solidFill>
                <a:schemeClr val="bg1"/>
              </a:solidFill>
            </a:ln>
            <a:effectLst/>
          </c:spPr>
          <c:invertIfNegative val="0"/>
          <c:dPt>
            <c:idx val="4"/>
            <c:invertIfNegative val="0"/>
            <c:bubble3D val="0"/>
            <c:spPr>
              <a:solidFill>
                <a:srgbClr val="7F7F7F"/>
              </a:solidFill>
              <a:ln w="28575">
                <a:solidFill>
                  <a:schemeClr val="bg1"/>
                </a:solidFill>
              </a:ln>
              <a:effectLst/>
            </c:spPr>
            <c:extLst>
              <c:ext xmlns:c16="http://schemas.microsoft.com/office/drawing/2014/chart" uri="{C3380CC4-5D6E-409C-BE32-E72D297353CC}">
                <c16:uniqueId val="{0000000A-6F72-4625-8DC5-E52E70B9DC00}"/>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'Inactive sub data (2)'!$C$12:$G$12</c:f>
              <c:strCache>
                <c:ptCount val="5"/>
                <c:pt idx="0">
                  <c:v>Nov 15/16</c:v>
                </c:pt>
                <c:pt idx="1">
                  <c:v>Nov 16/17</c:v>
                </c:pt>
                <c:pt idx="2">
                  <c:v>Nov 17/18</c:v>
                </c:pt>
                <c:pt idx="3">
                  <c:v>Nov 18/19</c:v>
                </c:pt>
                <c:pt idx="4">
                  <c:v>Nov 19/20</c:v>
                </c:pt>
              </c:strCache>
            </c:strRef>
          </c:cat>
          <c:val>
            <c:numRef>
              <c:f>'Inactive sub data (2)'!$C$18:$G$18</c:f>
              <c:numCache>
                <c:formatCode>0.0%</c:formatCode>
                <c:ptCount val="5"/>
                <c:pt idx="0">
                  <c:v>9.7229999999999997E-2</c:v>
                </c:pt>
                <c:pt idx="1">
                  <c:v>9.0093999999999994E-2</c:v>
                </c:pt>
                <c:pt idx="2">
                  <c:v>8.5568000000000005E-2</c:v>
                </c:pt>
                <c:pt idx="3">
                  <c:v>8.2624060150375933E-2</c:v>
                </c:pt>
                <c:pt idx="4">
                  <c:v>7.4955092718420227E-2</c:v>
                </c:pt>
              </c:numCache>
            </c:numRef>
          </c:val>
          <c:extLst>
            <c:ext xmlns:c16="http://schemas.microsoft.com/office/drawing/2014/chart" uri="{C3380CC4-5D6E-409C-BE32-E72D297353CC}">
              <c16:uniqueId val="{0000000B-6F72-4625-8DC5-E52E70B9DC00}"/>
            </c:ext>
          </c:extLst>
        </c:ser>
        <c:ser>
          <c:idx val="2"/>
          <c:order val="2"/>
          <c:tx>
            <c:strRef>
              <c:f>'Inactive sub data (2)'!$B$17</c:f>
              <c:strCache>
                <c:ptCount val="1"/>
                <c:pt idx="0">
                  <c:v>1-29 minutes</c:v>
                </c:pt>
              </c:strCache>
            </c:strRef>
          </c:tx>
          <c:spPr>
            <a:solidFill>
              <a:srgbClr val="A6A6A6"/>
            </a:solidFill>
            <a:ln w="28575">
              <a:solidFill>
                <a:schemeClr val="bg1"/>
              </a:solidFill>
            </a:ln>
            <a:effectLst/>
          </c:spPr>
          <c:invertIfNegative val="0"/>
          <c:dPt>
            <c:idx val="0"/>
            <c:invertIfNegative val="0"/>
            <c:bubble3D val="0"/>
            <c:spPr>
              <a:solidFill>
                <a:srgbClr val="A6A6A6"/>
              </a:solidFill>
              <a:ln w="28575">
                <a:solidFill>
                  <a:schemeClr val="bg1"/>
                </a:solidFill>
              </a:ln>
              <a:effectLst/>
            </c:spPr>
            <c:extLst>
              <c:ext xmlns:c16="http://schemas.microsoft.com/office/drawing/2014/chart" uri="{C3380CC4-5D6E-409C-BE32-E72D297353CC}">
                <c16:uniqueId val="{0000000D-6F72-4625-8DC5-E52E70B9DC00}"/>
              </c:ext>
            </c:extLst>
          </c:dPt>
          <c:dPt>
            <c:idx val="1"/>
            <c:invertIfNegative val="0"/>
            <c:bubble3D val="0"/>
            <c:spPr>
              <a:solidFill>
                <a:srgbClr val="A6A6A6"/>
              </a:solidFill>
              <a:ln w="28575">
                <a:solidFill>
                  <a:schemeClr val="bg1"/>
                </a:solidFill>
              </a:ln>
              <a:effectLst/>
            </c:spPr>
            <c:extLst>
              <c:ext xmlns:c16="http://schemas.microsoft.com/office/drawing/2014/chart" uri="{C3380CC4-5D6E-409C-BE32-E72D297353CC}">
                <c16:uniqueId val="{0000000F-6F72-4625-8DC5-E52E70B9DC00}"/>
              </c:ext>
            </c:extLst>
          </c:dPt>
          <c:dPt>
            <c:idx val="2"/>
            <c:invertIfNegative val="0"/>
            <c:bubble3D val="0"/>
            <c:spPr>
              <a:solidFill>
                <a:srgbClr val="A6A6A6"/>
              </a:solidFill>
              <a:ln w="28575">
                <a:solidFill>
                  <a:schemeClr val="bg1"/>
                </a:solidFill>
              </a:ln>
              <a:effectLst/>
            </c:spPr>
            <c:extLst>
              <c:ext xmlns:c16="http://schemas.microsoft.com/office/drawing/2014/chart" uri="{C3380CC4-5D6E-409C-BE32-E72D297353CC}">
                <c16:uniqueId val="{00000011-6F72-4625-8DC5-E52E70B9DC00}"/>
              </c:ext>
            </c:extLst>
          </c:dPt>
          <c:dPt>
            <c:idx val="3"/>
            <c:invertIfNegative val="0"/>
            <c:bubble3D val="0"/>
            <c:spPr>
              <a:solidFill>
                <a:srgbClr val="A6A6A6"/>
              </a:solidFill>
              <a:ln w="28575">
                <a:solidFill>
                  <a:schemeClr val="bg1"/>
                </a:solidFill>
              </a:ln>
              <a:effectLst/>
            </c:spPr>
            <c:extLst>
              <c:ext xmlns:c16="http://schemas.microsoft.com/office/drawing/2014/chart" uri="{C3380CC4-5D6E-409C-BE32-E72D297353CC}">
                <c16:uniqueId val="{00000013-6F72-4625-8DC5-E52E70B9DC00}"/>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'Inactive sub data (2)'!$C$12:$G$12</c:f>
              <c:strCache>
                <c:ptCount val="5"/>
                <c:pt idx="0">
                  <c:v>Nov 15/16</c:v>
                </c:pt>
                <c:pt idx="1">
                  <c:v>Nov 16/17</c:v>
                </c:pt>
                <c:pt idx="2">
                  <c:v>Nov 17/18</c:v>
                </c:pt>
                <c:pt idx="3">
                  <c:v>Nov 18/19</c:v>
                </c:pt>
                <c:pt idx="4">
                  <c:v>Nov 19/20</c:v>
                </c:pt>
              </c:strCache>
            </c:strRef>
          </c:cat>
          <c:val>
            <c:numRef>
              <c:f>'Inactive sub data (2)'!$C$17:$G$17</c:f>
              <c:numCache>
                <c:formatCode>0.0%</c:formatCode>
                <c:ptCount val="5"/>
                <c:pt idx="0">
                  <c:v>1.5329999999999998E-2</c:v>
                </c:pt>
                <c:pt idx="1">
                  <c:v>1.6049999999999998E-2</c:v>
                </c:pt>
                <c:pt idx="2">
                  <c:v>1.4898E-2</c:v>
                </c:pt>
                <c:pt idx="3">
                  <c:v>1.1612030075187969E-2</c:v>
                </c:pt>
                <c:pt idx="4">
                  <c:v>1.2545455512172485E-2</c:v>
                </c:pt>
              </c:numCache>
            </c:numRef>
          </c:val>
          <c:extLst>
            <c:ext xmlns:c16="http://schemas.microsoft.com/office/drawing/2014/chart" uri="{C3380CC4-5D6E-409C-BE32-E72D297353CC}">
              <c16:uniqueId val="{00000014-6F72-4625-8DC5-E52E70B9DC00}"/>
            </c:ext>
          </c:extLst>
        </c:ser>
        <c:dLbls>
          <c:showLegendKey val="0"/>
          <c:showVal val="0"/>
          <c:showCatName val="0"/>
          <c:showSerName val="0"/>
          <c:showPercent val="0"/>
          <c:showBubbleSize val="0"/>
        </c:dLbls>
        <c:gapWidth val="40"/>
        <c:overlap val="100"/>
        <c:axId val="384227768"/>
        <c:axId val="384231048"/>
      </c:barChart>
      <c:catAx>
        <c:axId val="384227768"/>
        <c:scaling>
          <c:orientation val="minMax"/>
        </c:scaling>
        <c:delete val="1"/>
        <c:axPos val="l"/>
        <c:numFmt formatCode="General" sourceLinked="1"/>
        <c:majorTickMark val="none"/>
        <c:minorTickMark val="none"/>
        <c:tickLblPos val="nextTo"/>
        <c:crossAx val="384231048"/>
        <c:crosses val="autoZero"/>
        <c:auto val="1"/>
        <c:lblAlgn val="ctr"/>
        <c:lblOffset val="100"/>
        <c:noMultiLvlLbl val="0"/>
      </c:catAx>
      <c:valAx>
        <c:axId val="384231048"/>
        <c:scaling>
          <c:orientation val="minMax"/>
          <c:max val="0.60000000000000009"/>
          <c:min val="0.5"/>
        </c:scaling>
        <c:delete val="1"/>
        <c:axPos val="b"/>
        <c:numFmt formatCode="0.0%" sourceLinked="1"/>
        <c:majorTickMark val="out"/>
        <c:minorTickMark val="none"/>
        <c:tickLblPos val="nextTo"/>
        <c:crossAx val="384227768"/>
        <c:crosses val="autoZero"/>
        <c:crossBetween val="between"/>
        <c:majorUnit val="0.1"/>
      </c:valAx>
      <c:spPr>
        <a:noFill/>
        <a:ln w="25400">
          <a:noFill/>
        </a:ln>
        <a:effectLst/>
      </c:spPr>
    </c:plotArea>
    <c:legend>
      <c:legendPos val="b"/>
      <c:layout>
        <c:manualLayout>
          <c:xMode val="edge"/>
          <c:yMode val="edge"/>
          <c:x val="1.0940977593560644E-2"/>
          <c:y val="3.5670056449205262E-2"/>
          <c:w val="0.97811804481287867"/>
          <c:h val="0.9493533430150570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031588921928854E-2"/>
          <c:y val="3.1161473087818695E-2"/>
          <c:w val="0.89217532611425443"/>
          <c:h val="0.96317280453257792"/>
        </c:manualLayout>
      </c:layout>
      <c:barChart>
        <c:barDir val="bar"/>
        <c:grouping val="stacked"/>
        <c:varyColors val="0"/>
        <c:ser>
          <c:idx val="0"/>
          <c:order val="0"/>
          <c:tx>
            <c:strRef>
              <c:f>'Inactive sub data (2)'!$B$19</c:f>
              <c:strCache>
                <c:ptCount val="1"/>
                <c:pt idx="0">
                  <c:v>Nothing</c:v>
                </c:pt>
              </c:strCache>
            </c:strRef>
          </c:tx>
          <c:spPr>
            <a:solidFill>
              <a:srgbClr val="BD1923"/>
            </a:solidFill>
            <a:ln w="28575">
              <a:solidFill>
                <a:schemeClr val="bg1"/>
              </a:solidFill>
            </a:ln>
            <a:effectLst/>
          </c:spPr>
          <c:invertIfNegative val="0"/>
          <c:dPt>
            <c:idx val="0"/>
            <c:invertIfNegative val="0"/>
            <c:bubble3D val="0"/>
            <c:spPr>
              <a:solidFill>
                <a:srgbClr val="BD1923"/>
              </a:solidFill>
              <a:ln w="28575">
                <a:solidFill>
                  <a:schemeClr val="bg1"/>
                </a:solidFill>
              </a:ln>
              <a:effectLst/>
            </c:spPr>
            <c:extLst>
              <c:ext xmlns:c16="http://schemas.microsoft.com/office/drawing/2014/chart" uri="{C3380CC4-5D6E-409C-BE32-E72D297353CC}">
                <c16:uniqueId val="{00000001-8A79-4BAE-8089-31363C8F10E2}"/>
              </c:ext>
            </c:extLst>
          </c:dPt>
          <c:dPt>
            <c:idx val="1"/>
            <c:invertIfNegative val="0"/>
            <c:bubble3D val="0"/>
            <c:spPr>
              <a:solidFill>
                <a:srgbClr val="BD1923"/>
              </a:solidFill>
              <a:ln w="28575">
                <a:solidFill>
                  <a:schemeClr val="bg1"/>
                </a:solidFill>
              </a:ln>
              <a:effectLst/>
            </c:spPr>
            <c:extLst>
              <c:ext xmlns:c16="http://schemas.microsoft.com/office/drawing/2014/chart" uri="{C3380CC4-5D6E-409C-BE32-E72D297353CC}">
                <c16:uniqueId val="{00000003-8A79-4BAE-8089-31363C8F10E2}"/>
              </c:ext>
            </c:extLst>
          </c:dPt>
          <c:dPt>
            <c:idx val="2"/>
            <c:invertIfNegative val="0"/>
            <c:bubble3D val="0"/>
            <c:spPr>
              <a:solidFill>
                <a:srgbClr val="BD1923"/>
              </a:solidFill>
              <a:ln w="28575">
                <a:solidFill>
                  <a:schemeClr val="bg1"/>
                </a:solidFill>
              </a:ln>
              <a:effectLst/>
            </c:spPr>
            <c:extLst>
              <c:ext xmlns:c16="http://schemas.microsoft.com/office/drawing/2014/chart" uri="{C3380CC4-5D6E-409C-BE32-E72D297353CC}">
                <c16:uniqueId val="{00000005-8A79-4BAE-8089-31363C8F10E2}"/>
              </c:ext>
            </c:extLst>
          </c:dPt>
          <c:dPt>
            <c:idx val="3"/>
            <c:invertIfNegative val="0"/>
            <c:bubble3D val="0"/>
            <c:spPr>
              <a:solidFill>
                <a:srgbClr val="BD1923"/>
              </a:solidFill>
              <a:ln w="28575">
                <a:solidFill>
                  <a:schemeClr val="bg1"/>
                </a:solidFill>
              </a:ln>
              <a:effectLst/>
            </c:spPr>
            <c:extLst>
              <c:ext xmlns:c16="http://schemas.microsoft.com/office/drawing/2014/chart" uri="{C3380CC4-5D6E-409C-BE32-E72D297353CC}">
                <c16:uniqueId val="{00000007-8A79-4BAE-8089-31363C8F10E2}"/>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'Inactive sub data (2)'!$C$12:$G$12</c:f>
              <c:strCache>
                <c:ptCount val="5"/>
                <c:pt idx="0">
                  <c:v>Nov 15/16</c:v>
                </c:pt>
                <c:pt idx="1">
                  <c:v>Nov 16/17</c:v>
                </c:pt>
                <c:pt idx="2">
                  <c:v>Nov 17/18</c:v>
                </c:pt>
                <c:pt idx="3">
                  <c:v>Nov 18/19</c:v>
                </c:pt>
                <c:pt idx="4">
                  <c:v>Nov 19/20</c:v>
                </c:pt>
              </c:strCache>
            </c:strRef>
          </c:cat>
          <c:val>
            <c:numRef>
              <c:f>'Inactive sub data (2)'!$C$19:$G$19</c:f>
              <c:numCache>
                <c:formatCode>0.0%</c:formatCode>
                <c:ptCount val="5"/>
                <c:pt idx="0">
                  <c:v>0.16814999999999997</c:v>
                </c:pt>
                <c:pt idx="1">
                  <c:v>0.17319400000000001</c:v>
                </c:pt>
                <c:pt idx="2">
                  <c:v>0.16669600000000001</c:v>
                </c:pt>
                <c:pt idx="3">
                  <c:v>0.15722231686541738</c:v>
                </c:pt>
                <c:pt idx="4">
                  <c:v>0.21330355361221018</c:v>
                </c:pt>
              </c:numCache>
            </c:numRef>
          </c:val>
          <c:extLst>
            <c:ext xmlns:c16="http://schemas.microsoft.com/office/drawing/2014/chart" uri="{C3380CC4-5D6E-409C-BE32-E72D297353CC}">
              <c16:uniqueId val="{00000008-8A79-4BAE-8089-31363C8F10E2}"/>
            </c:ext>
          </c:extLst>
        </c:ser>
        <c:ser>
          <c:idx val="1"/>
          <c:order val="1"/>
          <c:tx>
            <c:strRef>
              <c:f>'Inactive sub data (2)'!$B$18</c:f>
              <c:strCache>
                <c:ptCount val="1"/>
                <c:pt idx="0">
                  <c:v>Light only</c:v>
                </c:pt>
              </c:strCache>
            </c:strRef>
          </c:tx>
          <c:spPr>
            <a:solidFill>
              <a:srgbClr val="BFBFBF"/>
            </a:solidFill>
            <a:ln w="28575">
              <a:solidFill>
                <a:schemeClr val="bg1"/>
              </a:solidFill>
            </a:ln>
            <a:effectLst/>
          </c:spPr>
          <c:invertIfNegative val="0"/>
          <c:dPt>
            <c:idx val="4"/>
            <c:invertIfNegative val="0"/>
            <c:bubble3D val="0"/>
            <c:spPr>
              <a:solidFill>
                <a:srgbClr val="BFBFBF"/>
              </a:solidFill>
              <a:ln w="28575">
                <a:solidFill>
                  <a:schemeClr val="bg1"/>
                </a:solidFill>
              </a:ln>
              <a:effectLst/>
            </c:spPr>
            <c:extLst>
              <c:ext xmlns:c16="http://schemas.microsoft.com/office/drawing/2014/chart" uri="{C3380CC4-5D6E-409C-BE32-E72D297353CC}">
                <c16:uniqueId val="{0000000A-8A79-4BAE-8089-31363C8F10E2}"/>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'Inactive sub data (2)'!$C$12:$G$12</c:f>
              <c:strCache>
                <c:ptCount val="5"/>
                <c:pt idx="0">
                  <c:v>Nov 15/16</c:v>
                </c:pt>
                <c:pt idx="1">
                  <c:v>Nov 16/17</c:v>
                </c:pt>
                <c:pt idx="2">
                  <c:v>Nov 17/18</c:v>
                </c:pt>
                <c:pt idx="3">
                  <c:v>Nov 18/19</c:v>
                </c:pt>
                <c:pt idx="4">
                  <c:v>Nov 19/20</c:v>
                </c:pt>
              </c:strCache>
            </c:strRef>
          </c:cat>
          <c:val>
            <c:numRef>
              <c:f>'Inactive sub data (2)'!$C$18:$G$18</c:f>
              <c:numCache>
                <c:formatCode>0.0%</c:formatCode>
                <c:ptCount val="5"/>
                <c:pt idx="0">
                  <c:v>9.7184999999999994E-2</c:v>
                </c:pt>
                <c:pt idx="1">
                  <c:v>8.8960000000000011E-2</c:v>
                </c:pt>
                <c:pt idx="2">
                  <c:v>8.4687999999999999E-2</c:v>
                </c:pt>
                <c:pt idx="3">
                  <c:v>8.8932708688245321E-2</c:v>
                </c:pt>
                <c:pt idx="4">
                  <c:v>8.4493859834959051E-2</c:v>
                </c:pt>
              </c:numCache>
            </c:numRef>
          </c:val>
          <c:extLst>
            <c:ext xmlns:c16="http://schemas.microsoft.com/office/drawing/2014/chart" uri="{C3380CC4-5D6E-409C-BE32-E72D297353CC}">
              <c16:uniqueId val="{0000000B-8A79-4BAE-8089-31363C8F10E2}"/>
            </c:ext>
          </c:extLst>
        </c:ser>
        <c:ser>
          <c:idx val="2"/>
          <c:order val="2"/>
          <c:tx>
            <c:strRef>
              <c:f>'Inactive sub data (2)'!$B$17</c:f>
              <c:strCache>
                <c:ptCount val="1"/>
                <c:pt idx="0">
                  <c:v>1-29 minutes</c:v>
                </c:pt>
              </c:strCache>
            </c:strRef>
          </c:tx>
          <c:spPr>
            <a:solidFill>
              <a:schemeClr val="bg1">
                <a:lumMod val="65000"/>
              </a:schemeClr>
            </a:solidFill>
            <a:ln w="28575">
              <a:solidFill>
                <a:schemeClr val="bg1"/>
              </a:solidFill>
            </a:ln>
            <a:effectLst/>
          </c:spPr>
          <c:invertIfNegative val="0"/>
          <c:dPt>
            <c:idx val="0"/>
            <c:invertIfNegative val="0"/>
            <c:bubble3D val="0"/>
            <c:spPr>
              <a:solidFill>
                <a:srgbClr val="D2D2D2"/>
              </a:solidFill>
              <a:ln w="28575">
                <a:solidFill>
                  <a:schemeClr val="bg1"/>
                </a:solidFill>
              </a:ln>
              <a:effectLst/>
            </c:spPr>
            <c:extLst>
              <c:ext xmlns:c16="http://schemas.microsoft.com/office/drawing/2014/chart" uri="{C3380CC4-5D6E-409C-BE32-E72D297353CC}">
                <c16:uniqueId val="{0000000D-8A79-4BAE-8089-31363C8F10E2}"/>
              </c:ext>
            </c:extLst>
          </c:dPt>
          <c:dPt>
            <c:idx val="1"/>
            <c:invertIfNegative val="0"/>
            <c:bubble3D val="0"/>
            <c:spPr>
              <a:solidFill>
                <a:srgbClr val="D2D2D2"/>
              </a:solidFill>
              <a:ln w="28575">
                <a:solidFill>
                  <a:schemeClr val="bg1"/>
                </a:solidFill>
              </a:ln>
              <a:effectLst/>
            </c:spPr>
            <c:extLst>
              <c:ext xmlns:c16="http://schemas.microsoft.com/office/drawing/2014/chart" uri="{C3380CC4-5D6E-409C-BE32-E72D297353CC}">
                <c16:uniqueId val="{0000000F-8A79-4BAE-8089-31363C8F10E2}"/>
              </c:ext>
            </c:extLst>
          </c:dPt>
          <c:dPt>
            <c:idx val="2"/>
            <c:invertIfNegative val="0"/>
            <c:bubble3D val="0"/>
            <c:spPr>
              <a:solidFill>
                <a:srgbClr val="D2D2D2"/>
              </a:solidFill>
              <a:ln w="28575">
                <a:solidFill>
                  <a:schemeClr val="bg1"/>
                </a:solidFill>
              </a:ln>
              <a:effectLst/>
            </c:spPr>
            <c:extLst>
              <c:ext xmlns:c16="http://schemas.microsoft.com/office/drawing/2014/chart" uri="{C3380CC4-5D6E-409C-BE32-E72D297353CC}">
                <c16:uniqueId val="{00000011-8A79-4BAE-8089-31363C8F10E2}"/>
              </c:ext>
            </c:extLst>
          </c:dPt>
          <c:dPt>
            <c:idx val="3"/>
            <c:invertIfNegative val="0"/>
            <c:bubble3D val="0"/>
            <c:spPr>
              <a:solidFill>
                <a:srgbClr val="A6A6A6">
                  <a:alpha val="50196"/>
                </a:srgbClr>
              </a:solidFill>
              <a:ln w="28575">
                <a:solidFill>
                  <a:schemeClr val="bg1"/>
                </a:solidFill>
              </a:ln>
              <a:effectLst/>
            </c:spPr>
            <c:extLst>
              <c:ext xmlns:c16="http://schemas.microsoft.com/office/drawing/2014/chart" uri="{C3380CC4-5D6E-409C-BE32-E72D297353CC}">
                <c16:uniqueId val="{00000013-8A79-4BAE-8089-31363C8F10E2}"/>
              </c:ext>
            </c:extLst>
          </c:dPt>
          <c:dLbls>
            <c:dLbl>
              <c:idx val="0"/>
              <c:layout>
                <c:manualLayout>
                  <c:x val="5.3675099267398073E-2"/>
                  <c:y val="-8.498583569405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A79-4BAE-8089-31363C8F10E2}"/>
                </c:ext>
              </c:extLst>
            </c:dLbl>
            <c:dLbl>
              <c:idx val="1"/>
              <c:layout>
                <c:manualLayout>
                  <c:x val="4.8611410526715075E-2"/>
                  <c:y val="-5.665722379603399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A79-4BAE-8089-31363C8F10E2}"/>
                </c:ext>
              </c:extLst>
            </c:dLbl>
            <c:dLbl>
              <c:idx val="2"/>
              <c:layout>
                <c:manualLayout>
                  <c:x val="5.4053237323656383E-2"/>
                  <c:y val="-8.498583569405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A79-4BAE-8089-31363C8F10E2}"/>
                </c:ext>
              </c:extLst>
            </c:dLbl>
            <c:dLbl>
              <c:idx val="3"/>
              <c:layout>
                <c:manualLayout>
                  <c:x val="5.1824236542892997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A79-4BAE-8089-31363C8F10E2}"/>
                </c:ext>
              </c:extLst>
            </c:dLbl>
            <c:dLbl>
              <c:idx val="4"/>
              <c:layout>
                <c:manualLayout>
                  <c:x val="4.4949977398951069E-2"/>
                  <c:y val="8.498583569405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CE71-4BFD-9C8F-5ABE19257FC9}"/>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'Inactive sub data (2)'!$C$12:$G$12</c:f>
              <c:strCache>
                <c:ptCount val="5"/>
                <c:pt idx="0">
                  <c:v>Nov 15/16</c:v>
                </c:pt>
                <c:pt idx="1">
                  <c:v>Nov 16/17</c:v>
                </c:pt>
                <c:pt idx="2">
                  <c:v>Nov 17/18</c:v>
                </c:pt>
                <c:pt idx="3">
                  <c:v>Nov 18/19</c:v>
                </c:pt>
                <c:pt idx="4">
                  <c:v>Nov 19/20</c:v>
                </c:pt>
              </c:strCache>
            </c:strRef>
          </c:cat>
          <c:val>
            <c:numRef>
              <c:f>'Inactive sub data (2)'!$C$17:$G$17</c:f>
              <c:numCache>
                <c:formatCode>0.0%</c:formatCode>
                <c:ptCount val="5"/>
                <c:pt idx="0">
                  <c:v>1.9949999999999999E-2</c:v>
                </c:pt>
                <c:pt idx="1">
                  <c:v>1.5846000000000002E-2</c:v>
                </c:pt>
                <c:pt idx="2">
                  <c:v>1.6616000000000002E-2</c:v>
                </c:pt>
                <c:pt idx="3">
                  <c:v>1.5844974446337309E-2</c:v>
                </c:pt>
                <c:pt idx="4">
                  <c:v>1.3679174748319891E-2</c:v>
                </c:pt>
              </c:numCache>
            </c:numRef>
          </c:val>
          <c:extLst>
            <c:ext xmlns:c16="http://schemas.microsoft.com/office/drawing/2014/chart" uri="{C3380CC4-5D6E-409C-BE32-E72D297353CC}">
              <c16:uniqueId val="{00000014-8A79-4BAE-8089-31363C8F10E2}"/>
            </c:ext>
          </c:extLst>
        </c:ser>
        <c:dLbls>
          <c:showLegendKey val="0"/>
          <c:showVal val="0"/>
          <c:showCatName val="0"/>
          <c:showSerName val="0"/>
          <c:showPercent val="0"/>
          <c:showBubbleSize val="0"/>
        </c:dLbls>
        <c:gapWidth val="40"/>
        <c:overlap val="100"/>
        <c:axId val="384227768"/>
        <c:axId val="384231048"/>
      </c:barChart>
      <c:catAx>
        <c:axId val="3842277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384231048"/>
        <c:crosses val="autoZero"/>
        <c:auto val="1"/>
        <c:lblAlgn val="ctr"/>
        <c:lblOffset val="100"/>
        <c:noMultiLvlLbl val="0"/>
      </c:catAx>
      <c:valAx>
        <c:axId val="384231048"/>
        <c:scaling>
          <c:orientation val="minMax"/>
        </c:scaling>
        <c:delete val="1"/>
        <c:axPos val="b"/>
        <c:numFmt formatCode="0.0%" sourceLinked="1"/>
        <c:majorTickMark val="none"/>
        <c:minorTickMark val="none"/>
        <c:tickLblPos val="nextTo"/>
        <c:crossAx val="3842277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77154882154882"/>
          <c:y val="0.14816781183387057"/>
          <c:w val="0.87170993265993268"/>
          <c:h val="0.63118552978466413"/>
        </c:manualLayout>
      </c:layout>
      <c:lineChart>
        <c:grouping val="standard"/>
        <c:varyColors val="0"/>
        <c:ser>
          <c:idx val="0"/>
          <c:order val="0"/>
          <c:tx>
            <c:strRef>
              <c:f>'Whole pop Trend'!$C$12</c:f>
              <c:strCache>
                <c:ptCount val="1"/>
                <c:pt idx="0">
                  <c:v>England Inactive</c:v>
                </c:pt>
              </c:strCache>
            </c:strRef>
          </c:tx>
          <c:spPr>
            <a:ln w="25400" cap="rnd">
              <a:solidFill>
                <a:schemeClr val="tx1"/>
              </a:solidFill>
              <a:prstDash val="sysDot"/>
              <a:round/>
            </a:ln>
            <a:effectLst/>
          </c:spPr>
          <c:marker>
            <c:symbol val="diamond"/>
            <c:size val="10"/>
            <c:spPr>
              <a:solidFill>
                <a:schemeClr val="tx1"/>
              </a:solidFill>
              <a:ln w="9525">
                <a:noFill/>
              </a:ln>
              <a:effectLst/>
            </c:spPr>
          </c:marker>
          <c:cat>
            <c:strRef>
              <c:f>'Whole pop Trend'!$D$11:$I$11</c:f>
              <c:strCache>
                <c:ptCount val="6"/>
                <c:pt idx="0">
                  <c:v>Nov 15/16</c:v>
                </c:pt>
                <c:pt idx="1">
                  <c:v>Nov 16/17</c:v>
                </c:pt>
                <c:pt idx="2">
                  <c:v>Nov 17/18</c:v>
                </c:pt>
                <c:pt idx="3">
                  <c:v>Nov 18/19</c:v>
                </c:pt>
                <c:pt idx="4">
                  <c:v>Nov 19/20</c:v>
                </c:pt>
                <c:pt idx="5">
                  <c:v>May 20/21</c:v>
                </c:pt>
              </c:strCache>
            </c:strRef>
          </c:cat>
          <c:val>
            <c:numRef>
              <c:f>'Whole pop Trend'!$D$12:$G$12</c:f>
              <c:numCache>
                <c:formatCode>0.0%</c:formatCode>
                <c:ptCount val="4"/>
                <c:pt idx="0">
                  <c:v>0.25600000000000001</c:v>
                </c:pt>
                <c:pt idx="1">
                  <c:v>0.25700000000000001</c:v>
                </c:pt>
                <c:pt idx="2">
                  <c:v>0.251</c:v>
                </c:pt>
                <c:pt idx="3">
                  <c:v>0.24579999999999999</c:v>
                </c:pt>
              </c:numCache>
            </c:numRef>
          </c:val>
          <c:smooth val="0"/>
          <c:extLst>
            <c:ext xmlns:c16="http://schemas.microsoft.com/office/drawing/2014/chart" uri="{C3380CC4-5D6E-409C-BE32-E72D297353CC}">
              <c16:uniqueId val="{00000000-9756-445C-83AA-E21E6BC30191}"/>
            </c:ext>
          </c:extLst>
        </c:ser>
        <c:ser>
          <c:idx val="1"/>
          <c:order val="1"/>
          <c:tx>
            <c:strRef>
              <c:f>'Whole pop Trend'!$C$13</c:f>
              <c:strCache>
                <c:ptCount val="1"/>
                <c:pt idx="0">
                  <c:v>Greater Manchester Inactive</c:v>
                </c:pt>
              </c:strCache>
            </c:strRef>
          </c:tx>
          <c:spPr>
            <a:ln w="38100" cap="rnd">
              <a:solidFill>
                <a:schemeClr val="accent1"/>
              </a:solidFill>
              <a:prstDash val="sysDot"/>
              <a:round/>
            </a:ln>
            <a:effectLst/>
          </c:spPr>
          <c:marker>
            <c:symbol val="diamond"/>
            <c:size val="10"/>
            <c:spPr>
              <a:solidFill>
                <a:schemeClr val="accent1"/>
              </a:solidFill>
              <a:ln w="9525">
                <a:noFill/>
              </a:ln>
              <a:effectLst/>
            </c:spPr>
          </c:marker>
          <c:trendline>
            <c:spPr>
              <a:ln w="38100" cap="rnd">
                <a:solidFill>
                  <a:schemeClr val="accent1"/>
                </a:solidFill>
                <a:prstDash val="solid"/>
              </a:ln>
              <a:effectLst/>
            </c:spPr>
            <c:trendlineType val="linear"/>
            <c:dispRSqr val="0"/>
            <c:dispEq val="0"/>
          </c:trendline>
          <c:cat>
            <c:strRef>
              <c:f>'Whole pop Trend'!$D$11:$I$11</c:f>
              <c:strCache>
                <c:ptCount val="6"/>
                <c:pt idx="0">
                  <c:v>Nov 15/16</c:v>
                </c:pt>
                <c:pt idx="1">
                  <c:v>Nov 16/17</c:v>
                </c:pt>
                <c:pt idx="2">
                  <c:v>Nov 17/18</c:v>
                </c:pt>
                <c:pt idx="3">
                  <c:v>Nov 18/19</c:v>
                </c:pt>
                <c:pt idx="4">
                  <c:v>Nov 19/20</c:v>
                </c:pt>
                <c:pt idx="5">
                  <c:v>May 20/21</c:v>
                </c:pt>
              </c:strCache>
            </c:strRef>
          </c:cat>
          <c:val>
            <c:numRef>
              <c:f>'Whole pop Trend'!$D$13:$G$13</c:f>
              <c:numCache>
                <c:formatCode>0.0%</c:formatCode>
                <c:ptCount val="4"/>
                <c:pt idx="0">
                  <c:v>0.28499999999999998</c:v>
                </c:pt>
                <c:pt idx="1">
                  <c:v>0.27800000000000002</c:v>
                </c:pt>
                <c:pt idx="2">
                  <c:v>0.26800000000000002</c:v>
                </c:pt>
                <c:pt idx="3">
                  <c:v>0.26200000000000001</c:v>
                </c:pt>
              </c:numCache>
            </c:numRef>
          </c:val>
          <c:smooth val="0"/>
          <c:extLst>
            <c:ext xmlns:c16="http://schemas.microsoft.com/office/drawing/2014/chart" uri="{C3380CC4-5D6E-409C-BE32-E72D297353CC}">
              <c16:uniqueId val="{00000002-9756-445C-83AA-E21E6BC30191}"/>
            </c:ext>
          </c:extLst>
        </c:ser>
        <c:ser>
          <c:idx val="2"/>
          <c:order val="2"/>
          <c:tx>
            <c:strRef>
              <c:f>'Whole pop Trend'!$C$14</c:f>
              <c:strCache>
                <c:ptCount val="1"/>
                <c:pt idx="0">
                  <c:v>England Nov 19/20 Inactive</c:v>
                </c:pt>
              </c:strCache>
            </c:strRef>
          </c:tx>
          <c:spPr>
            <a:ln w="25400" cap="rnd">
              <a:solidFill>
                <a:schemeClr val="tx1"/>
              </a:solidFill>
              <a:prstDash val="sysDot"/>
              <a:round/>
            </a:ln>
            <a:effectLst/>
          </c:spPr>
          <c:marker>
            <c:symbol val="diamond"/>
            <c:size val="10"/>
            <c:spPr>
              <a:solidFill>
                <a:schemeClr val="tx1"/>
              </a:solidFill>
              <a:ln w="9525">
                <a:noFill/>
              </a:ln>
              <a:effectLst/>
            </c:spPr>
          </c:marker>
          <c:cat>
            <c:strRef>
              <c:f>'Whole pop Trend'!$D$11:$I$11</c:f>
              <c:strCache>
                <c:ptCount val="6"/>
                <c:pt idx="0">
                  <c:v>Nov 15/16</c:v>
                </c:pt>
                <c:pt idx="1">
                  <c:v>Nov 16/17</c:v>
                </c:pt>
                <c:pt idx="2">
                  <c:v>Nov 17/18</c:v>
                </c:pt>
                <c:pt idx="3">
                  <c:v>Nov 18/19</c:v>
                </c:pt>
                <c:pt idx="4">
                  <c:v>Nov 19/20</c:v>
                </c:pt>
                <c:pt idx="5">
                  <c:v>May 20/21</c:v>
                </c:pt>
              </c:strCache>
            </c:strRef>
          </c:cat>
          <c:val>
            <c:numRef>
              <c:f>'Whole pop Trend'!$D$14:$I$14</c:f>
              <c:numCache>
                <c:formatCode>General</c:formatCode>
                <c:ptCount val="6"/>
                <c:pt idx="3" formatCode="0.0%">
                  <c:v>0.24579999999999999</c:v>
                </c:pt>
                <c:pt idx="4" formatCode="0.0%">
                  <c:v>0.27139625882491603</c:v>
                </c:pt>
                <c:pt idx="5" formatCode="0.0%">
                  <c:v>0.27460000000000001</c:v>
                </c:pt>
              </c:numCache>
            </c:numRef>
          </c:val>
          <c:smooth val="0"/>
          <c:extLst>
            <c:ext xmlns:c16="http://schemas.microsoft.com/office/drawing/2014/chart" uri="{C3380CC4-5D6E-409C-BE32-E72D297353CC}">
              <c16:uniqueId val="{00000003-9756-445C-83AA-E21E6BC30191}"/>
            </c:ext>
          </c:extLst>
        </c:ser>
        <c:ser>
          <c:idx val="3"/>
          <c:order val="3"/>
          <c:tx>
            <c:strRef>
              <c:f>'Whole pop Trend'!$C$15</c:f>
              <c:strCache>
                <c:ptCount val="1"/>
                <c:pt idx="0">
                  <c:v>Greater Manchester Nov 19/20 Inactive</c:v>
                </c:pt>
              </c:strCache>
            </c:strRef>
          </c:tx>
          <c:spPr>
            <a:ln w="38100" cap="rnd">
              <a:solidFill>
                <a:schemeClr val="accent1"/>
              </a:solidFill>
              <a:prstDash val="sysDot"/>
              <a:round/>
            </a:ln>
            <a:effectLst/>
          </c:spPr>
          <c:marker>
            <c:symbol val="diamond"/>
            <c:size val="10"/>
            <c:spPr>
              <a:solidFill>
                <a:schemeClr val="accent1"/>
              </a:solidFill>
              <a:ln w="9525">
                <a:noFill/>
              </a:ln>
              <a:effectLst/>
            </c:spPr>
          </c:marker>
          <c:cat>
            <c:strRef>
              <c:f>'Whole pop Trend'!$D$11:$I$11</c:f>
              <c:strCache>
                <c:ptCount val="6"/>
                <c:pt idx="0">
                  <c:v>Nov 15/16</c:v>
                </c:pt>
                <c:pt idx="1">
                  <c:v>Nov 16/17</c:v>
                </c:pt>
                <c:pt idx="2">
                  <c:v>Nov 17/18</c:v>
                </c:pt>
                <c:pt idx="3">
                  <c:v>Nov 18/19</c:v>
                </c:pt>
                <c:pt idx="4">
                  <c:v>Nov 19/20</c:v>
                </c:pt>
                <c:pt idx="5">
                  <c:v>May 20/21</c:v>
                </c:pt>
              </c:strCache>
            </c:strRef>
          </c:cat>
          <c:val>
            <c:numRef>
              <c:f>'Whole pop Trend'!$D$15:$I$15</c:f>
              <c:numCache>
                <c:formatCode>General</c:formatCode>
                <c:ptCount val="6"/>
                <c:pt idx="3" formatCode="0.0%">
                  <c:v>0.26200000000000001</c:v>
                </c:pt>
                <c:pt idx="4" formatCode="0.0%">
                  <c:v>0.31147658819548912</c:v>
                </c:pt>
                <c:pt idx="5" formatCode="0.0%">
                  <c:v>0.30499999999999999</c:v>
                </c:pt>
              </c:numCache>
            </c:numRef>
          </c:val>
          <c:smooth val="0"/>
          <c:extLst>
            <c:ext xmlns:c16="http://schemas.microsoft.com/office/drawing/2014/chart" uri="{C3380CC4-5D6E-409C-BE32-E72D297353CC}">
              <c16:uniqueId val="{00000004-9756-445C-83AA-E21E6BC30191}"/>
            </c:ext>
          </c:extLst>
        </c:ser>
        <c:ser>
          <c:idx val="4"/>
          <c:order val="4"/>
          <c:tx>
            <c:strRef>
              <c:f>'Whole pop Trend'!$C$16</c:f>
              <c:strCache>
                <c:ptCount val="1"/>
                <c:pt idx="0">
                  <c:v>England Active</c:v>
                </c:pt>
              </c:strCache>
            </c:strRef>
          </c:tx>
          <c:spPr>
            <a:ln w="25400" cap="rnd">
              <a:solidFill>
                <a:schemeClr val="tx1"/>
              </a:solidFill>
              <a:prstDash val="sysDot"/>
              <a:round/>
            </a:ln>
            <a:effectLst/>
          </c:spPr>
          <c:marker>
            <c:symbol val="circle"/>
            <c:size val="10"/>
            <c:spPr>
              <a:solidFill>
                <a:schemeClr val="tx1"/>
              </a:solidFill>
              <a:ln w="9525">
                <a:noFill/>
              </a:ln>
              <a:effectLst/>
            </c:spPr>
          </c:marker>
          <c:cat>
            <c:strRef>
              <c:f>'Whole pop Trend'!$D$11:$I$11</c:f>
              <c:strCache>
                <c:ptCount val="6"/>
                <c:pt idx="0">
                  <c:v>Nov 15/16</c:v>
                </c:pt>
                <c:pt idx="1">
                  <c:v>Nov 16/17</c:v>
                </c:pt>
                <c:pt idx="2">
                  <c:v>Nov 17/18</c:v>
                </c:pt>
                <c:pt idx="3">
                  <c:v>Nov 18/19</c:v>
                </c:pt>
                <c:pt idx="4">
                  <c:v>Nov 19/20</c:v>
                </c:pt>
                <c:pt idx="5">
                  <c:v>May 20/21</c:v>
                </c:pt>
              </c:strCache>
            </c:strRef>
          </c:cat>
          <c:val>
            <c:numRef>
              <c:f>'Whole pop Trend'!$D$16:$G$16</c:f>
              <c:numCache>
                <c:formatCode>0.0%</c:formatCode>
                <c:ptCount val="4"/>
                <c:pt idx="0">
                  <c:v>0.621</c:v>
                </c:pt>
                <c:pt idx="1">
                  <c:v>0.61799999999999999</c:v>
                </c:pt>
                <c:pt idx="2">
                  <c:v>0.626</c:v>
                </c:pt>
                <c:pt idx="3">
                  <c:v>0.63270000000000004</c:v>
                </c:pt>
              </c:numCache>
            </c:numRef>
          </c:val>
          <c:smooth val="0"/>
          <c:extLst>
            <c:ext xmlns:c16="http://schemas.microsoft.com/office/drawing/2014/chart" uri="{C3380CC4-5D6E-409C-BE32-E72D297353CC}">
              <c16:uniqueId val="{00000005-9756-445C-83AA-E21E6BC30191}"/>
            </c:ext>
          </c:extLst>
        </c:ser>
        <c:ser>
          <c:idx val="5"/>
          <c:order val="5"/>
          <c:tx>
            <c:strRef>
              <c:f>'Whole pop Trend'!$C$17</c:f>
              <c:strCache>
                <c:ptCount val="1"/>
                <c:pt idx="0">
                  <c:v>Greater Manchester Active</c:v>
                </c:pt>
              </c:strCache>
            </c:strRef>
          </c:tx>
          <c:spPr>
            <a:ln w="38100" cap="rnd">
              <a:solidFill>
                <a:schemeClr val="accent5"/>
              </a:solidFill>
              <a:prstDash val="sysDot"/>
              <a:round/>
            </a:ln>
            <a:effectLst/>
          </c:spPr>
          <c:marker>
            <c:symbol val="circle"/>
            <c:size val="10"/>
            <c:spPr>
              <a:solidFill>
                <a:schemeClr val="accent5"/>
              </a:solidFill>
              <a:ln w="9525">
                <a:noFill/>
              </a:ln>
              <a:effectLst/>
            </c:spPr>
          </c:marker>
          <c:trendline>
            <c:spPr>
              <a:ln w="38100" cap="rnd">
                <a:solidFill>
                  <a:schemeClr val="accent5"/>
                </a:solidFill>
                <a:prstDash val="solid"/>
              </a:ln>
              <a:effectLst/>
            </c:spPr>
            <c:trendlineType val="linear"/>
            <c:dispRSqr val="0"/>
            <c:dispEq val="0"/>
          </c:trendline>
          <c:cat>
            <c:strRef>
              <c:f>'Whole pop Trend'!$D$11:$I$11</c:f>
              <c:strCache>
                <c:ptCount val="6"/>
                <c:pt idx="0">
                  <c:v>Nov 15/16</c:v>
                </c:pt>
                <c:pt idx="1">
                  <c:v>Nov 16/17</c:v>
                </c:pt>
                <c:pt idx="2">
                  <c:v>Nov 17/18</c:v>
                </c:pt>
                <c:pt idx="3">
                  <c:v>Nov 18/19</c:v>
                </c:pt>
                <c:pt idx="4">
                  <c:v>Nov 19/20</c:v>
                </c:pt>
                <c:pt idx="5">
                  <c:v>May 20/21</c:v>
                </c:pt>
              </c:strCache>
            </c:strRef>
          </c:cat>
          <c:val>
            <c:numRef>
              <c:f>'Whole pop Trend'!$D$17:$G$17</c:f>
              <c:numCache>
                <c:formatCode>0.0%</c:formatCode>
                <c:ptCount val="4"/>
                <c:pt idx="0">
                  <c:v>0.59399999999999997</c:v>
                </c:pt>
                <c:pt idx="1">
                  <c:v>0.61299999999999999</c:v>
                </c:pt>
                <c:pt idx="2">
                  <c:v>0.60599999999999998</c:v>
                </c:pt>
                <c:pt idx="3">
                  <c:v>0.61960000000000004</c:v>
                </c:pt>
              </c:numCache>
            </c:numRef>
          </c:val>
          <c:smooth val="0"/>
          <c:extLst>
            <c:ext xmlns:c16="http://schemas.microsoft.com/office/drawing/2014/chart" uri="{C3380CC4-5D6E-409C-BE32-E72D297353CC}">
              <c16:uniqueId val="{00000007-9756-445C-83AA-E21E6BC30191}"/>
            </c:ext>
          </c:extLst>
        </c:ser>
        <c:ser>
          <c:idx val="6"/>
          <c:order val="6"/>
          <c:tx>
            <c:strRef>
              <c:f>'Whole pop Trend'!$C$18</c:f>
              <c:strCache>
                <c:ptCount val="1"/>
                <c:pt idx="0">
                  <c:v>England Nov 19/20 Active</c:v>
                </c:pt>
              </c:strCache>
            </c:strRef>
          </c:tx>
          <c:spPr>
            <a:ln w="25400" cap="rnd">
              <a:solidFill>
                <a:schemeClr val="tx1"/>
              </a:solidFill>
              <a:prstDash val="sysDot"/>
              <a:round/>
            </a:ln>
            <a:effectLst/>
          </c:spPr>
          <c:marker>
            <c:symbol val="circle"/>
            <c:size val="10"/>
            <c:spPr>
              <a:solidFill>
                <a:schemeClr val="tx1"/>
              </a:solidFill>
              <a:ln w="9525">
                <a:noFill/>
              </a:ln>
              <a:effectLst/>
            </c:spPr>
          </c:marker>
          <c:cat>
            <c:strRef>
              <c:f>'Whole pop Trend'!$D$11:$I$11</c:f>
              <c:strCache>
                <c:ptCount val="6"/>
                <c:pt idx="0">
                  <c:v>Nov 15/16</c:v>
                </c:pt>
                <c:pt idx="1">
                  <c:v>Nov 16/17</c:v>
                </c:pt>
                <c:pt idx="2">
                  <c:v>Nov 17/18</c:v>
                </c:pt>
                <c:pt idx="3">
                  <c:v>Nov 18/19</c:v>
                </c:pt>
                <c:pt idx="4">
                  <c:v>Nov 19/20</c:v>
                </c:pt>
                <c:pt idx="5">
                  <c:v>May 20/21</c:v>
                </c:pt>
              </c:strCache>
            </c:strRef>
          </c:cat>
          <c:val>
            <c:numRef>
              <c:f>'Whole pop Trend'!$D$18:$I$18</c:f>
              <c:numCache>
                <c:formatCode>General</c:formatCode>
                <c:ptCount val="6"/>
                <c:pt idx="3" formatCode="0.0%">
                  <c:v>0.63270000000000004</c:v>
                </c:pt>
                <c:pt idx="4" formatCode="0.0%">
                  <c:v>0.61368714343880459</c:v>
                </c:pt>
                <c:pt idx="5" formatCode="0.0%">
                  <c:v>0.60940000000000005</c:v>
                </c:pt>
              </c:numCache>
            </c:numRef>
          </c:val>
          <c:smooth val="0"/>
          <c:extLst>
            <c:ext xmlns:c16="http://schemas.microsoft.com/office/drawing/2014/chart" uri="{C3380CC4-5D6E-409C-BE32-E72D297353CC}">
              <c16:uniqueId val="{00000008-9756-445C-83AA-E21E6BC30191}"/>
            </c:ext>
          </c:extLst>
        </c:ser>
        <c:ser>
          <c:idx val="7"/>
          <c:order val="7"/>
          <c:tx>
            <c:strRef>
              <c:f>'Whole pop Trend'!$C$19</c:f>
              <c:strCache>
                <c:ptCount val="1"/>
                <c:pt idx="0">
                  <c:v>Greater Manchester Nov 19/20 Active</c:v>
                </c:pt>
              </c:strCache>
            </c:strRef>
          </c:tx>
          <c:spPr>
            <a:ln w="38100" cap="rnd">
              <a:solidFill>
                <a:schemeClr val="accent5"/>
              </a:solidFill>
              <a:prstDash val="sysDot"/>
              <a:round/>
            </a:ln>
            <a:effectLst/>
          </c:spPr>
          <c:marker>
            <c:symbol val="circle"/>
            <c:size val="10"/>
            <c:spPr>
              <a:solidFill>
                <a:schemeClr val="accent5"/>
              </a:solidFill>
              <a:ln w="9525">
                <a:noFill/>
              </a:ln>
              <a:effectLst/>
            </c:spPr>
          </c:marker>
          <c:cat>
            <c:strRef>
              <c:f>'Whole pop Trend'!$D$11:$I$11</c:f>
              <c:strCache>
                <c:ptCount val="6"/>
                <c:pt idx="0">
                  <c:v>Nov 15/16</c:v>
                </c:pt>
                <c:pt idx="1">
                  <c:v>Nov 16/17</c:v>
                </c:pt>
                <c:pt idx="2">
                  <c:v>Nov 17/18</c:v>
                </c:pt>
                <c:pt idx="3">
                  <c:v>Nov 18/19</c:v>
                </c:pt>
                <c:pt idx="4">
                  <c:v>Nov 19/20</c:v>
                </c:pt>
                <c:pt idx="5">
                  <c:v>May 20/21</c:v>
                </c:pt>
              </c:strCache>
            </c:strRef>
          </c:cat>
          <c:val>
            <c:numRef>
              <c:f>'Whole pop Trend'!$D$19:$I$19</c:f>
              <c:numCache>
                <c:formatCode>General</c:formatCode>
                <c:ptCount val="6"/>
                <c:pt idx="3" formatCode="0.0%">
                  <c:v>0.61960000000000004</c:v>
                </c:pt>
                <c:pt idx="4" formatCode="0.0%">
                  <c:v>0.57750941415063017</c:v>
                </c:pt>
                <c:pt idx="5" formatCode="0.0%">
                  <c:v>0.5796</c:v>
                </c:pt>
              </c:numCache>
            </c:numRef>
          </c:val>
          <c:smooth val="0"/>
          <c:extLst>
            <c:ext xmlns:c16="http://schemas.microsoft.com/office/drawing/2014/chart" uri="{C3380CC4-5D6E-409C-BE32-E72D297353CC}">
              <c16:uniqueId val="{00000009-9756-445C-83AA-E21E6BC30191}"/>
            </c:ext>
          </c:extLst>
        </c:ser>
        <c:dLbls>
          <c:showLegendKey val="0"/>
          <c:showVal val="0"/>
          <c:showCatName val="0"/>
          <c:showSerName val="0"/>
          <c:showPercent val="0"/>
          <c:showBubbleSize val="0"/>
        </c:dLbls>
        <c:marker val="1"/>
        <c:smooth val="0"/>
        <c:axId val="927959640"/>
        <c:axId val="927960296"/>
      </c:lineChart>
      <c:catAx>
        <c:axId val="927959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927960296"/>
        <c:crosses val="autoZero"/>
        <c:auto val="1"/>
        <c:lblAlgn val="ctr"/>
        <c:lblOffset val="100"/>
        <c:noMultiLvlLbl val="0"/>
      </c:catAx>
      <c:valAx>
        <c:axId val="927960296"/>
        <c:scaling>
          <c:orientation val="minMax"/>
          <c:max val="0.8"/>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927959640"/>
        <c:crosses val="autoZero"/>
        <c:crossBetween val="between"/>
        <c:majorUnit val="0.1"/>
      </c:valAx>
      <c:spPr>
        <a:noFill/>
        <a:ln>
          <a:noFill/>
        </a:ln>
        <a:effectLst/>
      </c:spPr>
    </c:plotArea>
    <c:legend>
      <c:legendPos val="b"/>
      <c:legendEntry>
        <c:idx val="2"/>
        <c:delete val="1"/>
      </c:legendEntry>
      <c:legendEntry>
        <c:idx val="3"/>
        <c:delete val="1"/>
      </c:legendEntry>
      <c:legendEntry>
        <c:idx val="6"/>
        <c:delete val="1"/>
      </c:legendEntry>
      <c:legendEntry>
        <c:idx val="7"/>
        <c:delete val="1"/>
      </c:legendEntry>
      <c:legendEntry>
        <c:idx val="8"/>
        <c:delete val="1"/>
      </c:legendEntry>
      <c:legendEntry>
        <c:idx val="9"/>
        <c:delete val="1"/>
      </c:legendEntry>
      <c:layout>
        <c:manualLayout>
          <c:xMode val="edge"/>
          <c:yMode val="edge"/>
          <c:x val="1.8251975117977961E-2"/>
          <c:y val="0.86603011877042535"/>
          <c:w val="0.9584560182812093"/>
          <c:h val="0.118851769493634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600"/>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'Gra phs'!$B$7</c:f>
          <c:strCache>
            <c:ptCount val="1"/>
            <c:pt idx="0">
              <c:v>Engand</c:v>
            </c:pt>
          </c:strCache>
        </c:strRef>
      </c:tx>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endParaRPr lang="en-US"/>
        </a:p>
      </c:txPr>
    </c:title>
    <c:autoTitleDeleted val="0"/>
    <c:plotArea>
      <c:layout/>
      <c:barChart>
        <c:barDir val="col"/>
        <c:grouping val="stacked"/>
        <c:varyColors val="0"/>
        <c:ser>
          <c:idx val="2"/>
          <c:order val="0"/>
          <c:tx>
            <c:strRef>
              <c:f>'Gra phs'!$B$8</c:f>
              <c:strCache>
                <c:ptCount val="1"/>
                <c:pt idx="0">
                  <c:v>Less active</c:v>
                </c:pt>
              </c:strCache>
            </c:strRef>
          </c:tx>
          <c:spPr>
            <a:solidFill>
              <a:srgbClr val="BD1923"/>
            </a:solidFill>
            <a:ln w="19050">
              <a:solidFill>
                <a:schemeClr val="bg1"/>
              </a:solid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 phs'!$C$7:$F$7</c:f>
              <c:strCache>
                <c:ptCount val="4"/>
                <c:pt idx="0">
                  <c:v>2017-18</c:v>
                </c:pt>
                <c:pt idx="1">
                  <c:v>2018-19</c:v>
                </c:pt>
                <c:pt idx="2">
                  <c:v>2019-20</c:v>
                </c:pt>
                <c:pt idx="3">
                  <c:v>2020-21</c:v>
                </c:pt>
              </c:strCache>
            </c:strRef>
          </c:cat>
          <c:val>
            <c:numRef>
              <c:f>'Gra phs'!$C$8:$F$8</c:f>
              <c:numCache>
                <c:formatCode>0.0%</c:formatCode>
                <c:ptCount val="4"/>
                <c:pt idx="0">
                  <c:v>0.32853459510147404</c:v>
                </c:pt>
                <c:pt idx="1">
                  <c:v>0.28983859273937052</c:v>
                </c:pt>
                <c:pt idx="2">
                  <c:v>0.31329674930140911</c:v>
                </c:pt>
                <c:pt idx="3">
                  <c:v>0.32350000000000001</c:v>
                </c:pt>
              </c:numCache>
            </c:numRef>
          </c:val>
          <c:extLst>
            <c:ext xmlns:c16="http://schemas.microsoft.com/office/drawing/2014/chart" uri="{C3380CC4-5D6E-409C-BE32-E72D297353CC}">
              <c16:uniqueId val="{00000000-9240-4E5A-9C58-9D89899C1C1C}"/>
            </c:ext>
          </c:extLst>
        </c:ser>
        <c:ser>
          <c:idx val="1"/>
          <c:order val="1"/>
          <c:tx>
            <c:strRef>
              <c:f>'Gra phs'!$B$9</c:f>
              <c:strCache>
                <c:ptCount val="1"/>
                <c:pt idx="0">
                  <c:v>Fairly active</c:v>
                </c:pt>
              </c:strCache>
            </c:strRef>
          </c:tx>
          <c:spPr>
            <a:solidFill>
              <a:srgbClr val="F7C62C"/>
            </a:solidFill>
            <a:ln w="19050">
              <a:solidFill>
                <a:schemeClr val="bg1"/>
              </a:solid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 phs'!$C$7:$F$7</c:f>
              <c:strCache>
                <c:ptCount val="4"/>
                <c:pt idx="0">
                  <c:v>2017-18</c:v>
                </c:pt>
                <c:pt idx="1">
                  <c:v>2018-19</c:v>
                </c:pt>
                <c:pt idx="2">
                  <c:v>2019-20</c:v>
                </c:pt>
                <c:pt idx="3">
                  <c:v>2020-21</c:v>
                </c:pt>
              </c:strCache>
            </c:strRef>
          </c:cat>
          <c:val>
            <c:numRef>
              <c:f>'Gra phs'!$C$9:$F$9</c:f>
              <c:numCache>
                <c:formatCode>0.0%</c:formatCode>
                <c:ptCount val="4"/>
                <c:pt idx="0">
                  <c:v>0.23883509880617781</c:v>
                </c:pt>
                <c:pt idx="1">
                  <c:v>0.24203421141216291</c:v>
                </c:pt>
                <c:pt idx="2">
                  <c:v>0.23783751826610605</c:v>
                </c:pt>
                <c:pt idx="3">
                  <c:v>0.23019999999999999</c:v>
                </c:pt>
              </c:numCache>
            </c:numRef>
          </c:val>
          <c:extLst>
            <c:ext xmlns:c16="http://schemas.microsoft.com/office/drawing/2014/chart" uri="{C3380CC4-5D6E-409C-BE32-E72D297353CC}">
              <c16:uniqueId val="{00000001-9240-4E5A-9C58-9D89899C1C1C}"/>
            </c:ext>
          </c:extLst>
        </c:ser>
        <c:ser>
          <c:idx val="0"/>
          <c:order val="2"/>
          <c:tx>
            <c:strRef>
              <c:f>'Gra phs'!$B$10</c:f>
              <c:strCache>
                <c:ptCount val="1"/>
                <c:pt idx="0">
                  <c:v>Active</c:v>
                </c:pt>
              </c:strCache>
            </c:strRef>
          </c:tx>
          <c:spPr>
            <a:solidFill>
              <a:srgbClr val="4BA57E"/>
            </a:solidFill>
            <a:ln w="19050">
              <a:solidFill>
                <a:schemeClr val="bg1"/>
              </a:solid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 phs'!$C$7:$F$7</c:f>
              <c:strCache>
                <c:ptCount val="4"/>
                <c:pt idx="0">
                  <c:v>2017-18</c:v>
                </c:pt>
                <c:pt idx="1">
                  <c:v>2018-19</c:v>
                </c:pt>
                <c:pt idx="2">
                  <c:v>2019-20</c:v>
                </c:pt>
                <c:pt idx="3">
                  <c:v>2020-21</c:v>
                </c:pt>
              </c:strCache>
            </c:strRef>
          </c:cat>
          <c:val>
            <c:numRef>
              <c:f>'Gra phs'!$C$10:$F$10</c:f>
              <c:numCache>
                <c:formatCode>0.0%</c:formatCode>
                <c:ptCount val="4"/>
                <c:pt idx="0">
                  <c:v>0.43263030609234826</c:v>
                </c:pt>
                <c:pt idx="1">
                  <c:v>0.4681271958484669</c:v>
                </c:pt>
                <c:pt idx="2">
                  <c:v>0.44886573243248473</c:v>
                </c:pt>
                <c:pt idx="3">
                  <c:v>0.44629999999999997</c:v>
                </c:pt>
              </c:numCache>
            </c:numRef>
          </c:val>
          <c:extLst>
            <c:ext xmlns:c16="http://schemas.microsoft.com/office/drawing/2014/chart" uri="{C3380CC4-5D6E-409C-BE32-E72D297353CC}">
              <c16:uniqueId val="{00000002-9240-4E5A-9C58-9D89899C1C1C}"/>
            </c:ext>
          </c:extLst>
        </c:ser>
        <c:dLbls>
          <c:showLegendKey val="0"/>
          <c:showVal val="0"/>
          <c:showCatName val="0"/>
          <c:showSerName val="0"/>
          <c:showPercent val="0"/>
          <c:showBubbleSize val="0"/>
        </c:dLbls>
        <c:gapWidth val="30"/>
        <c:overlap val="100"/>
        <c:axId val="589274384"/>
        <c:axId val="589273400"/>
      </c:barChart>
      <c:catAx>
        <c:axId val="589274384"/>
        <c:scaling>
          <c:orientation val="minMax"/>
        </c:scaling>
        <c:delete val="0"/>
        <c:axPos val="b"/>
        <c:numFmt formatCode="General" sourceLinked="1"/>
        <c:majorTickMark val="none"/>
        <c:minorTickMark val="none"/>
        <c:tickLblPos val="nextTo"/>
        <c:spPr>
          <a:noFill/>
          <a:ln w="19050" cap="flat" cmpd="sng" algn="ctr">
            <a:solidFill>
              <a:schemeClr val="tx2"/>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589273400"/>
        <c:crosses val="autoZero"/>
        <c:auto val="1"/>
        <c:lblAlgn val="ctr"/>
        <c:lblOffset val="100"/>
        <c:noMultiLvlLbl val="0"/>
      </c:catAx>
      <c:valAx>
        <c:axId val="589273400"/>
        <c:scaling>
          <c:orientation val="minMax"/>
          <c:max val="1"/>
        </c:scaling>
        <c:delete val="1"/>
        <c:axPos val="l"/>
        <c:numFmt formatCode="0%" sourceLinked="0"/>
        <c:majorTickMark val="none"/>
        <c:minorTickMark val="none"/>
        <c:tickLblPos val="nextTo"/>
        <c:crossAx val="589274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b="0">
          <a:solidFill>
            <a:schemeClr val="bg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'Gra phs'!$B$7</c:f>
          <c:strCache>
            <c:ptCount val="1"/>
            <c:pt idx="0">
              <c:v>Engand</c:v>
            </c:pt>
          </c:strCache>
        </c:strRef>
      </c:tx>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endParaRPr lang="en-US"/>
        </a:p>
      </c:txPr>
    </c:title>
    <c:autoTitleDeleted val="0"/>
    <c:plotArea>
      <c:layout/>
      <c:barChart>
        <c:barDir val="col"/>
        <c:grouping val="stacked"/>
        <c:varyColors val="0"/>
        <c:ser>
          <c:idx val="2"/>
          <c:order val="0"/>
          <c:tx>
            <c:strRef>
              <c:f>'Gra phs'!$B$8</c:f>
              <c:strCache>
                <c:ptCount val="1"/>
                <c:pt idx="0">
                  <c:v>Less active</c:v>
                </c:pt>
              </c:strCache>
            </c:strRef>
          </c:tx>
          <c:spPr>
            <a:solidFill>
              <a:srgbClr val="BD1622"/>
            </a:solidFill>
            <a:ln w="19050">
              <a:solidFill>
                <a:schemeClr val="bg1"/>
              </a:solid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 phs'!$C$7:$F$7</c:f>
              <c:strCache>
                <c:ptCount val="4"/>
                <c:pt idx="0">
                  <c:v>2017-18</c:v>
                </c:pt>
                <c:pt idx="1">
                  <c:v>2018-19</c:v>
                </c:pt>
                <c:pt idx="2">
                  <c:v>2019-20</c:v>
                </c:pt>
                <c:pt idx="3">
                  <c:v>2020-21</c:v>
                </c:pt>
              </c:strCache>
            </c:strRef>
          </c:cat>
          <c:val>
            <c:numRef>
              <c:f>'Gra phs'!$C$8:$F$8</c:f>
              <c:numCache>
                <c:formatCode>0.0%</c:formatCode>
                <c:ptCount val="4"/>
                <c:pt idx="0">
                  <c:v>0.32853459510147404</c:v>
                </c:pt>
                <c:pt idx="1">
                  <c:v>0.28983859273937052</c:v>
                </c:pt>
                <c:pt idx="2">
                  <c:v>0.31329674930140911</c:v>
                </c:pt>
                <c:pt idx="3">
                  <c:v>0.32350000000000001</c:v>
                </c:pt>
              </c:numCache>
            </c:numRef>
          </c:val>
          <c:extLst>
            <c:ext xmlns:c16="http://schemas.microsoft.com/office/drawing/2014/chart" uri="{C3380CC4-5D6E-409C-BE32-E72D297353CC}">
              <c16:uniqueId val="{00000000-9240-4E5A-9C58-9D89899C1C1C}"/>
            </c:ext>
          </c:extLst>
        </c:ser>
        <c:ser>
          <c:idx val="1"/>
          <c:order val="1"/>
          <c:tx>
            <c:strRef>
              <c:f>'Gra phs'!$B$9</c:f>
              <c:strCache>
                <c:ptCount val="1"/>
                <c:pt idx="0">
                  <c:v>Fairly active</c:v>
                </c:pt>
              </c:strCache>
            </c:strRef>
          </c:tx>
          <c:spPr>
            <a:solidFill>
              <a:srgbClr val="F7C62C"/>
            </a:solidFill>
            <a:ln w="19050">
              <a:solidFill>
                <a:schemeClr val="bg1"/>
              </a:solid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 phs'!$C$7:$F$7</c:f>
              <c:strCache>
                <c:ptCount val="4"/>
                <c:pt idx="0">
                  <c:v>2017-18</c:v>
                </c:pt>
                <c:pt idx="1">
                  <c:v>2018-19</c:v>
                </c:pt>
                <c:pt idx="2">
                  <c:v>2019-20</c:v>
                </c:pt>
                <c:pt idx="3">
                  <c:v>2020-21</c:v>
                </c:pt>
              </c:strCache>
            </c:strRef>
          </c:cat>
          <c:val>
            <c:numRef>
              <c:f>'Gra phs'!$C$9:$F$9</c:f>
              <c:numCache>
                <c:formatCode>0.0%</c:formatCode>
                <c:ptCount val="4"/>
                <c:pt idx="0">
                  <c:v>0.23883509880617781</c:v>
                </c:pt>
                <c:pt idx="1">
                  <c:v>0.24203421141216291</c:v>
                </c:pt>
                <c:pt idx="2">
                  <c:v>0.23783751826610605</c:v>
                </c:pt>
                <c:pt idx="3">
                  <c:v>0.23019999999999999</c:v>
                </c:pt>
              </c:numCache>
            </c:numRef>
          </c:val>
          <c:extLst>
            <c:ext xmlns:c16="http://schemas.microsoft.com/office/drawing/2014/chart" uri="{C3380CC4-5D6E-409C-BE32-E72D297353CC}">
              <c16:uniqueId val="{00000001-9240-4E5A-9C58-9D89899C1C1C}"/>
            </c:ext>
          </c:extLst>
        </c:ser>
        <c:ser>
          <c:idx val="0"/>
          <c:order val="2"/>
          <c:tx>
            <c:strRef>
              <c:f>'Gra phs'!$B$10</c:f>
              <c:strCache>
                <c:ptCount val="1"/>
                <c:pt idx="0">
                  <c:v>Active</c:v>
                </c:pt>
              </c:strCache>
            </c:strRef>
          </c:tx>
          <c:spPr>
            <a:solidFill>
              <a:srgbClr val="4BA57E"/>
            </a:solidFill>
            <a:ln w="19050">
              <a:solidFill>
                <a:schemeClr val="bg1"/>
              </a:solid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 phs'!$C$7:$F$7</c:f>
              <c:strCache>
                <c:ptCount val="4"/>
                <c:pt idx="0">
                  <c:v>2017-18</c:v>
                </c:pt>
                <c:pt idx="1">
                  <c:v>2018-19</c:v>
                </c:pt>
                <c:pt idx="2">
                  <c:v>2019-20</c:v>
                </c:pt>
                <c:pt idx="3">
                  <c:v>2020-21</c:v>
                </c:pt>
              </c:strCache>
            </c:strRef>
          </c:cat>
          <c:val>
            <c:numRef>
              <c:f>'Gra phs'!$C$10:$F$10</c:f>
              <c:numCache>
                <c:formatCode>0.0%</c:formatCode>
                <c:ptCount val="4"/>
                <c:pt idx="0">
                  <c:v>0.43263030609234826</c:v>
                </c:pt>
                <c:pt idx="1">
                  <c:v>0.4681271958484669</c:v>
                </c:pt>
                <c:pt idx="2">
                  <c:v>0.44886573243248473</c:v>
                </c:pt>
                <c:pt idx="3">
                  <c:v>0.44629999999999997</c:v>
                </c:pt>
              </c:numCache>
            </c:numRef>
          </c:val>
          <c:extLst>
            <c:ext xmlns:c16="http://schemas.microsoft.com/office/drawing/2014/chart" uri="{C3380CC4-5D6E-409C-BE32-E72D297353CC}">
              <c16:uniqueId val="{00000002-9240-4E5A-9C58-9D89899C1C1C}"/>
            </c:ext>
          </c:extLst>
        </c:ser>
        <c:dLbls>
          <c:showLegendKey val="0"/>
          <c:showVal val="0"/>
          <c:showCatName val="0"/>
          <c:showSerName val="0"/>
          <c:showPercent val="0"/>
          <c:showBubbleSize val="0"/>
        </c:dLbls>
        <c:gapWidth val="30"/>
        <c:overlap val="100"/>
        <c:axId val="589274384"/>
        <c:axId val="589273400"/>
      </c:barChart>
      <c:catAx>
        <c:axId val="589274384"/>
        <c:scaling>
          <c:orientation val="minMax"/>
        </c:scaling>
        <c:delete val="0"/>
        <c:axPos val="b"/>
        <c:numFmt formatCode="General" sourceLinked="1"/>
        <c:majorTickMark val="none"/>
        <c:minorTickMark val="none"/>
        <c:tickLblPos val="nextTo"/>
        <c:spPr>
          <a:noFill/>
          <a:ln w="19050" cap="flat" cmpd="sng" algn="ctr">
            <a:solidFill>
              <a:schemeClr val="tx2"/>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589273400"/>
        <c:crosses val="autoZero"/>
        <c:auto val="1"/>
        <c:lblAlgn val="ctr"/>
        <c:lblOffset val="100"/>
        <c:noMultiLvlLbl val="0"/>
      </c:catAx>
      <c:valAx>
        <c:axId val="589273400"/>
        <c:scaling>
          <c:orientation val="minMax"/>
          <c:max val="1"/>
        </c:scaling>
        <c:delete val="1"/>
        <c:axPos val="l"/>
        <c:numFmt formatCode="0%" sourceLinked="0"/>
        <c:majorTickMark val="none"/>
        <c:minorTickMark val="none"/>
        <c:tickLblPos val="nextTo"/>
        <c:crossAx val="589274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b="0">
          <a:solidFill>
            <a:schemeClr val="bg1"/>
          </a:solidFill>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2"/>
          <c:order val="0"/>
          <c:tx>
            <c:strRef>
              <c:f>'LA graphs'!$B$8</c:f>
              <c:strCache>
                <c:ptCount val="1"/>
                <c:pt idx="0">
                  <c:v>Less active</c:v>
                </c:pt>
              </c:strCache>
            </c:strRef>
          </c:tx>
          <c:spPr>
            <a:solidFill>
              <a:srgbClr val="BD1622"/>
            </a:solidFill>
            <a:ln w="19050">
              <a:solidFill>
                <a:schemeClr val="bg1"/>
              </a:solid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 graphs'!$C$7:$H$7</c:f>
              <c:strCache>
                <c:ptCount val="6"/>
                <c:pt idx="0">
                  <c:v>Engand</c:v>
                </c:pt>
                <c:pt idx="1">
                  <c:v>Active Humber</c:v>
                </c:pt>
                <c:pt idx="2">
                  <c:v>North East Lincolnshire</c:v>
                </c:pt>
                <c:pt idx="3">
                  <c:v>East Riding of Yorkshire</c:v>
                </c:pt>
                <c:pt idx="4">
                  <c:v>North Lincolnshire</c:v>
                </c:pt>
                <c:pt idx="5">
                  <c:v>Hull</c:v>
                </c:pt>
              </c:strCache>
            </c:strRef>
          </c:cat>
          <c:val>
            <c:numRef>
              <c:f>'LA graphs'!$C$8:$H$8</c:f>
              <c:numCache>
                <c:formatCode>0.0%</c:formatCode>
                <c:ptCount val="6"/>
                <c:pt idx="0">
                  <c:v>0.32853459510147404</c:v>
                </c:pt>
                <c:pt idx="1">
                  <c:v>0.315</c:v>
                </c:pt>
                <c:pt idx="2">
                  <c:v>0.25900000000000001</c:v>
                </c:pt>
                <c:pt idx="3">
                  <c:v>0.30499999999999999</c:v>
                </c:pt>
                <c:pt idx="4">
                  <c:v>0.373</c:v>
                </c:pt>
              </c:numCache>
            </c:numRef>
          </c:val>
          <c:extLst>
            <c:ext xmlns:c16="http://schemas.microsoft.com/office/drawing/2014/chart" uri="{C3380CC4-5D6E-409C-BE32-E72D297353CC}">
              <c16:uniqueId val="{00000000-4EC3-4F1E-84B2-FB9A85BF1364}"/>
            </c:ext>
          </c:extLst>
        </c:ser>
        <c:ser>
          <c:idx val="1"/>
          <c:order val="1"/>
          <c:tx>
            <c:strRef>
              <c:f>'LA graphs'!$B$9</c:f>
              <c:strCache>
                <c:ptCount val="1"/>
                <c:pt idx="0">
                  <c:v>Fairly active</c:v>
                </c:pt>
              </c:strCache>
            </c:strRef>
          </c:tx>
          <c:spPr>
            <a:solidFill>
              <a:srgbClr val="F7C62C"/>
            </a:solidFill>
            <a:ln w="19050">
              <a:solidFill>
                <a:schemeClr val="bg1"/>
              </a:solid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 graphs'!$C$7:$H$7</c:f>
              <c:strCache>
                <c:ptCount val="6"/>
                <c:pt idx="0">
                  <c:v>Engand</c:v>
                </c:pt>
                <c:pt idx="1">
                  <c:v>Active Humber</c:v>
                </c:pt>
                <c:pt idx="2">
                  <c:v>North East Lincolnshire</c:v>
                </c:pt>
                <c:pt idx="3">
                  <c:v>East Riding of Yorkshire</c:v>
                </c:pt>
                <c:pt idx="4">
                  <c:v>North Lincolnshire</c:v>
                </c:pt>
                <c:pt idx="5">
                  <c:v>Hull</c:v>
                </c:pt>
              </c:strCache>
            </c:strRef>
          </c:cat>
          <c:val>
            <c:numRef>
              <c:f>'LA graphs'!$C$9:$H$9</c:f>
              <c:numCache>
                <c:formatCode>0.0%</c:formatCode>
                <c:ptCount val="6"/>
                <c:pt idx="0">
                  <c:v>0.23883509880617781</c:v>
                </c:pt>
                <c:pt idx="1">
                  <c:v>0.224</c:v>
                </c:pt>
                <c:pt idx="2">
                  <c:v>0.245</c:v>
                </c:pt>
                <c:pt idx="3">
                  <c:v>0.21199999999999999</c:v>
                </c:pt>
                <c:pt idx="4">
                  <c:v>0.21099999999999999</c:v>
                </c:pt>
              </c:numCache>
            </c:numRef>
          </c:val>
          <c:extLst>
            <c:ext xmlns:c16="http://schemas.microsoft.com/office/drawing/2014/chart" uri="{C3380CC4-5D6E-409C-BE32-E72D297353CC}">
              <c16:uniqueId val="{00000001-4EC3-4F1E-84B2-FB9A85BF1364}"/>
            </c:ext>
          </c:extLst>
        </c:ser>
        <c:ser>
          <c:idx val="0"/>
          <c:order val="2"/>
          <c:tx>
            <c:strRef>
              <c:f>'LA graphs'!$B$10</c:f>
              <c:strCache>
                <c:ptCount val="1"/>
                <c:pt idx="0">
                  <c:v>Active</c:v>
                </c:pt>
              </c:strCache>
            </c:strRef>
          </c:tx>
          <c:spPr>
            <a:solidFill>
              <a:srgbClr val="4BA57E"/>
            </a:solidFill>
            <a:ln w="19050">
              <a:solidFill>
                <a:schemeClr val="bg1"/>
              </a:solid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 graphs'!$C$7:$H$7</c:f>
              <c:strCache>
                <c:ptCount val="6"/>
                <c:pt idx="0">
                  <c:v>Engand</c:v>
                </c:pt>
                <c:pt idx="1">
                  <c:v>Active Humber</c:v>
                </c:pt>
                <c:pt idx="2">
                  <c:v>North East Lincolnshire</c:v>
                </c:pt>
                <c:pt idx="3">
                  <c:v>East Riding of Yorkshire</c:v>
                </c:pt>
                <c:pt idx="4">
                  <c:v>North Lincolnshire</c:v>
                </c:pt>
                <c:pt idx="5">
                  <c:v>Hull</c:v>
                </c:pt>
              </c:strCache>
            </c:strRef>
          </c:cat>
          <c:val>
            <c:numRef>
              <c:f>'LA graphs'!$C$10:$H$10</c:f>
              <c:numCache>
                <c:formatCode>0.0%</c:formatCode>
                <c:ptCount val="6"/>
                <c:pt idx="0">
                  <c:v>0.43263030609234826</c:v>
                </c:pt>
                <c:pt idx="1">
                  <c:v>0.46100000000000002</c:v>
                </c:pt>
                <c:pt idx="2">
                  <c:v>0.495</c:v>
                </c:pt>
                <c:pt idx="3">
                  <c:v>0.48299999999999998</c:v>
                </c:pt>
                <c:pt idx="4">
                  <c:v>0.41599999999999998</c:v>
                </c:pt>
              </c:numCache>
            </c:numRef>
          </c:val>
          <c:extLst>
            <c:ext xmlns:c16="http://schemas.microsoft.com/office/drawing/2014/chart" uri="{C3380CC4-5D6E-409C-BE32-E72D297353CC}">
              <c16:uniqueId val="{00000002-4EC3-4F1E-84B2-FB9A85BF1364}"/>
            </c:ext>
          </c:extLst>
        </c:ser>
        <c:ser>
          <c:idx val="3"/>
          <c:order val="3"/>
          <c:tx>
            <c:strRef>
              <c:f>'LA graphs'!$B$11</c:f>
              <c:strCache>
                <c:ptCount val="1"/>
                <c:pt idx="0">
                  <c:v>Insufficient data</c:v>
                </c:pt>
              </c:strCache>
            </c:strRef>
          </c:tx>
          <c:spPr>
            <a:solidFill>
              <a:schemeClr val="bg1">
                <a:lumMod val="95000"/>
              </a:schemeClr>
            </a:solidFill>
            <a:ln>
              <a:noFill/>
            </a:ln>
            <a:effectLst/>
          </c:spPr>
          <c:invertIfNegative val="0"/>
          <c:dPt>
            <c:idx val="5"/>
            <c:invertIfNegative val="0"/>
            <c:bubble3D val="0"/>
            <c:spPr>
              <a:solidFill>
                <a:schemeClr val="bg1">
                  <a:lumMod val="95000"/>
                </a:schemeClr>
              </a:solidFill>
              <a:ln>
                <a:noFill/>
              </a:ln>
              <a:effectLst/>
            </c:spPr>
            <c:extLst>
              <c:ext xmlns:c16="http://schemas.microsoft.com/office/drawing/2014/chart" uri="{C3380CC4-5D6E-409C-BE32-E72D297353CC}">
                <c16:uniqueId val="{00000004-4EC3-4F1E-84B2-FB9A85BF1364}"/>
              </c:ext>
            </c:extLst>
          </c:dPt>
          <c:cat>
            <c:strRef>
              <c:f>'LA graphs'!$C$7:$H$7</c:f>
              <c:strCache>
                <c:ptCount val="6"/>
                <c:pt idx="0">
                  <c:v>Engand</c:v>
                </c:pt>
                <c:pt idx="1">
                  <c:v>Active Humber</c:v>
                </c:pt>
                <c:pt idx="2">
                  <c:v>North East Lincolnshire</c:v>
                </c:pt>
                <c:pt idx="3">
                  <c:v>East Riding of Yorkshire</c:v>
                </c:pt>
                <c:pt idx="4">
                  <c:v>North Lincolnshire</c:v>
                </c:pt>
                <c:pt idx="5">
                  <c:v>Hull</c:v>
                </c:pt>
              </c:strCache>
            </c:strRef>
          </c:cat>
          <c:val>
            <c:numRef>
              <c:f>'LA graphs'!$C$11:$H$11</c:f>
              <c:numCache>
                <c:formatCode>General</c:formatCode>
                <c:ptCount val="6"/>
                <c:pt idx="5">
                  <c:v>1</c:v>
                </c:pt>
              </c:numCache>
            </c:numRef>
          </c:val>
          <c:extLst>
            <c:ext xmlns:c16="http://schemas.microsoft.com/office/drawing/2014/chart" uri="{C3380CC4-5D6E-409C-BE32-E72D297353CC}">
              <c16:uniqueId val="{00000005-4EC3-4F1E-84B2-FB9A85BF1364}"/>
            </c:ext>
          </c:extLst>
        </c:ser>
        <c:dLbls>
          <c:showLegendKey val="0"/>
          <c:showVal val="0"/>
          <c:showCatName val="0"/>
          <c:showSerName val="0"/>
          <c:showPercent val="0"/>
          <c:showBubbleSize val="0"/>
        </c:dLbls>
        <c:gapWidth val="50"/>
        <c:overlap val="100"/>
        <c:axId val="589274384"/>
        <c:axId val="589273400"/>
      </c:barChart>
      <c:catAx>
        <c:axId val="589274384"/>
        <c:scaling>
          <c:orientation val="minMax"/>
        </c:scaling>
        <c:delete val="1"/>
        <c:axPos val="b"/>
        <c:numFmt formatCode="General" sourceLinked="1"/>
        <c:majorTickMark val="none"/>
        <c:minorTickMark val="none"/>
        <c:tickLblPos val="nextTo"/>
        <c:crossAx val="589273400"/>
        <c:crosses val="autoZero"/>
        <c:auto val="1"/>
        <c:lblAlgn val="ctr"/>
        <c:lblOffset val="100"/>
        <c:noMultiLvlLbl val="0"/>
      </c:catAx>
      <c:valAx>
        <c:axId val="589273400"/>
        <c:scaling>
          <c:orientation val="minMax"/>
          <c:min val="1"/>
        </c:scaling>
        <c:delete val="1"/>
        <c:axPos val="l"/>
        <c:numFmt formatCode="0%" sourceLinked="0"/>
        <c:majorTickMark val="out"/>
        <c:minorTickMark val="none"/>
        <c:tickLblPos val="nextTo"/>
        <c:crossAx val="589274384"/>
        <c:crosses val="autoZero"/>
        <c:crossBetween val="between"/>
      </c:valAx>
      <c:spPr>
        <a:noFill/>
        <a:ln>
          <a:noFill/>
        </a:ln>
        <a:effectLst/>
      </c:spPr>
    </c:plotArea>
    <c:legend>
      <c:legendPos val="b"/>
      <c:legendEntry>
        <c:idx val="3"/>
        <c:delete val="1"/>
      </c:legendEntry>
      <c:layout>
        <c:manualLayout>
          <c:xMode val="edge"/>
          <c:yMode val="edge"/>
          <c:x val="1.4976714937626897E-3"/>
          <c:y val="1.3488375670603292E-2"/>
          <c:w val="0.98313270496043215"/>
          <c:h val="0.97108754722358515"/>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484043"/>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solidFill>
            <a:srgbClr val="484043"/>
          </a:solidFill>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'Gra phs'!$B$18</c:f>
          <c:strCache>
            <c:ptCount val="1"/>
            <c:pt idx="0">
              <c:v>Greater Manchester</c:v>
            </c:pt>
          </c:strCache>
        </c:strRef>
      </c:tx>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endParaRPr lang="en-US"/>
        </a:p>
      </c:txPr>
    </c:title>
    <c:autoTitleDeleted val="0"/>
    <c:plotArea>
      <c:layout/>
      <c:barChart>
        <c:barDir val="col"/>
        <c:grouping val="stacked"/>
        <c:varyColors val="0"/>
        <c:ser>
          <c:idx val="3"/>
          <c:order val="0"/>
          <c:tx>
            <c:strRef>
              <c:f>'Gra phs'!$B$19</c:f>
              <c:strCache>
                <c:ptCount val="1"/>
                <c:pt idx="0">
                  <c:v>Less active</c:v>
                </c:pt>
              </c:strCache>
            </c:strRef>
          </c:tx>
          <c:spPr>
            <a:solidFill>
              <a:srgbClr val="BD1923"/>
            </a:solidFill>
            <a:ln w="19050">
              <a:solidFill>
                <a:schemeClr val="bg1"/>
              </a:solid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 phs'!$C$18:$F$18</c:f>
              <c:strCache>
                <c:ptCount val="4"/>
                <c:pt idx="0">
                  <c:v>2017-18</c:v>
                </c:pt>
                <c:pt idx="1">
                  <c:v>2018-19</c:v>
                </c:pt>
                <c:pt idx="2">
                  <c:v>2019-20</c:v>
                </c:pt>
                <c:pt idx="3">
                  <c:v>2020-21</c:v>
                </c:pt>
              </c:strCache>
            </c:strRef>
          </c:cat>
          <c:val>
            <c:numRef>
              <c:f>'Gra phs'!$C$19:$F$19</c:f>
              <c:numCache>
                <c:formatCode>0.0%</c:formatCode>
                <c:ptCount val="4"/>
                <c:pt idx="0">
                  <c:v>0.3578160479365603</c:v>
                </c:pt>
                <c:pt idx="1">
                  <c:v>0.31854144234034248</c:v>
                </c:pt>
                <c:pt idx="2">
                  <c:v>0.36592406212850342</c:v>
                </c:pt>
                <c:pt idx="3">
                  <c:v>0.36599999999999999</c:v>
                </c:pt>
              </c:numCache>
            </c:numRef>
          </c:val>
          <c:extLst>
            <c:ext xmlns:c16="http://schemas.microsoft.com/office/drawing/2014/chart" uri="{C3380CC4-5D6E-409C-BE32-E72D297353CC}">
              <c16:uniqueId val="{00000000-25EA-4325-BD0D-2F8288555CA8}"/>
            </c:ext>
          </c:extLst>
        </c:ser>
        <c:ser>
          <c:idx val="2"/>
          <c:order val="1"/>
          <c:tx>
            <c:strRef>
              <c:f>'Gra phs'!$B$20</c:f>
              <c:strCache>
                <c:ptCount val="1"/>
                <c:pt idx="0">
                  <c:v>Fairly active</c:v>
                </c:pt>
              </c:strCache>
            </c:strRef>
          </c:tx>
          <c:spPr>
            <a:solidFill>
              <a:srgbClr val="F7C62C"/>
            </a:solidFill>
            <a:ln w="19050">
              <a:solidFill>
                <a:schemeClr val="bg1"/>
              </a:solid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 phs'!$C$18:$F$18</c:f>
              <c:strCache>
                <c:ptCount val="4"/>
                <c:pt idx="0">
                  <c:v>2017-18</c:v>
                </c:pt>
                <c:pt idx="1">
                  <c:v>2018-19</c:v>
                </c:pt>
                <c:pt idx="2">
                  <c:v>2019-20</c:v>
                </c:pt>
                <c:pt idx="3">
                  <c:v>2020-21</c:v>
                </c:pt>
              </c:strCache>
            </c:strRef>
          </c:cat>
          <c:val>
            <c:numRef>
              <c:f>'Gra phs'!$C$20:$F$20</c:f>
              <c:numCache>
                <c:formatCode>0.0%</c:formatCode>
                <c:ptCount val="4"/>
                <c:pt idx="0">
                  <c:v>0.24323015281460783</c:v>
                </c:pt>
                <c:pt idx="1">
                  <c:v>0.22991736489042452</c:v>
                </c:pt>
                <c:pt idx="2">
                  <c:v>0.23801984963599424</c:v>
                </c:pt>
                <c:pt idx="3">
                  <c:v>0.21659999999999999</c:v>
                </c:pt>
              </c:numCache>
            </c:numRef>
          </c:val>
          <c:extLst>
            <c:ext xmlns:c16="http://schemas.microsoft.com/office/drawing/2014/chart" uri="{C3380CC4-5D6E-409C-BE32-E72D297353CC}">
              <c16:uniqueId val="{00000001-25EA-4325-BD0D-2F8288555CA8}"/>
            </c:ext>
          </c:extLst>
        </c:ser>
        <c:ser>
          <c:idx val="1"/>
          <c:order val="2"/>
          <c:tx>
            <c:strRef>
              <c:f>'Gra phs'!$B$21</c:f>
              <c:strCache>
                <c:ptCount val="1"/>
                <c:pt idx="0">
                  <c:v>Active</c:v>
                </c:pt>
              </c:strCache>
            </c:strRef>
          </c:tx>
          <c:spPr>
            <a:solidFill>
              <a:srgbClr val="06A77A"/>
            </a:solidFill>
            <a:ln w="19050">
              <a:solidFill>
                <a:schemeClr val="bg1"/>
              </a:solid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 phs'!$C$18:$F$18</c:f>
              <c:strCache>
                <c:ptCount val="4"/>
                <c:pt idx="0">
                  <c:v>2017-18</c:v>
                </c:pt>
                <c:pt idx="1">
                  <c:v>2018-19</c:v>
                </c:pt>
                <c:pt idx="2">
                  <c:v>2019-20</c:v>
                </c:pt>
                <c:pt idx="3">
                  <c:v>2020-21</c:v>
                </c:pt>
              </c:strCache>
            </c:strRef>
          </c:cat>
          <c:val>
            <c:numRef>
              <c:f>'Gra phs'!$C$21:$F$21</c:f>
              <c:numCache>
                <c:formatCode>0.0%</c:formatCode>
                <c:ptCount val="4"/>
                <c:pt idx="0">
                  <c:v>0.3989537992488319</c:v>
                </c:pt>
                <c:pt idx="1">
                  <c:v>0.45154119276923305</c:v>
                </c:pt>
                <c:pt idx="2">
                  <c:v>0.39605608823550248</c:v>
                </c:pt>
                <c:pt idx="3">
                  <c:v>0.4173</c:v>
                </c:pt>
              </c:numCache>
            </c:numRef>
          </c:val>
          <c:extLst>
            <c:ext xmlns:c16="http://schemas.microsoft.com/office/drawing/2014/chart" uri="{C3380CC4-5D6E-409C-BE32-E72D297353CC}">
              <c16:uniqueId val="{00000002-25EA-4325-BD0D-2F8288555CA8}"/>
            </c:ext>
          </c:extLst>
        </c:ser>
        <c:dLbls>
          <c:showLegendKey val="0"/>
          <c:showVal val="0"/>
          <c:showCatName val="0"/>
          <c:showSerName val="0"/>
          <c:showPercent val="0"/>
          <c:showBubbleSize val="0"/>
        </c:dLbls>
        <c:gapWidth val="60"/>
        <c:overlap val="100"/>
        <c:axId val="589274384"/>
        <c:axId val="589273400"/>
      </c:barChart>
      <c:catAx>
        <c:axId val="589274384"/>
        <c:scaling>
          <c:orientation val="minMax"/>
        </c:scaling>
        <c:delete val="0"/>
        <c:axPos val="b"/>
        <c:numFmt formatCode="General" sourceLinked="1"/>
        <c:majorTickMark val="none"/>
        <c:minorTickMark val="none"/>
        <c:tickLblPos val="nextTo"/>
        <c:spPr>
          <a:noFill/>
          <a:ln w="19050" cap="flat" cmpd="sng" algn="ctr">
            <a:solidFill>
              <a:schemeClr val="tx2"/>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589273400"/>
        <c:crosses val="autoZero"/>
        <c:auto val="1"/>
        <c:lblAlgn val="ctr"/>
        <c:lblOffset val="100"/>
        <c:noMultiLvlLbl val="0"/>
      </c:catAx>
      <c:valAx>
        <c:axId val="589273400"/>
        <c:scaling>
          <c:orientation val="minMax"/>
          <c:max val="1"/>
        </c:scaling>
        <c:delete val="1"/>
        <c:axPos val="l"/>
        <c:numFmt formatCode="0%" sourceLinked="0"/>
        <c:majorTickMark val="none"/>
        <c:minorTickMark val="none"/>
        <c:tickLblPos val="nextTo"/>
        <c:crossAx val="589274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b="0">
          <a:solidFill>
            <a:schemeClr val="bg1"/>
          </a:solidFill>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'Rank data'!$C$6</c:f>
          <c:strCache>
            <c:ptCount val="1"/>
            <c:pt idx="0">
              <c:v> Nov 15/16 </c:v>
            </c:pt>
          </c:strCache>
        </c:strRef>
      </c:tx>
      <c:layout>
        <c:manualLayout>
          <c:xMode val="edge"/>
          <c:yMode val="edge"/>
          <c:x val="0.26566305914388277"/>
          <c:y val="0.88326831722239108"/>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Angsana New" panose="02020603050405020304" pitchFamily="18" charset="-34"/>
            </a:defRPr>
          </a:pPr>
          <a:endParaRPr lang="en-US"/>
        </a:p>
      </c:txPr>
    </c:title>
    <c:autoTitleDeleted val="0"/>
    <c:plotArea>
      <c:layout>
        <c:manualLayout>
          <c:layoutTarget val="inner"/>
          <c:xMode val="edge"/>
          <c:yMode val="edge"/>
          <c:x val="5.454669383384269E-2"/>
          <c:y val="0.14269130573066494"/>
          <c:w val="0.93572173564131444"/>
          <c:h val="0.72730838977420909"/>
        </c:manualLayout>
      </c:layout>
      <c:barChart>
        <c:barDir val="bar"/>
        <c:grouping val="clustered"/>
        <c:varyColors val="0"/>
        <c:ser>
          <c:idx val="0"/>
          <c:order val="0"/>
          <c:tx>
            <c:strRef>
              <c:f>'Rank data'!$D$20</c:f>
              <c:strCache>
                <c:ptCount val="1"/>
                <c:pt idx="0">
                  <c:v> All Active Partnerships </c:v>
                </c:pt>
              </c:strCache>
            </c:strRef>
          </c:tx>
          <c:spPr>
            <a:solidFill>
              <a:srgbClr val="CDCDCD"/>
            </a:solidFill>
            <a:ln>
              <a:noFill/>
            </a:ln>
            <a:effectLst/>
          </c:spPr>
          <c:invertIfNegative val="0"/>
          <c:cat>
            <c:strRef>
              <c:f>'Rank data'!$A$21:$A$65</c:f>
              <c:strCache>
                <c:ptCount val="45"/>
                <c:pt idx="0">
                  <c:v>Worst</c:v>
                </c:pt>
                <c:pt idx="44">
                  <c:v>Best</c:v>
                </c:pt>
              </c:strCache>
            </c:strRef>
          </c:cat>
          <c:val>
            <c:numRef>
              <c:f>'Rank data'!$D$21:$D$65</c:f>
              <c:numCache>
                <c:formatCode>0.0%</c:formatCode>
                <c:ptCount val="45"/>
                <c:pt idx="0">
                  <c:v>0.315</c:v>
                </c:pt>
                <c:pt idx="1">
                  <c:v>0.30099999999999999</c:v>
                </c:pt>
                <c:pt idx="2">
                  <c:v>0.29799999999999999</c:v>
                </c:pt>
                <c:pt idx="3">
                  <c:v>0.29099999999999998</c:v>
                </c:pt>
                <c:pt idx="4">
                  <c:v>0.28899999999999998</c:v>
                </c:pt>
                <c:pt idx="5">
                  <c:v>0.28699999999999998</c:v>
                </c:pt>
                <c:pt idx="6">
                  <c:v>0.28499999999999998</c:v>
                </c:pt>
                <c:pt idx="7">
                  <c:v>0.28299999999999997</c:v>
                </c:pt>
                <c:pt idx="8">
                  <c:v>0.28000000000000003</c:v>
                </c:pt>
                <c:pt idx="9">
                  <c:v>0.27500000000000002</c:v>
                </c:pt>
                <c:pt idx="10">
                  <c:v>0.27400000000000002</c:v>
                </c:pt>
                <c:pt idx="11">
                  <c:v>0.27300000000000002</c:v>
                </c:pt>
                <c:pt idx="12">
                  <c:v>0.27200000000000002</c:v>
                </c:pt>
                <c:pt idx="13">
                  <c:v>0.27100000000000002</c:v>
                </c:pt>
                <c:pt idx="14">
                  <c:v>0.27</c:v>
                </c:pt>
                <c:pt idx="15">
                  <c:v>0.26900000000000002</c:v>
                </c:pt>
                <c:pt idx="16">
                  <c:v>0.26900000000000002</c:v>
                </c:pt>
                <c:pt idx="17">
                  <c:v>0.26900000000000002</c:v>
                </c:pt>
                <c:pt idx="18">
                  <c:v>0.26500000000000001</c:v>
                </c:pt>
                <c:pt idx="19">
                  <c:v>0.26500000000000001</c:v>
                </c:pt>
                <c:pt idx="20">
                  <c:v>0.26</c:v>
                </c:pt>
                <c:pt idx="21">
                  <c:v>0.26</c:v>
                </c:pt>
                <c:pt idx="22">
                  <c:v>0.25900000000000001</c:v>
                </c:pt>
                <c:pt idx="23">
                  <c:v>0.255</c:v>
                </c:pt>
                <c:pt idx="24">
                  <c:v>0.254</c:v>
                </c:pt>
                <c:pt idx="25">
                  <c:v>0.25</c:v>
                </c:pt>
                <c:pt idx="26">
                  <c:v>0.247</c:v>
                </c:pt>
                <c:pt idx="27">
                  <c:v>0.247</c:v>
                </c:pt>
                <c:pt idx="28">
                  <c:v>0.245</c:v>
                </c:pt>
                <c:pt idx="29">
                  <c:v>0.245</c:v>
                </c:pt>
                <c:pt idx="30">
                  <c:v>0.24199999999999999</c:v>
                </c:pt>
                <c:pt idx="31">
                  <c:v>0.24199999999999999</c:v>
                </c:pt>
                <c:pt idx="32">
                  <c:v>0.23799999999999999</c:v>
                </c:pt>
                <c:pt idx="33">
                  <c:v>0.23400000000000001</c:v>
                </c:pt>
                <c:pt idx="34">
                  <c:v>0.22900000000000001</c:v>
                </c:pt>
                <c:pt idx="35">
                  <c:v>0.22800000000000001</c:v>
                </c:pt>
                <c:pt idx="36">
                  <c:v>0.22800000000000001</c:v>
                </c:pt>
                <c:pt idx="37">
                  <c:v>0.22500000000000001</c:v>
                </c:pt>
                <c:pt idx="38">
                  <c:v>0.216</c:v>
                </c:pt>
                <c:pt idx="39">
                  <c:v>0.216</c:v>
                </c:pt>
                <c:pt idx="40">
                  <c:v>0.215</c:v>
                </c:pt>
                <c:pt idx="41">
                  <c:v>0.214</c:v>
                </c:pt>
                <c:pt idx="42">
                  <c:v>0.21</c:v>
                </c:pt>
                <c:pt idx="43">
                  <c:v>0.20899999999999999</c:v>
                </c:pt>
                <c:pt idx="44">
                  <c:v>0.20899999999999999</c:v>
                </c:pt>
              </c:numCache>
            </c:numRef>
          </c:val>
          <c:extLst>
            <c:ext xmlns:c16="http://schemas.microsoft.com/office/drawing/2014/chart" uri="{C3380CC4-5D6E-409C-BE32-E72D297353CC}">
              <c16:uniqueId val="{00000000-6D27-423A-963A-4314DA82604A}"/>
            </c:ext>
          </c:extLst>
        </c:ser>
        <c:ser>
          <c:idx val="1"/>
          <c:order val="1"/>
          <c:tx>
            <c:strRef>
              <c:f>'Rank data'!$E$20</c:f>
              <c:strCache>
                <c:ptCount val="1"/>
                <c:pt idx="0">
                  <c:v>Greater Sport</c:v>
                </c:pt>
              </c:strCache>
            </c:strRef>
          </c:tx>
          <c:spPr>
            <a:solidFill>
              <a:schemeClr val="accent1"/>
            </a:solidFill>
            <a:ln>
              <a:noFill/>
            </a:ln>
            <a:effectLst/>
          </c:spPr>
          <c:invertIfNegative val="0"/>
          <c:dLbls>
            <c:dLbl>
              <c:idx val="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1-6D27-423A-963A-4314DA82604A}"/>
                </c:ext>
              </c:extLst>
            </c:dLbl>
            <c:dLbl>
              <c:idx val="1"/>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2-6D27-423A-963A-4314DA82604A}"/>
                </c:ext>
              </c:extLst>
            </c:dLbl>
            <c:dLbl>
              <c:idx val="2"/>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3-6D27-423A-963A-4314DA82604A}"/>
                </c:ext>
              </c:extLst>
            </c:dLbl>
            <c:dLbl>
              <c:idx val="3"/>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4-6D27-423A-963A-4314DA82604A}"/>
                </c:ext>
              </c:extLst>
            </c:dLbl>
            <c:dLbl>
              <c:idx val="4"/>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5-6D27-423A-963A-4314DA82604A}"/>
                </c:ext>
              </c:extLst>
            </c:dLbl>
            <c:dLbl>
              <c:idx val="5"/>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6-6D27-423A-963A-4314DA82604A}"/>
                </c:ext>
              </c:extLst>
            </c:dLbl>
            <c:dLbl>
              <c:idx val="6"/>
              <c:tx>
                <c:rich>
                  <a:bodyPr/>
                  <a:lstStyle/>
                  <a:p>
                    <a:fld id="{36D4B94E-4B22-4FB6-8BF0-BD80100B67BB}"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layout>
                    <c:manualLayout>
                      <c:w val="0.24625889046941679"/>
                      <c:h val="0.2313891682077667"/>
                    </c:manualLayout>
                  </c15:layout>
                  <c15:dlblFieldTable/>
                  <c15:showDataLabelsRange val="1"/>
                </c:ext>
                <c:ext xmlns:c16="http://schemas.microsoft.com/office/drawing/2014/chart" uri="{C3380CC4-5D6E-409C-BE32-E72D297353CC}">
                  <c16:uniqueId val="{00000007-6D27-423A-963A-4314DA82604A}"/>
                </c:ext>
              </c:extLst>
            </c:dLbl>
            <c:dLbl>
              <c:idx val="7"/>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8-6D27-423A-963A-4314DA82604A}"/>
                </c:ext>
              </c:extLst>
            </c:dLbl>
            <c:dLbl>
              <c:idx val="8"/>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9-6D27-423A-963A-4314DA82604A}"/>
                </c:ext>
              </c:extLst>
            </c:dLbl>
            <c:dLbl>
              <c:idx val="9"/>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A-6D27-423A-963A-4314DA82604A}"/>
                </c:ext>
              </c:extLst>
            </c:dLbl>
            <c:dLbl>
              <c:idx val="10"/>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6D27-423A-963A-4314DA82604A}"/>
                </c:ext>
              </c:extLst>
            </c:dLbl>
            <c:dLbl>
              <c:idx val="11"/>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C-6D27-423A-963A-4314DA82604A}"/>
                </c:ext>
              </c:extLst>
            </c:dLbl>
            <c:dLbl>
              <c:idx val="12"/>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D-6D27-423A-963A-4314DA82604A}"/>
                </c:ext>
              </c:extLst>
            </c:dLbl>
            <c:dLbl>
              <c:idx val="13"/>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E-6D27-423A-963A-4314DA82604A}"/>
                </c:ext>
              </c:extLst>
            </c:dLbl>
            <c:dLbl>
              <c:idx val="14"/>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F-6D27-423A-963A-4314DA82604A}"/>
                </c:ext>
              </c:extLst>
            </c:dLbl>
            <c:dLbl>
              <c:idx val="15"/>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0-6D27-423A-963A-4314DA82604A}"/>
                </c:ext>
              </c:extLst>
            </c:dLbl>
            <c:dLbl>
              <c:idx val="16"/>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1-6D27-423A-963A-4314DA82604A}"/>
                </c:ext>
              </c:extLst>
            </c:dLbl>
            <c:dLbl>
              <c:idx val="17"/>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2-6D27-423A-963A-4314DA82604A}"/>
                </c:ext>
              </c:extLst>
            </c:dLbl>
            <c:dLbl>
              <c:idx val="18"/>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3-6D27-423A-963A-4314DA82604A}"/>
                </c:ext>
              </c:extLst>
            </c:dLbl>
            <c:dLbl>
              <c:idx val="19"/>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4-6D27-423A-963A-4314DA82604A}"/>
                </c:ext>
              </c:extLst>
            </c:dLbl>
            <c:dLbl>
              <c:idx val="20"/>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5-6D27-423A-963A-4314DA82604A}"/>
                </c:ext>
              </c:extLst>
            </c:dLbl>
            <c:dLbl>
              <c:idx val="21"/>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6-6D27-423A-963A-4314DA82604A}"/>
                </c:ext>
              </c:extLst>
            </c:dLbl>
            <c:dLbl>
              <c:idx val="22"/>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7-6D27-423A-963A-4314DA82604A}"/>
                </c:ext>
              </c:extLst>
            </c:dLbl>
            <c:dLbl>
              <c:idx val="23"/>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8-6D27-423A-963A-4314DA82604A}"/>
                </c:ext>
              </c:extLst>
            </c:dLbl>
            <c:dLbl>
              <c:idx val="24"/>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9-6D27-423A-963A-4314DA82604A}"/>
                </c:ext>
              </c:extLst>
            </c:dLbl>
            <c:dLbl>
              <c:idx val="25"/>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A-6D27-423A-963A-4314DA82604A}"/>
                </c:ext>
              </c:extLst>
            </c:dLbl>
            <c:dLbl>
              <c:idx val="26"/>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B-6D27-423A-963A-4314DA82604A}"/>
                </c:ext>
              </c:extLst>
            </c:dLbl>
            <c:dLbl>
              <c:idx val="27"/>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C-6D27-423A-963A-4314DA82604A}"/>
                </c:ext>
              </c:extLst>
            </c:dLbl>
            <c:dLbl>
              <c:idx val="28"/>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D-6D27-423A-963A-4314DA82604A}"/>
                </c:ext>
              </c:extLst>
            </c:dLbl>
            <c:dLbl>
              <c:idx val="29"/>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E-6D27-423A-963A-4314DA82604A}"/>
                </c:ext>
              </c:extLst>
            </c:dLbl>
            <c:dLbl>
              <c:idx val="30"/>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F-6D27-423A-963A-4314DA82604A}"/>
                </c:ext>
              </c:extLst>
            </c:dLbl>
            <c:dLbl>
              <c:idx val="31"/>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0-6D27-423A-963A-4314DA82604A}"/>
                </c:ext>
              </c:extLst>
            </c:dLbl>
            <c:dLbl>
              <c:idx val="3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layout>
                    <c:manualLayout>
                      <c:w val="0.28039829302987196"/>
                      <c:h val="0.2313891682077667"/>
                    </c:manualLayout>
                  </c15:layout>
                  <c15:showDataLabelsRange val="1"/>
                </c:ext>
                <c:ext xmlns:c16="http://schemas.microsoft.com/office/drawing/2014/chart" uri="{C3380CC4-5D6E-409C-BE32-E72D297353CC}">
                  <c16:uniqueId val="{00000021-6D27-423A-963A-4314DA82604A}"/>
                </c:ext>
              </c:extLst>
            </c:dLbl>
            <c:dLbl>
              <c:idx val="33"/>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2-6D27-423A-963A-4314DA82604A}"/>
                </c:ext>
              </c:extLst>
            </c:dLbl>
            <c:dLbl>
              <c:idx val="34"/>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3-6D27-423A-963A-4314DA82604A}"/>
                </c:ext>
              </c:extLst>
            </c:dLbl>
            <c:dLbl>
              <c:idx val="35"/>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4-6D27-423A-963A-4314DA82604A}"/>
                </c:ext>
              </c:extLst>
            </c:dLbl>
            <c:dLbl>
              <c:idx val="36"/>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5-6D27-423A-963A-4314DA82604A}"/>
                </c:ext>
              </c:extLst>
            </c:dLbl>
            <c:dLbl>
              <c:idx val="37"/>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6-6D27-423A-963A-4314DA82604A}"/>
                </c:ext>
              </c:extLst>
            </c:dLbl>
            <c:dLbl>
              <c:idx val="38"/>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7-6D27-423A-963A-4314DA82604A}"/>
                </c:ext>
              </c:extLst>
            </c:dLbl>
            <c:dLbl>
              <c:idx val="39"/>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8-6D27-423A-963A-4314DA82604A}"/>
                </c:ext>
              </c:extLst>
            </c:dLbl>
            <c:dLbl>
              <c:idx val="40"/>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9-6D27-423A-963A-4314DA82604A}"/>
                </c:ext>
              </c:extLst>
            </c:dLbl>
            <c:dLbl>
              <c:idx val="41"/>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A-6D27-423A-963A-4314DA82604A}"/>
                </c:ext>
              </c:extLst>
            </c:dLbl>
            <c:dLbl>
              <c:idx val="42"/>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B-6D27-423A-963A-4314DA82604A}"/>
                </c:ext>
              </c:extLst>
            </c:dLbl>
            <c:dLbl>
              <c:idx val="43"/>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C-6D27-423A-963A-4314DA82604A}"/>
                </c:ext>
              </c:extLst>
            </c:dLbl>
            <c:dLbl>
              <c:idx val="44"/>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D-6D27-423A-963A-4314DA82604A}"/>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'Rank data'!$A$21:$A$65</c:f>
              <c:strCache>
                <c:ptCount val="45"/>
                <c:pt idx="0">
                  <c:v>Worst</c:v>
                </c:pt>
                <c:pt idx="44">
                  <c:v>Best</c:v>
                </c:pt>
              </c:strCache>
            </c:strRef>
          </c:cat>
          <c:val>
            <c:numRef>
              <c:f>'Rank data'!$E$21:$E$65</c:f>
              <c:numCache>
                <c:formatCode>0.0%</c:formatCode>
                <c:ptCount val="45"/>
                <c:pt idx="0">
                  <c:v>#N/A</c:v>
                </c:pt>
                <c:pt idx="1">
                  <c:v>#N/A</c:v>
                </c:pt>
                <c:pt idx="2">
                  <c:v>#N/A</c:v>
                </c:pt>
                <c:pt idx="3">
                  <c:v>#N/A</c:v>
                </c:pt>
                <c:pt idx="4">
                  <c:v>#N/A</c:v>
                </c:pt>
                <c:pt idx="5">
                  <c:v>#N/A</c:v>
                </c:pt>
                <c:pt idx="6">
                  <c:v>0.28499999999999998</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numCache>
            </c:numRef>
          </c:val>
          <c:extLst>
            <c:ext xmlns:c15="http://schemas.microsoft.com/office/drawing/2012/chart" uri="{02D57815-91ED-43cb-92C2-25804820EDAC}">
              <c15:datalabelsRange>
                <c15:f>'Rank data'!$G$21:$G$65</c15:f>
                <c15:dlblRangeCache>
                  <c:ptCount val="45"/>
                  <c:pt idx="0">
                    <c:v>  </c:v>
                  </c:pt>
                  <c:pt idx="1">
                    <c:v>  </c:v>
                  </c:pt>
                  <c:pt idx="2">
                    <c:v>  </c:v>
                  </c:pt>
                  <c:pt idx="3">
                    <c:v>  </c:v>
                  </c:pt>
                  <c:pt idx="4">
                    <c:v>  </c:v>
                  </c:pt>
                  <c:pt idx="5">
                    <c:v>  </c:v>
                  </c:pt>
                  <c:pt idx="6">
                    <c:v> 39th </c:v>
                  </c:pt>
                  <c:pt idx="7">
                    <c:v>  </c:v>
                  </c:pt>
                  <c:pt idx="8">
                    <c:v>  </c:v>
                  </c:pt>
                  <c:pt idx="9">
                    <c:v>  </c:v>
                  </c:pt>
                  <c:pt idx="10">
                    <c:v>  </c:v>
                  </c:pt>
                  <c:pt idx="11">
                    <c:v>  </c:v>
                  </c:pt>
                  <c:pt idx="12">
                    <c:v>  </c:v>
                  </c:pt>
                  <c:pt idx="13">
                    <c:v>  </c:v>
                  </c:pt>
                  <c:pt idx="14">
                    <c:v>  </c:v>
                  </c:pt>
                  <c:pt idx="15">
                    <c:v>  </c:v>
                  </c:pt>
                  <c:pt idx="16">
                    <c:v>  </c:v>
                  </c:pt>
                  <c:pt idx="17">
                    <c:v>  </c:v>
                  </c:pt>
                  <c:pt idx="18">
                    <c:v>  </c:v>
                  </c:pt>
                  <c:pt idx="19">
                    <c:v>  </c:v>
                  </c:pt>
                  <c:pt idx="20">
                    <c:v>  </c:v>
                  </c:pt>
                  <c:pt idx="21">
                    <c:v>  </c:v>
                  </c:pt>
                  <c:pt idx="22">
                    <c:v>  </c:v>
                  </c:pt>
                  <c:pt idx="23">
                    <c:v>  </c:v>
                  </c:pt>
                  <c:pt idx="24">
                    <c:v>  </c:v>
                  </c:pt>
                  <c:pt idx="25">
                    <c:v>  </c:v>
                  </c:pt>
                  <c:pt idx="26">
                    <c:v>  </c:v>
                  </c:pt>
                  <c:pt idx="27">
                    <c:v>  </c:v>
                  </c:pt>
                  <c:pt idx="28">
                    <c:v>  </c:v>
                  </c:pt>
                  <c:pt idx="29">
                    <c:v>  </c:v>
                  </c:pt>
                  <c:pt idx="30">
                    <c:v>  </c:v>
                  </c:pt>
                  <c:pt idx="31">
                    <c:v>  </c:v>
                  </c:pt>
                  <c:pt idx="32">
                    <c:v>  </c:v>
                  </c:pt>
                  <c:pt idx="33">
                    <c:v>  </c:v>
                  </c:pt>
                  <c:pt idx="34">
                    <c:v>  </c:v>
                  </c:pt>
                  <c:pt idx="35">
                    <c:v>  </c:v>
                  </c:pt>
                  <c:pt idx="36">
                    <c:v>  </c:v>
                  </c:pt>
                  <c:pt idx="37">
                    <c:v>  </c:v>
                  </c:pt>
                  <c:pt idx="38">
                    <c:v>  </c:v>
                  </c:pt>
                  <c:pt idx="39">
                    <c:v>  </c:v>
                  </c:pt>
                  <c:pt idx="40">
                    <c:v>  </c:v>
                  </c:pt>
                  <c:pt idx="41">
                    <c:v>  </c:v>
                  </c:pt>
                  <c:pt idx="42">
                    <c:v>  </c:v>
                  </c:pt>
                  <c:pt idx="43">
                    <c:v>  </c:v>
                  </c:pt>
                  <c:pt idx="44">
                    <c:v>  </c:v>
                  </c:pt>
                </c15:dlblRangeCache>
              </c15:datalabelsRange>
            </c:ext>
            <c:ext xmlns:c16="http://schemas.microsoft.com/office/drawing/2014/chart" uri="{C3380CC4-5D6E-409C-BE32-E72D297353CC}">
              <c16:uniqueId val="{0000002E-6D27-423A-963A-4314DA82604A}"/>
            </c:ext>
          </c:extLst>
        </c:ser>
        <c:ser>
          <c:idx val="2"/>
          <c:order val="2"/>
          <c:tx>
            <c:strRef>
              <c:f>'Rank data'!$F$20</c:f>
              <c:strCache>
                <c:ptCount val="1"/>
                <c:pt idx="0">
                  <c:v>Nearest Neighbours</c:v>
                </c:pt>
              </c:strCache>
            </c:strRef>
          </c:tx>
          <c:spPr>
            <a:solidFill>
              <a:schemeClr val="tx1"/>
            </a:solidFill>
            <a:ln>
              <a:noFill/>
            </a:ln>
            <a:effectLst/>
          </c:spPr>
          <c:invertIfNegative val="0"/>
          <c:cat>
            <c:strRef>
              <c:f>'Rank data'!$A$21:$A$65</c:f>
              <c:strCache>
                <c:ptCount val="45"/>
                <c:pt idx="0">
                  <c:v>Worst</c:v>
                </c:pt>
                <c:pt idx="44">
                  <c:v>Best</c:v>
                </c:pt>
              </c:strCache>
            </c:strRef>
          </c:cat>
          <c:val>
            <c:numRef>
              <c:f>'Rank data'!$F$21:$F$65</c:f>
              <c:numCache>
                <c:formatCode>0.0%</c:formatCode>
                <c:ptCount val="45"/>
                <c:pt idx="0">
                  <c:v>#N/A</c:v>
                </c:pt>
                <c:pt idx="1">
                  <c:v>#N/A</c:v>
                </c:pt>
                <c:pt idx="2">
                  <c:v>#N/A</c:v>
                </c:pt>
                <c:pt idx="3">
                  <c:v>#N/A</c:v>
                </c:pt>
                <c:pt idx="4">
                  <c:v>#N/A</c:v>
                </c:pt>
                <c:pt idx="5">
                  <c:v>#N/A</c:v>
                </c:pt>
                <c:pt idx="6">
                  <c:v>#N/A</c:v>
                </c:pt>
                <c:pt idx="7">
                  <c:v>0.28299999999999997</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0.254</c:v>
                </c:pt>
                <c:pt idx="25">
                  <c:v>#N/A</c:v>
                </c:pt>
                <c:pt idx="26">
                  <c:v>#N/A</c:v>
                </c:pt>
                <c:pt idx="27">
                  <c:v>#N/A</c:v>
                </c:pt>
                <c:pt idx="28">
                  <c:v>#N/A</c:v>
                </c:pt>
                <c:pt idx="29">
                  <c:v>#N/A</c:v>
                </c:pt>
                <c:pt idx="30">
                  <c:v>0.24199999999999999</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numCache>
            </c:numRef>
          </c:val>
          <c:extLst>
            <c:ext xmlns:c16="http://schemas.microsoft.com/office/drawing/2014/chart" uri="{C3380CC4-5D6E-409C-BE32-E72D297353CC}">
              <c16:uniqueId val="{0000002F-6D27-423A-963A-4314DA82604A}"/>
            </c:ext>
          </c:extLst>
        </c:ser>
        <c:dLbls>
          <c:showLegendKey val="0"/>
          <c:showVal val="0"/>
          <c:showCatName val="0"/>
          <c:showSerName val="0"/>
          <c:showPercent val="0"/>
          <c:showBubbleSize val="0"/>
        </c:dLbls>
        <c:gapWidth val="20"/>
        <c:overlap val="100"/>
        <c:axId val="789034960"/>
        <c:axId val="789031024"/>
      </c:barChart>
      <c:catAx>
        <c:axId val="789034960"/>
        <c:scaling>
          <c:orientation val="minMax"/>
        </c:scaling>
        <c:delete val="1"/>
        <c:axPos val="l"/>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45"/>
        </c:scaling>
        <c:delete val="1"/>
        <c:axPos val="b"/>
        <c:numFmt formatCode="0%" sourceLinked="0"/>
        <c:majorTickMark val="out"/>
        <c:minorTickMark val="none"/>
        <c:tickLblPos val="nextTo"/>
        <c:crossAx val="789034960"/>
        <c:crosses val="autoZero"/>
        <c:crossBetween val="between"/>
        <c:majorUnit val="0.4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'Rank data'!$C$7</c:f>
          <c:strCache>
            <c:ptCount val="1"/>
            <c:pt idx="0">
              <c:v> Nov 16/17 </c:v>
            </c:pt>
          </c:strCache>
        </c:strRef>
      </c:tx>
      <c:layout>
        <c:manualLayout>
          <c:xMode val="edge"/>
          <c:yMode val="edge"/>
          <c:x val="5.6285934245319698E-2"/>
          <c:y val="0.88326831722239108"/>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Angsana New" panose="02020603050405020304" pitchFamily="18" charset="-34"/>
            </a:defRPr>
          </a:pPr>
          <a:endParaRPr lang="en-US"/>
        </a:p>
      </c:txPr>
    </c:title>
    <c:autoTitleDeleted val="0"/>
    <c:plotArea>
      <c:layout>
        <c:manualLayout>
          <c:layoutTarget val="inner"/>
          <c:xMode val="edge"/>
          <c:yMode val="edge"/>
          <c:x val="4.574375E-2"/>
          <c:y val="0.14269130573066494"/>
          <c:w val="0.954256329113924"/>
          <c:h val="0.72730838977420909"/>
        </c:manualLayout>
      </c:layout>
      <c:barChart>
        <c:barDir val="bar"/>
        <c:grouping val="clustered"/>
        <c:varyColors val="0"/>
        <c:ser>
          <c:idx val="0"/>
          <c:order val="0"/>
          <c:tx>
            <c:strRef>
              <c:f>'Rank data'!$L$20</c:f>
              <c:strCache>
                <c:ptCount val="1"/>
                <c:pt idx="0">
                  <c:v> All </c:v>
                </c:pt>
              </c:strCache>
            </c:strRef>
          </c:tx>
          <c:spPr>
            <a:solidFill>
              <a:srgbClr val="CDCDCD"/>
            </a:solidFill>
            <a:ln>
              <a:noFill/>
            </a:ln>
            <a:effectLst/>
          </c:spPr>
          <c:invertIfNegative val="0"/>
          <c:dLbls>
            <c:delete val="1"/>
          </c:dLbls>
          <c:cat>
            <c:strRef>
              <c:f>'Rank data'!$A$21:$A$65</c:f>
              <c:strCache>
                <c:ptCount val="45"/>
                <c:pt idx="0">
                  <c:v>Worst</c:v>
                </c:pt>
                <c:pt idx="44">
                  <c:v>Best</c:v>
                </c:pt>
              </c:strCache>
            </c:strRef>
          </c:cat>
          <c:val>
            <c:numRef>
              <c:f>'Rank data'!$L$21:$L$65</c:f>
              <c:numCache>
                <c:formatCode>0.0%</c:formatCode>
                <c:ptCount val="45"/>
                <c:pt idx="0">
                  <c:v>0.34200000000000003</c:v>
                </c:pt>
                <c:pt idx="1">
                  <c:v>0.313</c:v>
                </c:pt>
                <c:pt idx="2">
                  <c:v>0.309</c:v>
                </c:pt>
                <c:pt idx="3">
                  <c:v>0.3</c:v>
                </c:pt>
                <c:pt idx="4">
                  <c:v>0.29399999999999998</c:v>
                </c:pt>
                <c:pt idx="5">
                  <c:v>0.29199999999999998</c:v>
                </c:pt>
                <c:pt idx="6">
                  <c:v>0.29099999999999998</c:v>
                </c:pt>
                <c:pt idx="7">
                  <c:v>0.29099999999999998</c:v>
                </c:pt>
                <c:pt idx="8">
                  <c:v>0.28799999999999998</c:v>
                </c:pt>
                <c:pt idx="9">
                  <c:v>0.28399999999999997</c:v>
                </c:pt>
                <c:pt idx="10">
                  <c:v>0.27900000000000003</c:v>
                </c:pt>
                <c:pt idx="11">
                  <c:v>0.27800000000000002</c:v>
                </c:pt>
                <c:pt idx="12">
                  <c:v>0.27800000000000002</c:v>
                </c:pt>
                <c:pt idx="13">
                  <c:v>0.27300000000000002</c:v>
                </c:pt>
                <c:pt idx="14">
                  <c:v>0.27</c:v>
                </c:pt>
                <c:pt idx="15">
                  <c:v>0.27</c:v>
                </c:pt>
                <c:pt idx="16">
                  <c:v>0.26900000000000002</c:v>
                </c:pt>
                <c:pt idx="17">
                  <c:v>0.26800000000000002</c:v>
                </c:pt>
                <c:pt idx="18">
                  <c:v>0.26700000000000002</c:v>
                </c:pt>
                <c:pt idx="19">
                  <c:v>0.26500000000000001</c:v>
                </c:pt>
                <c:pt idx="20">
                  <c:v>0.25900000000000001</c:v>
                </c:pt>
                <c:pt idx="21">
                  <c:v>0.253</c:v>
                </c:pt>
                <c:pt idx="22">
                  <c:v>0.252</c:v>
                </c:pt>
                <c:pt idx="23">
                  <c:v>0.25</c:v>
                </c:pt>
                <c:pt idx="24">
                  <c:v>0.248</c:v>
                </c:pt>
                <c:pt idx="25">
                  <c:v>0.248</c:v>
                </c:pt>
                <c:pt idx="26">
                  <c:v>0.24399999999999999</c:v>
                </c:pt>
                <c:pt idx="27">
                  <c:v>0.24299999999999999</c:v>
                </c:pt>
                <c:pt idx="28">
                  <c:v>0.24099999999999999</c:v>
                </c:pt>
                <c:pt idx="29">
                  <c:v>0.24</c:v>
                </c:pt>
                <c:pt idx="30">
                  <c:v>0.23799999999999999</c:v>
                </c:pt>
                <c:pt idx="31">
                  <c:v>0.23499999999999999</c:v>
                </c:pt>
                <c:pt idx="32">
                  <c:v>0.23499999999999999</c:v>
                </c:pt>
                <c:pt idx="33">
                  <c:v>0.23100000000000001</c:v>
                </c:pt>
                <c:pt idx="34">
                  <c:v>0.23100000000000001</c:v>
                </c:pt>
                <c:pt idx="35">
                  <c:v>0.23100000000000001</c:v>
                </c:pt>
                <c:pt idx="36">
                  <c:v>0.22700000000000001</c:v>
                </c:pt>
                <c:pt idx="37">
                  <c:v>0.22600000000000001</c:v>
                </c:pt>
                <c:pt idx="38">
                  <c:v>0.22500000000000001</c:v>
                </c:pt>
                <c:pt idx="39">
                  <c:v>0.22500000000000001</c:v>
                </c:pt>
                <c:pt idx="40">
                  <c:v>0.22500000000000001</c:v>
                </c:pt>
                <c:pt idx="41">
                  <c:v>0.215</c:v>
                </c:pt>
                <c:pt idx="42">
                  <c:v>0.214</c:v>
                </c:pt>
                <c:pt idx="43">
                  <c:v>0.21099999999999999</c:v>
                </c:pt>
                <c:pt idx="44">
                  <c:v>0.20499999999999999</c:v>
                </c:pt>
              </c:numCache>
            </c:numRef>
          </c:val>
          <c:extLst>
            <c:ext xmlns:c16="http://schemas.microsoft.com/office/drawing/2014/chart" uri="{C3380CC4-5D6E-409C-BE32-E72D297353CC}">
              <c16:uniqueId val="{00000000-4860-4D0F-BAEE-1361EC88D173}"/>
            </c:ext>
          </c:extLst>
        </c:ser>
        <c:ser>
          <c:idx val="1"/>
          <c:order val="1"/>
          <c:tx>
            <c:strRef>
              <c:f>'Rank data'!$M$20</c:f>
              <c:strCache>
                <c:ptCount val="1"/>
                <c:pt idx="0">
                  <c:v>Greater Sport</c:v>
                </c:pt>
              </c:strCache>
            </c:strRef>
          </c:tx>
          <c:spPr>
            <a:solidFill>
              <a:schemeClr val="accent1"/>
            </a:solidFill>
            <a:ln>
              <a:noFill/>
            </a:ln>
            <a:effectLst/>
          </c:spPr>
          <c:invertIfNegative val="0"/>
          <c:dLbls>
            <c:dLbl>
              <c:idx val="0"/>
              <c:tx>
                <c:rich>
                  <a:bodyPr/>
                  <a:lstStyle/>
                  <a:p>
                    <a:endParaRPr lang="en-US"/>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1-4860-4D0F-BAEE-1361EC88D173}"/>
                </c:ext>
              </c:extLst>
            </c:dLbl>
            <c:dLbl>
              <c:idx val="1"/>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2-4860-4D0F-BAEE-1361EC88D173}"/>
                </c:ext>
              </c:extLst>
            </c:dLbl>
            <c:dLbl>
              <c:idx val="2"/>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3-4860-4D0F-BAEE-1361EC88D173}"/>
                </c:ext>
              </c:extLst>
            </c:dLbl>
            <c:dLbl>
              <c:idx val="3"/>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4-4860-4D0F-BAEE-1361EC88D173}"/>
                </c:ext>
              </c:extLst>
            </c:dLbl>
            <c:dLbl>
              <c:idx val="4"/>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5-4860-4D0F-BAEE-1361EC88D173}"/>
                </c:ext>
              </c:extLst>
            </c:dLbl>
            <c:dLbl>
              <c:idx val="5"/>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6-4860-4D0F-BAEE-1361EC88D173}"/>
                </c:ext>
              </c:extLst>
            </c:dLbl>
            <c:dLbl>
              <c:idx val="6"/>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7-4860-4D0F-BAEE-1361EC88D173}"/>
                </c:ext>
              </c:extLst>
            </c:dLbl>
            <c:dLbl>
              <c:idx val="7"/>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8-4860-4D0F-BAEE-1361EC88D173}"/>
                </c:ext>
              </c:extLst>
            </c:dLbl>
            <c:dLbl>
              <c:idx val="8"/>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9-4860-4D0F-BAEE-1361EC88D173}"/>
                </c:ext>
              </c:extLst>
            </c:dLbl>
            <c:dLbl>
              <c:idx val="9"/>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A-4860-4D0F-BAEE-1361EC88D173}"/>
                </c:ext>
              </c:extLst>
            </c:dLbl>
            <c:dLbl>
              <c:idx val="10"/>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4860-4D0F-BAEE-1361EC88D173}"/>
                </c:ext>
              </c:extLst>
            </c:dLbl>
            <c:dLbl>
              <c:idx val="11"/>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C-4860-4D0F-BAEE-1361EC88D173}"/>
                </c:ext>
              </c:extLst>
            </c:dLbl>
            <c:dLbl>
              <c:idx val="12"/>
              <c:tx>
                <c:rich>
                  <a:bodyPr/>
                  <a:lstStyle/>
                  <a:p>
                    <a:fld id="{D5AFF924-379F-44F5-ACA4-CE395C86C095}" type="CELLRANGE">
                      <a:rPr lang="en-US"/>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layout>
                    <c:manualLayout>
                      <c:w val="0.25903294093928153"/>
                      <c:h val="0.2313891682077667"/>
                    </c:manualLayout>
                  </c15:layout>
                  <c15:dlblFieldTable/>
                  <c15:showDataLabelsRange val="1"/>
                </c:ext>
                <c:ext xmlns:c16="http://schemas.microsoft.com/office/drawing/2014/chart" uri="{C3380CC4-5D6E-409C-BE32-E72D297353CC}">
                  <c16:uniqueId val="{0000000D-4860-4D0F-BAEE-1361EC88D173}"/>
                </c:ext>
              </c:extLst>
            </c:dLbl>
            <c:dLbl>
              <c:idx val="13"/>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E-4860-4D0F-BAEE-1361EC88D173}"/>
                </c:ext>
              </c:extLst>
            </c:dLbl>
            <c:dLbl>
              <c:idx val="14"/>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F-4860-4D0F-BAEE-1361EC88D173}"/>
                </c:ext>
              </c:extLst>
            </c:dLbl>
            <c:dLbl>
              <c:idx val="15"/>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0-4860-4D0F-BAEE-1361EC88D173}"/>
                </c:ext>
              </c:extLst>
            </c:dLbl>
            <c:dLbl>
              <c:idx val="16"/>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1-4860-4D0F-BAEE-1361EC88D173}"/>
                </c:ext>
              </c:extLst>
            </c:dLbl>
            <c:dLbl>
              <c:idx val="17"/>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2-4860-4D0F-BAEE-1361EC88D173}"/>
                </c:ext>
              </c:extLst>
            </c:dLbl>
            <c:dLbl>
              <c:idx val="18"/>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3-4860-4D0F-BAEE-1361EC88D173}"/>
                </c:ext>
              </c:extLst>
            </c:dLbl>
            <c:dLbl>
              <c:idx val="19"/>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4-4860-4D0F-BAEE-1361EC88D173}"/>
                </c:ext>
              </c:extLst>
            </c:dLbl>
            <c:dLbl>
              <c:idx val="20"/>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5-4860-4D0F-BAEE-1361EC88D173}"/>
                </c:ext>
              </c:extLst>
            </c:dLbl>
            <c:dLbl>
              <c:idx val="21"/>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6-4860-4D0F-BAEE-1361EC88D173}"/>
                </c:ext>
              </c:extLst>
            </c:dLbl>
            <c:dLbl>
              <c:idx val="22"/>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7-4860-4D0F-BAEE-1361EC88D173}"/>
                </c:ext>
              </c:extLst>
            </c:dLbl>
            <c:dLbl>
              <c:idx val="23"/>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8-4860-4D0F-BAEE-1361EC88D173}"/>
                </c:ext>
              </c:extLst>
            </c:dLbl>
            <c:dLbl>
              <c:idx val="24"/>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9-4860-4D0F-BAEE-1361EC88D173}"/>
                </c:ext>
              </c:extLst>
            </c:dLbl>
            <c:dLbl>
              <c:idx val="25"/>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A-4860-4D0F-BAEE-1361EC88D173}"/>
                </c:ext>
              </c:extLst>
            </c:dLbl>
            <c:dLbl>
              <c:idx val="26"/>
              <c:tx>
                <c:rich>
                  <a:bodyPr/>
                  <a:lstStyle/>
                  <a:p>
                    <a:endParaRPr lang="en-US"/>
                  </a:p>
                </c:rich>
              </c:tx>
              <c:dLblPos val="outEnd"/>
              <c:showLegendKey val="0"/>
              <c:showVal val="0"/>
              <c:showCatName val="0"/>
              <c:showSerName val="0"/>
              <c:showPercent val="0"/>
              <c:showBubbleSize val="0"/>
              <c:extLst>
                <c:ext xmlns:c15="http://schemas.microsoft.com/office/drawing/2012/chart" uri="{CE6537A1-D6FC-4f65-9D91-7224C49458BB}">
                  <c15:layout>
                    <c:manualLayout>
                      <c:w val="0.28039829302987196"/>
                      <c:h val="0.2313891682077667"/>
                    </c:manualLayout>
                  </c15:layout>
                  <c15:showDataLabelsRange val="1"/>
                </c:ext>
                <c:ext xmlns:c16="http://schemas.microsoft.com/office/drawing/2014/chart" uri="{C3380CC4-5D6E-409C-BE32-E72D297353CC}">
                  <c16:uniqueId val="{0000001B-4860-4D0F-BAEE-1361EC88D173}"/>
                </c:ext>
              </c:extLst>
            </c:dLbl>
            <c:dLbl>
              <c:idx val="27"/>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C-4860-4D0F-BAEE-1361EC88D173}"/>
                </c:ext>
              </c:extLst>
            </c:dLbl>
            <c:dLbl>
              <c:idx val="28"/>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D-4860-4D0F-BAEE-1361EC88D173}"/>
                </c:ext>
              </c:extLst>
            </c:dLbl>
            <c:dLbl>
              <c:idx val="29"/>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E-4860-4D0F-BAEE-1361EC88D173}"/>
                </c:ext>
              </c:extLst>
            </c:dLbl>
            <c:dLbl>
              <c:idx val="30"/>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F-4860-4D0F-BAEE-1361EC88D173}"/>
                </c:ext>
              </c:extLst>
            </c:dLbl>
            <c:dLbl>
              <c:idx val="31"/>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0-4860-4D0F-BAEE-1361EC88D173}"/>
                </c:ext>
              </c:extLst>
            </c:dLbl>
            <c:dLbl>
              <c:idx val="32"/>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1-4860-4D0F-BAEE-1361EC88D173}"/>
                </c:ext>
              </c:extLst>
            </c:dLbl>
            <c:dLbl>
              <c:idx val="33"/>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2-4860-4D0F-BAEE-1361EC88D173}"/>
                </c:ext>
              </c:extLst>
            </c:dLbl>
            <c:dLbl>
              <c:idx val="34"/>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3-4860-4D0F-BAEE-1361EC88D173}"/>
                </c:ext>
              </c:extLst>
            </c:dLbl>
            <c:dLbl>
              <c:idx val="35"/>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4-4860-4D0F-BAEE-1361EC88D173}"/>
                </c:ext>
              </c:extLst>
            </c:dLbl>
            <c:dLbl>
              <c:idx val="36"/>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5-4860-4D0F-BAEE-1361EC88D173}"/>
                </c:ext>
              </c:extLst>
            </c:dLbl>
            <c:dLbl>
              <c:idx val="37"/>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6-4860-4D0F-BAEE-1361EC88D173}"/>
                </c:ext>
              </c:extLst>
            </c:dLbl>
            <c:dLbl>
              <c:idx val="38"/>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7-4860-4D0F-BAEE-1361EC88D173}"/>
                </c:ext>
              </c:extLst>
            </c:dLbl>
            <c:dLbl>
              <c:idx val="39"/>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8-4860-4D0F-BAEE-1361EC88D173}"/>
                </c:ext>
              </c:extLst>
            </c:dLbl>
            <c:dLbl>
              <c:idx val="40"/>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9-4860-4D0F-BAEE-1361EC88D173}"/>
                </c:ext>
              </c:extLst>
            </c:dLbl>
            <c:dLbl>
              <c:idx val="41"/>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A-4860-4D0F-BAEE-1361EC88D173}"/>
                </c:ext>
              </c:extLst>
            </c:dLbl>
            <c:dLbl>
              <c:idx val="42"/>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B-4860-4D0F-BAEE-1361EC88D173}"/>
                </c:ext>
              </c:extLst>
            </c:dLbl>
            <c:dLbl>
              <c:idx val="43"/>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C-4860-4D0F-BAEE-1361EC88D173}"/>
                </c:ext>
              </c:extLst>
            </c:dLbl>
            <c:dLbl>
              <c:idx val="44"/>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D-4860-4D0F-BAEE-1361EC88D173}"/>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'Rank data'!$A$21:$A$65</c:f>
              <c:strCache>
                <c:ptCount val="45"/>
                <c:pt idx="0">
                  <c:v>Worst</c:v>
                </c:pt>
                <c:pt idx="44">
                  <c:v>Best</c:v>
                </c:pt>
              </c:strCache>
            </c:strRef>
          </c:cat>
          <c:val>
            <c:numRef>
              <c:f>'Rank data'!$M$21:$M$65</c:f>
              <c:numCache>
                <c:formatCode>0.0%</c:formatCode>
                <c:ptCount val="45"/>
                <c:pt idx="0">
                  <c:v>#N/A</c:v>
                </c:pt>
                <c:pt idx="1">
                  <c:v>#N/A</c:v>
                </c:pt>
                <c:pt idx="2">
                  <c:v>#N/A</c:v>
                </c:pt>
                <c:pt idx="3">
                  <c:v>#N/A</c:v>
                </c:pt>
                <c:pt idx="4">
                  <c:v>#N/A</c:v>
                </c:pt>
                <c:pt idx="5">
                  <c:v>#N/A</c:v>
                </c:pt>
                <c:pt idx="6">
                  <c:v>#N/A</c:v>
                </c:pt>
                <c:pt idx="7">
                  <c:v>#N/A</c:v>
                </c:pt>
                <c:pt idx="8">
                  <c:v>#N/A</c:v>
                </c:pt>
                <c:pt idx="9">
                  <c:v>#N/A</c:v>
                </c:pt>
                <c:pt idx="10">
                  <c:v>#N/A</c:v>
                </c:pt>
                <c:pt idx="11">
                  <c:v>#N/A</c:v>
                </c:pt>
                <c:pt idx="12">
                  <c:v>0.27800000000000002</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numCache>
            </c:numRef>
          </c:val>
          <c:extLst>
            <c:ext xmlns:c15="http://schemas.microsoft.com/office/drawing/2012/chart" uri="{02D57815-91ED-43cb-92C2-25804820EDAC}">
              <c15:datalabelsRange>
                <c15:f>'Rank data'!$O$21:$O$65</c15:f>
                <c15:dlblRangeCache>
                  <c:ptCount val="45"/>
                  <c:pt idx="0">
                    <c:v>  </c:v>
                  </c:pt>
                  <c:pt idx="1">
                    <c:v>  </c:v>
                  </c:pt>
                  <c:pt idx="2">
                    <c:v>  </c:v>
                  </c:pt>
                  <c:pt idx="3">
                    <c:v>  </c:v>
                  </c:pt>
                  <c:pt idx="4">
                    <c:v>  </c:v>
                  </c:pt>
                  <c:pt idx="5">
                    <c:v>  </c:v>
                  </c:pt>
                  <c:pt idx="6">
                    <c:v>  </c:v>
                  </c:pt>
                  <c:pt idx="7">
                    <c:v>  </c:v>
                  </c:pt>
                  <c:pt idx="8">
                    <c:v>  </c:v>
                  </c:pt>
                  <c:pt idx="9">
                    <c:v>  </c:v>
                  </c:pt>
                  <c:pt idx="10">
                    <c:v>  </c:v>
                  </c:pt>
                  <c:pt idx="11">
                    <c:v>  </c:v>
                  </c:pt>
                  <c:pt idx="12">
                    <c:v> 33rd </c:v>
                  </c:pt>
                  <c:pt idx="13">
                    <c:v>  </c:v>
                  </c:pt>
                  <c:pt idx="14">
                    <c:v>  </c:v>
                  </c:pt>
                  <c:pt idx="15">
                    <c:v>  </c:v>
                  </c:pt>
                  <c:pt idx="16">
                    <c:v>  </c:v>
                  </c:pt>
                  <c:pt idx="17">
                    <c:v>  </c:v>
                  </c:pt>
                  <c:pt idx="18">
                    <c:v>  </c:v>
                  </c:pt>
                  <c:pt idx="19">
                    <c:v>  </c:v>
                  </c:pt>
                  <c:pt idx="20">
                    <c:v>  </c:v>
                  </c:pt>
                  <c:pt idx="21">
                    <c:v>  </c:v>
                  </c:pt>
                  <c:pt idx="22">
                    <c:v>  </c:v>
                  </c:pt>
                  <c:pt idx="23">
                    <c:v>  </c:v>
                  </c:pt>
                  <c:pt idx="24">
                    <c:v>  </c:v>
                  </c:pt>
                  <c:pt idx="25">
                    <c:v>  </c:v>
                  </c:pt>
                  <c:pt idx="26">
                    <c:v>  </c:v>
                  </c:pt>
                  <c:pt idx="27">
                    <c:v>  </c:v>
                  </c:pt>
                  <c:pt idx="28">
                    <c:v>  </c:v>
                  </c:pt>
                  <c:pt idx="29">
                    <c:v>  </c:v>
                  </c:pt>
                  <c:pt idx="30">
                    <c:v>  </c:v>
                  </c:pt>
                  <c:pt idx="31">
                    <c:v>  </c:v>
                  </c:pt>
                  <c:pt idx="32">
                    <c:v>  </c:v>
                  </c:pt>
                  <c:pt idx="33">
                    <c:v>  </c:v>
                  </c:pt>
                  <c:pt idx="34">
                    <c:v>  </c:v>
                  </c:pt>
                  <c:pt idx="35">
                    <c:v>  </c:v>
                  </c:pt>
                  <c:pt idx="36">
                    <c:v>  </c:v>
                  </c:pt>
                  <c:pt idx="37">
                    <c:v>  </c:v>
                  </c:pt>
                  <c:pt idx="38">
                    <c:v>  </c:v>
                  </c:pt>
                  <c:pt idx="39">
                    <c:v>  </c:v>
                  </c:pt>
                  <c:pt idx="40">
                    <c:v>  </c:v>
                  </c:pt>
                  <c:pt idx="41">
                    <c:v>  </c:v>
                  </c:pt>
                  <c:pt idx="42">
                    <c:v>  </c:v>
                  </c:pt>
                  <c:pt idx="43">
                    <c:v>  </c:v>
                  </c:pt>
                  <c:pt idx="44">
                    <c:v>  </c:v>
                  </c:pt>
                </c15:dlblRangeCache>
              </c15:datalabelsRange>
            </c:ext>
            <c:ext xmlns:c16="http://schemas.microsoft.com/office/drawing/2014/chart" uri="{C3380CC4-5D6E-409C-BE32-E72D297353CC}">
              <c16:uniqueId val="{0000002E-4860-4D0F-BAEE-1361EC88D173}"/>
            </c:ext>
          </c:extLst>
        </c:ser>
        <c:ser>
          <c:idx val="2"/>
          <c:order val="2"/>
          <c:tx>
            <c:strRef>
              <c:f>'Rank data'!$N$20</c:f>
              <c:strCache>
                <c:ptCount val="1"/>
                <c:pt idx="0">
                  <c:v>NNs</c:v>
                </c:pt>
              </c:strCache>
            </c:strRef>
          </c:tx>
          <c:spPr>
            <a:solidFill>
              <a:schemeClr val="tx1"/>
            </a:solidFill>
            <a:ln>
              <a:noFill/>
            </a:ln>
            <a:effectLst/>
          </c:spPr>
          <c:invertIfNegative val="0"/>
          <c:dLbls>
            <c:delete val="1"/>
          </c:dLbls>
          <c:cat>
            <c:strRef>
              <c:f>'Rank data'!$A$21:$A$65</c:f>
              <c:strCache>
                <c:ptCount val="45"/>
                <c:pt idx="0">
                  <c:v>Worst</c:v>
                </c:pt>
                <c:pt idx="44">
                  <c:v>Best</c:v>
                </c:pt>
              </c:strCache>
            </c:strRef>
          </c:cat>
          <c:val>
            <c:numRef>
              <c:f>'Rank data'!$N$21:$N$65</c:f>
              <c:numCache>
                <c:formatCode>0.0%</c:formatCode>
                <c:ptCount val="4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0.26500000000000001</c:v>
                </c:pt>
                <c:pt idx="20">
                  <c:v>#N/A</c:v>
                </c:pt>
                <c:pt idx="21">
                  <c:v>#N/A</c:v>
                </c:pt>
                <c:pt idx="22">
                  <c:v>#N/A</c:v>
                </c:pt>
                <c:pt idx="23">
                  <c:v>#N/A</c:v>
                </c:pt>
                <c:pt idx="24">
                  <c:v>0.248</c:v>
                </c:pt>
                <c:pt idx="25">
                  <c:v>#N/A</c:v>
                </c:pt>
                <c:pt idx="26">
                  <c:v>#N/A</c:v>
                </c:pt>
                <c:pt idx="27">
                  <c:v>#N/A</c:v>
                </c:pt>
                <c:pt idx="28">
                  <c:v>#N/A</c:v>
                </c:pt>
                <c:pt idx="29">
                  <c:v>#N/A</c:v>
                </c:pt>
                <c:pt idx="30">
                  <c:v>#N/A</c:v>
                </c:pt>
                <c:pt idx="31">
                  <c:v>#N/A</c:v>
                </c:pt>
                <c:pt idx="32">
                  <c:v>#N/A</c:v>
                </c:pt>
                <c:pt idx="33">
                  <c:v>#N/A</c:v>
                </c:pt>
                <c:pt idx="34">
                  <c:v>0.23100000000000001</c:v>
                </c:pt>
                <c:pt idx="35">
                  <c:v>#N/A</c:v>
                </c:pt>
                <c:pt idx="36">
                  <c:v>#N/A</c:v>
                </c:pt>
                <c:pt idx="37">
                  <c:v>#N/A</c:v>
                </c:pt>
                <c:pt idx="38">
                  <c:v>#N/A</c:v>
                </c:pt>
                <c:pt idx="39">
                  <c:v>#N/A</c:v>
                </c:pt>
                <c:pt idx="40">
                  <c:v>#N/A</c:v>
                </c:pt>
                <c:pt idx="41">
                  <c:v>#N/A</c:v>
                </c:pt>
                <c:pt idx="42">
                  <c:v>#N/A</c:v>
                </c:pt>
                <c:pt idx="43">
                  <c:v>#N/A</c:v>
                </c:pt>
                <c:pt idx="44">
                  <c:v>#N/A</c:v>
                </c:pt>
              </c:numCache>
            </c:numRef>
          </c:val>
          <c:extLst>
            <c:ext xmlns:c16="http://schemas.microsoft.com/office/drawing/2014/chart" uri="{C3380CC4-5D6E-409C-BE32-E72D297353CC}">
              <c16:uniqueId val="{0000002F-4860-4D0F-BAEE-1361EC88D173}"/>
            </c:ext>
          </c:extLst>
        </c:ser>
        <c:dLbls>
          <c:dLblPos val="outEnd"/>
          <c:showLegendKey val="0"/>
          <c:showVal val="1"/>
          <c:showCatName val="0"/>
          <c:showSerName val="0"/>
          <c:showPercent val="0"/>
          <c:showBubbleSize val="0"/>
        </c:dLbls>
        <c:gapWidth val="20"/>
        <c:overlap val="100"/>
        <c:axId val="789034960"/>
        <c:axId val="789031024"/>
      </c:barChart>
      <c:catAx>
        <c:axId val="789034960"/>
        <c:scaling>
          <c:orientation val="minMax"/>
        </c:scaling>
        <c:delete val="1"/>
        <c:axPos val="l"/>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45"/>
        </c:scaling>
        <c:delete val="1"/>
        <c:axPos val="b"/>
        <c:numFmt formatCode="0%" sourceLinked="0"/>
        <c:majorTickMark val="out"/>
        <c:minorTickMark val="none"/>
        <c:tickLblPos val="nextTo"/>
        <c:crossAx val="789034960"/>
        <c:crosses val="autoZero"/>
        <c:crossBetween val="between"/>
        <c:majorUnit val="0.4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'Rank data'!$C$8</c:f>
          <c:strCache>
            <c:ptCount val="1"/>
            <c:pt idx="0">
              <c:v> Nov 17/18 </c:v>
            </c:pt>
          </c:strCache>
        </c:strRef>
      </c:tx>
      <c:layout>
        <c:manualLayout>
          <c:xMode val="edge"/>
          <c:yMode val="edge"/>
          <c:x val="5.0903789987375013E-2"/>
          <c:y val="0.88326831722239108"/>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Angsana New" panose="02020603050405020304" pitchFamily="18" charset="-34"/>
            </a:defRPr>
          </a:pPr>
          <a:endParaRPr lang="en-US"/>
        </a:p>
      </c:txPr>
    </c:title>
    <c:autoTitleDeleted val="0"/>
    <c:plotArea>
      <c:layout>
        <c:manualLayout>
          <c:layoutTarget val="inner"/>
          <c:xMode val="edge"/>
          <c:yMode val="edge"/>
          <c:x val="4.574375E-2"/>
          <c:y val="0.14269130573066494"/>
          <c:w val="0.954256329113924"/>
          <c:h val="0.72730838977420909"/>
        </c:manualLayout>
      </c:layout>
      <c:barChart>
        <c:barDir val="bar"/>
        <c:grouping val="clustered"/>
        <c:varyColors val="0"/>
        <c:ser>
          <c:idx val="0"/>
          <c:order val="0"/>
          <c:tx>
            <c:strRef>
              <c:f>'Rank data'!$T$20</c:f>
              <c:strCache>
                <c:ptCount val="1"/>
                <c:pt idx="0">
                  <c:v> All </c:v>
                </c:pt>
              </c:strCache>
            </c:strRef>
          </c:tx>
          <c:spPr>
            <a:solidFill>
              <a:srgbClr val="CDCDCD"/>
            </a:solidFill>
            <a:ln>
              <a:noFill/>
            </a:ln>
            <a:effectLst/>
          </c:spPr>
          <c:invertIfNegative val="0"/>
          <c:dLbls>
            <c:delete val="1"/>
          </c:dLbls>
          <c:cat>
            <c:strRef>
              <c:f>'Rank data'!$A$21:$A$65</c:f>
              <c:strCache>
                <c:ptCount val="45"/>
                <c:pt idx="0">
                  <c:v>Worst</c:v>
                </c:pt>
                <c:pt idx="44">
                  <c:v>Best</c:v>
                </c:pt>
              </c:strCache>
            </c:strRef>
          </c:cat>
          <c:val>
            <c:numRef>
              <c:f>'Rank data'!$T$21:$T$65</c:f>
              <c:numCache>
                <c:formatCode>0.0%</c:formatCode>
                <c:ptCount val="45"/>
                <c:pt idx="0">
                  <c:v>0.33</c:v>
                </c:pt>
                <c:pt idx="1">
                  <c:v>0.311</c:v>
                </c:pt>
                <c:pt idx="2">
                  <c:v>0.307</c:v>
                </c:pt>
                <c:pt idx="3">
                  <c:v>0.30499999999999999</c:v>
                </c:pt>
                <c:pt idx="4">
                  <c:v>0.29899999999999999</c:v>
                </c:pt>
                <c:pt idx="5">
                  <c:v>0.29599999999999999</c:v>
                </c:pt>
                <c:pt idx="6">
                  <c:v>0.28799999999999998</c:v>
                </c:pt>
                <c:pt idx="7">
                  <c:v>0.28699999999999998</c:v>
                </c:pt>
                <c:pt idx="8">
                  <c:v>0.28299999999999997</c:v>
                </c:pt>
                <c:pt idx="9">
                  <c:v>0.28100000000000003</c:v>
                </c:pt>
                <c:pt idx="10">
                  <c:v>0.28100000000000003</c:v>
                </c:pt>
                <c:pt idx="11">
                  <c:v>0.27300000000000002</c:v>
                </c:pt>
                <c:pt idx="12">
                  <c:v>0.27200000000000002</c:v>
                </c:pt>
                <c:pt idx="13">
                  <c:v>0.27100000000000002</c:v>
                </c:pt>
                <c:pt idx="14">
                  <c:v>0.26800000000000002</c:v>
                </c:pt>
                <c:pt idx="15">
                  <c:v>0.26800000000000002</c:v>
                </c:pt>
                <c:pt idx="16">
                  <c:v>0.26700000000000002</c:v>
                </c:pt>
                <c:pt idx="17">
                  <c:v>0.26400000000000001</c:v>
                </c:pt>
                <c:pt idx="18">
                  <c:v>0.26100000000000001</c:v>
                </c:pt>
                <c:pt idx="19">
                  <c:v>0.26</c:v>
                </c:pt>
                <c:pt idx="20">
                  <c:v>0.26</c:v>
                </c:pt>
                <c:pt idx="21">
                  <c:v>0.26</c:v>
                </c:pt>
                <c:pt idx="22">
                  <c:v>0.26</c:v>
                </c:pt>
                <c:pt idx="23">
                  <c:v>0.253</c:v>
                </c:pt>
                <c:pt idx="24">
                  <c:v>0.247</c:v>
                </c:pt>
                <c:pt idx="25">
                  <c:v>0.247</c:v>
                </c:pt>
                <c:pt idx="26">
                  <c:v>0.24399999999999999</c:v>
                </c:pt>
                <c:pt idx="27">
                  <c:v>0.24099999999999999</c:v>
                </c:pt>
                <c:pt idx="28">
                  <c:v>0.24099999999999999</c:v>
                </c:pt>
                <c:pt idx="29">
                  <c:v>0.23699999999999999</c:v>
                </c:pt>
                <c:pt idx="30">
                  <c:v>0.23699999999999999</c:v>
                </c:pt>
                <c:pt idx="31">
                  <c:v>0.23499999999999999</c:v>
                </c:pt>
                <c:pt idx="32">
                  <c:v>0.23400000000000001</c:v>
                </c:pt>
                <c:pt idx="33">
                  <c:v>0.23300000000000001</c:v>
                </c:pt>
                <c:pt idx="34">
                  <c:v>0.222</c:v>
                </c:pt>
                <c:pt idx="35">
                  <c:v>0.221</c:v>
                </c:pt>
                <c:pt idx="36">
                  <c:v>0.221</c:v>
                </c:pt>
                <c:pt idx="37">
                  <c:v>0.214</c:v>
                </c:pt>
                <c:pt idx="38">
                  <c:v>0.21099999999999999</c:v>
                </c:pt>
                <c:pt idx="39">
                  <c:v>0.21</c:v>
                </c:pt>
                <c:pt idx="40">
                  <c:v>0.20899999999999999</c:v>
                </c:pt>
                <c:pt idx="41">
                  <c:v>0.20399999999999999</c:v>
                </c:pt>
                <c:pt idx="42">
                  <c:v>0.19800000000000001</c:v>
                </c:pt>
                <c:pt idx="43">
                  <c:v>0.19400000000000001</c:v>
                </c:pt>
                <c:pt idx="44">
                  <c:v>0.191</c:v>
                </c:pt>
              </c:numCache>
            </c:numRef>
          </c:val>
          <c:extLst>
            <c:ext xmlns:c16="http://schemas.microsoft.com/office/drawing/2014/chart" uri="{C3380CC4-5D6E-409C-BE32-E72D297353CC}">
              <c16:uniqueId val="{00000000-F501-42EB-BCAB-72C2DEBD8584}"/>
            </c:ext>
          </c:extLst>
        </c:ser>
        <c:ser>
          <c:idx val="1"/>
          <c:order val="1"/>
          <c:tx>
            <c:strRef>
              <c:f>'Rank data'!$U$20</c:f>
              <c:strCache>
                <c:ptCount val="1"/>
                <c:pt idx="0">
                  <c:v>Greater Sport</c:v>
                </c:pt>
              </c:strCache>
            </c:strRef>
          </c:tx>
          <c:spPr>
            <a:solidFill>
              <a:schemeClr val="accent1"/>
            </a:solidFill>
            <a:ln>
              <a:noFill/>
            </a:ln>
            <a:effectLst/>
          </c:spPr>
          <c:invertIfNegative val="0"/>
          <c:dPt>
            <c:idx val="44"/>
            <c:invertIfNegative val="0"/>
            <c:bubble3D val="0"/>
            <c:spPr>
              <a:solidFill>
                <a:schemeClr val="accent1"/>
              </a:solidFill>
              <a:ln>
                <a:noFill/>
              </a:ln>
              <a:effectLst/>
            </c:spPr>
            <c:extLst>
              <c:ext xmlns:c16="http://schemas.microsoft.com/office/drawing/2014/chart" uri="{C3380CC4-5D6E-409C-BE32-E72D297353CC}">
                <c16:uniqueId val="{00000002-F501-42EB-BCAB-72C2DEBD8584}"/>
              </c:ext>
            </c:extLst>
          </c:dPt>
          <c:dLbls>
            <c:dLbl>
              <c:idx val="0"/>
              <c:tx>
                <c:rich>
                  <a:bodyPr/>
                  <a:lstStyle/>
                  <a:p>
                    <a:endParaRPr lang="en-US"/>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3-F501-42EB-BCAB-72C2DEBD8584}"/>
                </c:ext>
              </c:extLst>
            </c:dLbl>
            <c:dLbl>
              <c:idx val="1"/>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4-F501-42EB-BCAB-72C2DEBD8584}"/>
                </c:ext>
              </c:extLst>
            </c:dLbl>
            <c:dLbl>
              <c:idx val="2"/>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5-F501-42EB-BCAB-72C2DEBD8584}"/>
                </c:ext>
              </c:extLst>
            </c:dLbl>
            <c:dLbl>
              <c:idx val="3"/>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6-F501-42EB-BCAB-72C2DEBD8584}"/>
                </c:ext>
              </c:extLst>
            </c:dLbl>
            <c:dLbl>
              <c:idx val="4"/>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7-F501-42EB-BCAB-72C2DEBD8584}"/>
                </c:ext>
              </c:extLst>
            </c:dLbl>
            <c:dLbl>
              <c:idx val="5"/>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8-F501-42EB-BCAB-72C2DEBD8584}"/>
                </c:ext>
              </c:extLst>
            </c:dLbl>
            <c:dLbl>
              <c:idx val="6"/>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9-F501-42EB-BCAB-72C2DEBD8584}"/>
                </c:ext>
              </c:extLst>
            </c:dLbl>
            <c:dLbl>
              <c:idx val="7"/>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A-F501-42EB-BCAB-72C2DEBD8584}"/>
                </c:ext>
              </c:extLst>
            </c:dLbl>
            <c:dLbl>
              <c:idx val="8"/>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F501-42EB-BCAB-72C2DEBD8584}"/>
                </c:ext>
              </c:extLst>
            </c:dLbl>
            <c:dLbl>
              <c:idx val="9"/>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C-F501-42EB-BCAB-72C2DEBD8584}"/>
                </c:ext>
              </c:extLst>
            </c:dLbl>
            <c:dLbl>
              <c:idx val="10"/>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D-F501-42EB-BCAB-72C2DEBD8584}"/>
                </c:ext>
              </c:extLst>
            </c:dLbl>
            <c:dLbl>
              <c:idx val="11"/>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E-F501-42EB-BCAB-72C2DEBD8584}"/>
                </c:ext>
              </c:extLst>
            </c:dLbl>
            <c:dLbl>
              <c:idx val="12"/>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F-F501-42EB-BCAB-72C2DEBD8584}"/>
                </c:ext>
              </c:extLst>
            </c:dLbl>
            <c:dLbl>
              <c:idx val="13"/>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0-F501-42EB-BCAB-72C2DEBD8584}"/>
                </c:ext>
              </c:extLst>
            </c:dLbl>
            <c:dLbl>
              <c:idx val="14"/>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1-F501-42EB-BCAB-72C2DEBD8584}"/>
                </c:ext>
              </c:extLst>
            </c:dLbl>
            <c:dLbl>
              <c:idx val="15"/>
              <c:tx>
                <c:rich>
                  <a:bodyPr/>
                  <a:lstStyle/>
                  <a:p>
                    <a:fld id="{72F0E87B-5054-46B0-AF5F-B0AA7B6DF690}" type="CELLRANGE">
                      <a:rPr lang="en-US"/>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layout>
                    <c:manualLayout>
                      <c:w val="0.2633285917496444"/>
                      <c:h val="0.2313891682077667"/>
                    </c:manualLayout>
                  </c15:layout>
                  <c15:dlblFieldTable/>
                  <c15:showDataLabelsRange val="1"/>
                </c:ext>
                <c:ext xmlns:c16="http://schemas.microsoft.com/office/drawing/2014/chart" uri="{C3380CC4-5D6E-409C-BE32-E72D297353CC}">
                  <c16:uniqueId val="{00000012-F501-42EB-BCAB-72C2DEBD8584}"/>
                </c:ext>
              </c:extLst>
            </c:dLbl>
            <c:dLbl>
              <c:idx val="16"/>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3-F501-42EB-BCAB-72C2DEBD8584}"/>
                </c:ext>
              </c:extLst>
            </c:dLbl>
            <c:dLbl>
              <c:idx val="17"/>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4-F501-42EB-BCAB-72C2DEBD8584}"/>
                </c:ext>
              </c:extLst>
            </c:dLbl>
            <c:dLbl>
              <c:idx val="18"/>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5-F501-42EB-BCAB-72C2DEBD8584}"/>
                </c:ext>
              </c:extLst>
            </c:dLbl>
            <c:dLbl>
              <c:idx val="19"/>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6-F501-42EB-BCAB-72C2DEBD8584}"/>
                </c:ext>
              </c:extLst>
            </c:dLbl>
            <c:dLbl>
              <c:idx val="20"/>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7-F501-42EB-BCAB-72C2DEBD8584}"/>
                </c:ext>
              </c:extLst>
            </c:dLbl>
            <c:dLbl>
              <c:idx val="21"/>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8-F501-42EB-BCAB-72C2DEBD8584}"/>
                </c:ext>
              </c:extLst>
            </c:dLbl>
            <c:dLbl>
              <c:idx val="22"/>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9-F501-42EB-BCAB-72C2DEBD8584}"/>
                </c:ext>
              </c:extLst>
            </c:dLbl>
            <c:dLbl>
              <c:idx val="23"/>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A-F501-42EB-BCAB-72C2DEBD8584}"/>
                </c:ext>
              </c:extLst>
            </c:dLbl>
            <c:dLbl>
              <c:idx val="24"/>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B-F501-42EB-BCAB-72C2DEBD8584}"/>
                </c:ext>
              </c:extLst>
            </c:dLbl>
            <c:dLbl>
              <c:idx val="25"/>
              <c:tx>
                <c:rich>
                  <a:bodyPr/>
                  <a:lstStyle/>
                  <a:p>
                    <a:endParaRPr lang="en-US"/>
                  </a:p>
                </c:rich>
              </c:tx>
              <c:dLblPos val="outEnd"/>
              <c:showLegendKey val="0"/>
              <c:showVal val="0"/>
              <c:showCatName val="0"/>
              <c:showSerName val="0"/>
              <c:showPercent val="0"/>
              <c:showBubbleSize val="0"/>
              <c:extLst>
                <c:ext xmlns:c15="http://schemas.microsoft.com/office/drawing/2012/chart" uri="{CE6537A1-D6FC-4f65-9D91-7224C49458BB}">
                  <c15:layout>
                    <c:manualLayout>
                      <c:w val="0.25194879089615929"/>
                      <c:h val="0.2313891682077667"/>
                    </c:manualLayout>
                  </c15:layout>
                  <c15:showDataLabelsRange val="1"/>
                </c:ext>
                <c:ext xmlns:c16="http://schemas.microsoft.com/office/drawing/2014/chart" uri="{C3380CC4-5D6E-409C-BE32-E72D297353CC}">
                  <c16:uniqueId val="{0000001C-F501-42EB-BCAB-72C2DEBD8584}"/>
                </c:ext>
              </c:extLst>
            </c:dLbl>
            <c:dLbl>
              <c:idx val="26"/>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D-F501-42EB-BCAB-72C2DEBD8584}"/>
                </c:ext>
              </c:extLst>
            </c:dLbl>
            <c:dLbl>
              <c:idx val="27"/>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E-F501-42EB-BCAB-72C2DEBD8584}"/>
                </c:ext>
              </c:extLst>
            </c:dLbl>
            <c:dLbl>
              <c:idx val="28"/>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F-F501-42EB-BCAB-72C2DEBD8584}"/>
                </c:ext>
              </c:extLst>
            </c:dLbl>
            <c:dLbl>
              <c:idx val="29"/>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0-F501-42EB-BCAB-72C2DEBD8584}"/>
                </c:ext>
              </c:extLst>
            </c:dLbl>
            <c:dLbl>
              <c:idx val="30"/>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1-F501-42EB-BCAB-72C2DEBD8584}"/>
                </c:ext>
              </c:extLst>
            </c:dLbl>
            <c:dLbl>
              <c:idx val="31"/>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2-F501-42EB-BCAB-72C2DEBD8584}"/>
                </c:ext>
              </c:extLst>
            </c:dLbl>
            <c:dLbl>
              <c:idx val="32"/>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3-F501-42EB-BCAB-72C2DEBD8584}"/>
                </c:ext>
              </c:extLst>
            </c:dLbl>
            <c:dLbl>
              <c:idx val="33"/>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4-F501-42EB-BCAB-72C2DEBD8584}"/>
                </c:ext>
              </c:extLst>
            </c:dLbl>
            <c:dLbl>
              <c:idx val="34"/>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5-F501-42EB-BCAB-72C2DEBD8584}"/>
                </c:ext>
              </c:extLst>
            </c:dLbl>
            <c:dLbl>
              <c:idx val="35"/>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6-F501-42EB-BCAB-72C2DEBD8584}"/>
                </c:ext>
              </c:extLst>
            </c:dLbl>
            <c:dLbl>
              <c:idx val="36"/>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7-F501-42EB-BCAB-72C2DEBD8584}"/>
                </c:ext>
              </c:extLst>
            </c:dLbl>
            <c:dLbl>
              <c:idx val="37"/>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8-F501-42EB-BCAB-72C2DEBD8584}"/>
                </c:ext>
              </c:extLst>
            </c:dLbl>
            <c:dLbl>
              <c:idx val="38"/>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9-F501-42EB-BCAB-72C2DEBD8584}"/>
                </c:ext>
              </c:extLst>
            </c:dLbl>
            <c:dLbl>
              <c:idx val="39"/>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A-F501-42EB-BCAB-72C2DEBD8584}"/>
                </c:ext>
              </c:extLst>
            </c:dLbl>
            <c:dLbl>
              <c:idx val="40"/>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B-F501-42EB-BCAB-72C2DEBD8584}"/>
                </c:ext>
              </c:extLst>
            </c:dLbl>
            <c:dLbl>
              <c:idx val="41"/>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C-F501-42EB-BCAB-72C2DEBD8584}"/>
                </c:ext>
              </c:extLst>
            </c:dLbl>
            <c:dLbl>
              <c:idx val="42"/>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D-F501-42EB-BCAB-72C2DEBD8584}"/>
                </c:ext>
              </c:extLst>
            </c:dLbl>
            <c:dLbl>
              <c:idx val="43"/>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E-F501-42EB-BCAB-72C2DEBD8584}"/>
                </c:ext>
              </c:extLst>
            </c:dLbl>
            <c:dLbl>
              <c:idx val="44"/>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2-F501-42EB-BCAB-72C2DEBD8584}"/>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'Rank data'!$A$21:$A$65</c:f>
              <c:strCache>
                <c:ptCount val="45"/>
                <c:pt idx="0">
                  <c:v>Worst</c:v>
                </c:pt>
                <c:pt idx="44">
                  <c:v>Best</c:v>
                </c:pt>
              </c:strCache>
            </c:strRef>
          </c:cat>
          <c:val>
            <c:numRef>
              <c:f>'Rank data'!$U$21:$U$65</c:f>
              <c:numCache>
                <c:formatCode>0.0%</c:formatCode>
                <c:ptCount val="4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0.26800000000000002</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numCache>
            </c:numRef>
          </c:val>
          <c:extLst>
            <c:ext xmlns:c15="http://schemas.microsoft.com/office/drawing/2012/chart" uri="{02D57815-91ED-43cb-92C2-25804820EDAC}">
              <c15:datalabelsRange>
                <c15:f>'Rank data'!$W$21:$W$65</c15:f>
                <c15:dlblRangeCache>
                  <c:ptCount val="45"/>
                  <c:pt idx="0">
                    <c:v>  </c:v>
                  </c:pt>
                  <c:pt idx="1">
                    <c:v>  </c:v>
                  </c:pt>
                  <c:pt idx="2">
                    <c:v>  </c:v>
                  </c:pt>
                  <c:pt idx="3">
                    <c:v>  </c:v>
                  </c:pt>
                  <c:pt idx="4">
                    <c:v>  </c:v>
                  </c:pt>
                  <c:pt idx="5">
                    <c:v>  </c:v>
                  </c:pt>
                  <c:pt idx="6">
                    <c:v>  </c:v>
                  </c:pt>
                  <c:pt idx="7">
                    <c:v>  </c:v>
                  </c:pt>
                  <c:pt idx="8">
                    <c:v>  </c:v>
                  </c:pt>
                  <c:pt idx="9">
                    <c:v>  </c:v>
                  </c:pt>
                  <c:pt idx="10">
                    <c:v>  </c:v>
                  </c:pt>
                  <c:pt idx="11">
                    <c:v>  </c:v>
                  </c:pt>
                  <c:pt idx="12">
                    <c:v>  </c:v>
                  </c:pt>
                  <c:pt idx="13">
                    <c:v>  </c:v>
                  </c:pt>
                  <c:pt idx="14">
                    <c:v>  </c:v>
                  </c:pt>
                  <c:pt idx="15">
                    <c:v> 30th </c:v>
                  </c:pt>
                  <c:pt idx="16">
                    <c:v>  </c:v>
                  </c:pt>
                  <c:pt idx="17">
                    <c:v>  </c:v>
                  </c:pt>
                  <c:pt idx="18">
                    <c:v>  </c:v>
                  </c:pt>
                  <c:pt idx="19">
                    <c:v>  </c:v>
                  </c:pt>
                  <c:pt idx="20">
                    <c:v>  </c:v>
                  </c:pt>
                  <c:pt idx="21">
                    <c:v>  </c:v>
                  </c:pt>
                  <c:pt idx="22">
                    <c:v>  </c:v>
                  </c:pt>
                  <c:pt idx="23">
                    <c:v>  </c:v>
                  </c:pt>
                  <c:pt idx="24">
                    <c:v>  </c:v>
                  </c:pt>
                  <c:pt idx="25">
                    <c:v>  </c:v>
                  </c:pt>
                  <c:pt idx="26">
                    <c:v>  </c:v>
                  </c:pt>
                  <c:pt idx="27">
                    <c:v>  </c:v>
                  </c:pt>
                  <c:pt idx="28">
                    <c:v>  </c:v>
                  </c:pt>
                  <c:pt idx="29">
                    <c:v>  </c:v>
                  </c:pt>
                  <c:pt idx="30">
                    <c:v>  </c:v>
                  </c:pt>
                  <c:pt idx="31">
                    <c:v>  </c:v>
                  </c:pt>
                  <c:pt idx="32">
                    <c:v>  </c:v>
                  </c:pt>
                  <c:pt idx="33">
                    <c:v>  </c:v>
                  </c:pt>
                  <c:pt idx="34">
                    <c:v>  </c:v>
                  </c:pt>
                  <c:pt idx="35">
                    <c:v>  </c:v>
                  </c:pt>
                  <c:pt idx="36">
                    <c:v>  </c:v>
                  </c:pt>
                  <c:pt idx="37">
                    <c:v>  </c:v>
                  </c:pt>
                  <c:pt idx="38">
                    <c:v>  </c:v>
                  </c:pt>
                  <c:pt idx="39">
                    <c:v>  </c:v>
                  </c:pt>
                  <c:pt idx="40">
                    <c:v>  </c:v>
                  </c:pt>
                  <c:pt idx="41">
                    <c:v>  </c:v>
                  </c:pt>
                  <c:pt idx="42">
                    <c:v>  </c:v>
                  </c:pt>
                  <c:pt idx="43">
                    <c:v>  </c:v>
                  </c:pt>
                  <c:pt idx="44">
                    <c:v>  </c:v>
                  </c:pt>
                </c15:dlblRangeCache>
              </c15:datalabelsRange>
            </c:ext>
            <c:ext xmlns:c16="http://schemas.microsoft.com/office/drawing/2014/chart" uri="{C3380CC4-5D6E-409C-BE32-E72D297353CC}">
              <c16:uniqueId val="{0000002F-F501-42EB-BCAB-72C2DEBD8584}"/>
            </c:ext>
          </c:extLst>
        </c:ser>
        <c:ser>
          <c:idx val="2"/>
          <c:order val="2"/>
          <c:tx>
            <c:strRef>
              <c:f>'Rank data'!$V$20</c:f>
              <c:strCache>
                <c:ptCount val="1"/>
                <c:pt idx="0">
                  <c:v>NNs</c:v>
                </c:pt>
              </c:strCache>
            </c:strRef>
          </c:tx>
          <c:spPr>
            <a:solidFill>
              <a:schemeClr val="tx1"/>
            </a:solidFill>
            <a:ln>
              <a:noFill/>
            </a:ln>
            <a:effectLst/>
          </c:spPr>
          <c:invertIfNegative val="0"/>
          <c:dLbls>
            <c:delete val="1"/>
          </c:dLbls>
          <c:cat>
            <c:strRef>
              <c:f>'Rank data'!$A$21:$A$65</c:f>
              <c:strCache>
                <c:ptCount val="45"/>
                <c:pt idx="0">
                  <c:v>Worst</c:v>
                </c:pt>
                <c:pt idx="44">
                  <c:v>Best</c:v>
                </c:pt>
              </c:strCache>
            </c:strRef>
          </c:cat>
          <c:val>
            <c:numRef>
              <c:f>'Rank data'!$V$21:$V$65</c:f>
              <c:numCache>
                <c:formatCode>0.0%</c:formatCode>
                <c:ptCount val="4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0.26</c:v>
                </c:pt>
                <c:pt idx="20">
                  <c:v>#N/A</c:v>
                </c:pt>
                <c:pt idx="21">
                  <c:v>#N/A</c:v>
                </c:pt>
                <c:pt idx="22">
                  <c:v>#N/A</c:v>
                </c:pt>
                <c:pt idx="23">
                  <c:v>#N/A</c:v>
                </c:pt>
                <c:pt idx="24">
                  <c:v>#N/A</c:v>
                </c:pt>
                <c:pt idx="25">
                  <c:v>#N/A</c:v>
                </c:pt>
                <c:pt idx="26">
                  <c:v>#N/A</c:v>
                </c:pt>
                <c:pt idx="27">
                  <c:v>#N/A</c:v>
                </c:pt>
                <c:pt idx="28">
                  <c:v>#N/A</c:v>
                </c:pt>
                <c:pt idx="29">
                  <c:v>0.23699999999999999</c:v>
                </c:pt>
                <c:pt idx="30">
                  <c:v>#N/A</c:v>
                </c:pt>
                <c:pt idx="31">
                  <c:v>#N/A</c:v>
                </c:pt>
                <c:pt idx="32">
                  <c:v>#N/A</c:v>
                </c:pt>
                <c:pt idx="33">
                  <c:v>#N/A</c:v>
                </c:pt>
                <c:pt idx="34">
                  <c:v>0.222</c:v>
                </c:pt>
                <c:pt idx="35">
                  <c:v>#N/A</c:v>
                </c:pt>
                <c:pt idx="36">
                  <c:v>#N/A</c:v>
                </c:pt>
                <c:pt idx="37">
                  <c:v>#N/A</c:v>
                </c:pt>
                <c:pt idx="38">
                  <c:v>#N/A</c:v>
                </c:pt>
                <c:pt idx="39">
                  <c:v>#N/A</c:v>
                </c:pt>
                <c:pt idx="40">
                  <c:v>#N/A</c:v>
                </c:pt>
                <c:pt idx="41">
                  <c:v>#N/A</c:v>
                </c:pt>
                <c:pt idx="42">
                  <c:v>#N/A</c:v>
                </c:pt>
                <c:pt idx="43">
                  <c:v>#N/A</c:v>
                </c:pt>
                <c:pt idx="44">
                  <c:v>#N/A</c:v>
                </c:pt>
              </c:numCache>
            </c:numRef>
          </c:val>
          <c:extLst>
            <c:ext xmlns:c16="http://schemas.microsoft.com/office/drawing/2014/chart" uri="{C3380CC4-5D6E-409C-BE32-E72D297353CC}">
              <c16:uniqueId val="{00000030-F501-42EB-BCAB-72C2DEBD8584}"/>
            </c:ext>
          </c:extLst>
        </c:ser>
        <c:dLbls>
          <c:dLblPos val="outEnd"/>
          <c:showLegendKey val="0"/>
          <c:showVal val="1"/>
          <c:showCatName val="0"/>
          <c:showSerName val="0"/>
          <c:showPercent val="0"/>
          <c:showBubbleSize val="0"/>
        </c:dLbls>
        <c:gapWidth val="20"/>
        <c:overlap val="100"/>
        <c:axId val="789034960"/>
        <c:axId val="789031024"/>
      </c:barChart>
      <c:catAx>
        <c:axId val="789034960"/>
        <c:scaling>
          <c:orientation val="minMax"/>
        </c:scaling>
        <c:delete val="1"/>
        <c:axPos val="l"/>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45"/>
        </c:scaling>
        <c:delete val="1"/>
        <c:axPos val="b"/>
        <c:numFmt formatCode="0%" sourceLinked="0"/>
        <c:majorTickMark val="out"/>
        <c:minorTickMark val="none"/>
        <c:tickLblPos val="nextTo"/>
        <c:crossAx val="789034960"/>
        <c:crosses val="autoZero"/>
        <c:crossBetween val="between"/>
        <c:majorUnit val="0.4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'Rank data'!$C$9</c:f>
          <c:strCache>
            <c:ptCount val="1"/>
            <c:pt idx="0">
              <c:v> Nov 18/19 </c:v>
            </c:pt>
          </c:strCache>
        </c:strRef>
      </c:tx>
      <c:layout>
        <c:manualLayout>
          <c:xMode val="edge"/>
          <c:yMode val="edge"/>
          <c:x val="4.979898984789418E-2"/>
          <c:y val="0.88326831722239108"/>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Angsana New" panose="02020603050405020304" pitchFamily="18" charset="-34"/>
            </a:defRPr>
          </a:pPr>
          <a:endParaRPr lang="en-US"/>
        </a:p>
      </c:txPr>
    </c:title>
    <c:autoTitleDeleted val="0"/>
    <c:plotArea>
      <c:layout>
        <c:manualLayout>
          <c:layoutTarget val="inner"/>
          <c:xMode val="edge"/>
          <c:yMode val="edge"/>
          <c:x val="4.1334027777777775E-2"/>
          <c:y val="0.14269130573066494"/>
          <c:w val="0.94605098452883263"/>
          <c:h val="0.72730838977420909"/>
        </c:manualLayout>
      </c:layout>
      <c:barChart>
        <c:barDir val="bar"/>
        <c:grouping val="clustered"/>
        <c:varyColors val="0"/>
        <c:ser>
          <c:idx val="0"/>
          <c:order val="0"/>
          <c:tx>
            <c:strRef>
              <c:f>'Rank data'!$AB$20</c:f>
              <c:strCache>
                <c:ptCount val="1"/>
                <c:pt idx="0">
                  <c:v> All </c:v>
                </c:pt>
              </c:strCache>
            </c:strRef>
          </c:tx>
          <c:spPr>
            <a:solidFill>
              <a:srgbClr val="CDCDCD"/>
            </a:solidFill>
            <a:ln>
              <a:noFill/>
            </a:ln>
            <a:effectLst/>
          </c:spPr>
          <c:invertIfNegative val="0"/>
          <c:dLbls>
            <c:delete val="1"/>
          </c:dLbls>
          <c:cat>
            <c:strRef>
              <c:f>'Rank data'!$A$21:$A$65</c:f>
              <c:strCache>
                <c:ptCount val="45"/>
                <c:pt idx="0">
                  <c:v>Worst</c:v>
                </c:pt>
                <c:pt idx="44">
                  <c:v>Best</c:v>
                </c:pt>
              </c:strCache>
            </c:strRef>
          </c:cat>
          <c:val>
            <c:numRef>
              <c:f>'Rank data'!$AB$21:$AB$65</c:f>
              <c:numCache>
                <c:formatCode>0.0%</c:formatCode>
                <c:ptCount val="45"/>
                <c:pt idx="0">
                  <c:v>0.3417</c:v>
                </c:pt>
                <c:pt idx="1">
                  <c:v>0.30199999999999999</c:v>
                </c:pt>
                <c:pt idx="2">
                  <c:v>0.30030000000000001</c:v>
                </c:pt>
                <c:pt idx="3">
                  <c:v>0.29709999999999998</c:v>
                </c:pt>
                <c:pt idx="4">
                  <c:v>0.2868</c:v>
                </c:pt>
                <c:pt idx="5">
                  <c:v>0.28389999999999999</c:v>
                </c:pt>
                <c:pt idx="6">
                  <c:v>0.27988417570432128</c:v>
                </c:pt>
                <c:pt idx="7">
                  <c:v>0.27929999999999999</c:v>
                </c:pt>
                <c:pt idx="8">
                  <c:v>0.27950000000000003</c:v>
                </c:pt>
                <c:pt idx="9">
                  <c:v>0.2792</c:v>
                </c:pt>
                <c:pt idx="10">
                  <c:v>0.27860000000000001</c:v>
                </c:pt>
                <c:pt idx="11">
                  <c:v>0.26700000000000002</c:v>
                </c:pt>
                <c:pt idx="12">
                  <c:v>0.26200000000000001</c:v>
                </c:pt>
                <c:pt idx="13">
                  <c:v>0.25719999999999998</c:v>
                </c:pt>
                <c:pt idx="14">
                  <c:v>0.25530000000000003</c:v>
                </c:pt>
                <c:pt idx="15">
                  <c:v>0.255</c:v>
                </c:pt>
                <c:pt idx="16">
                  <c:v>0.255</c:v>
                </c:pt>
                <c:pt idx="17">
                  <c:v>0.25319999999999998</c:v>
                </c:pt>
                <c:pt idx="18">
                  <c:v>0.25190000000000001</c:v>
                </c:pt>
                <c:pt idx="19">
                  <c:v>0.25059999999999999</c:v>
                </c:pt>
                <c:pt idx="20">
                  <c:v>0.24990000000000001</c:v>
                </c:pt>
                <c:pt idx="21">
                  <c:v>0.24660000000000001</c:v>
                </c:pt>
                <c:pt idx="22">
                  <c:v>0.245</c:v>
                </c:pt>
                <c:pt idx="23">
                  <c:v>0.245</c:v>
                </c:pt>
                <c:pt idx="24">
                  <c:v>0.24210000000000001</c:v>
                </c:pt>
                <c:pt idx="25">
                  <c:v>0.24179999999999999</c:v>
                </c:pt>
                <c:pt idx="26">
                  <c:v>0.2392</c:v>
                </c:pt>
                <c:pt idx="27">
                  <c:v>0.2384</c:v>
                </c:pt>
                <c:pt idx="28">
                  <c:v>0.2326</c:v>
                </c:pt>
                <c:pt idx="29">
                  <c:v>0.2296</c:v>
                </c:pt>
                <c:pt idx="30">
                  <c:v>0.22819999999999999</c:v>
                </c:pt>
                <c:pt idx="31">
                  <c:v>0.2266</c:v>
                </c:pt>
                <c:pt idx="32">
                  <c:v>0.21290000000000001</c:v>
                </c:pt>
                <c:pt idx="33">
                  <c:v>0.21240000000000001</c:v>
                </c:pt>
                <c:pt idx="34">
                  <c:v>0.21229999999999999</c:v>
                </c:pt>
                <c:pt idx="35">
                  <c:v>0.21199999999999999</c:v>
                </c:pt>
                <c:pt idx="36">
                  <c:v>0.2109</c:v>
                </c:pt>
                <c:pt idx="37">
                  <c:v>0.2087</c:v>
                </c:pt>
                <c:pt idx="38">
                  <c:v>0.20830000000000001</c:v>
                </c:pt>
                <c:pt idx="39">
                  <c:v>0.20730000000000001</c:v>
                </c:pt>
                <c:pt idx="40">
                  <c:v>0.2041</c:v>
                </c:pt>
                <c:pt idx="41">
                  <c:v>0.19889999999999999</c:v>
                </c:pt>
                <c:pt idx="42">
                  <c:v>0.19539999999999999</c:v>
                </c:pt>
                <c:pt idx="43">
                  <c:v>0.1938</c:v>
                </c:pt>
                <c:pt idx="44">
                  <c:v>0.1782</c:v>
                </c:pt>
              </c:numCache>
            </c:numRef>
          </c:val>
          <c:extLst>
            <c:ext xmlns:c16="http://schemas.microsoft.com/office/drawing/2014/chart" uri="{C3380CC4-5D6E-409C-BE32-E72D297353CC}">
              <c16:uniqueId val="{00000000-6D0F-44CC-8116-45293A29F63B}"/>
            </c:ext>
          </c:extLst>
        </c:ser>
        <c:ser>
          <c:idx val="1"/>
          <c:order val="1"/>
          <c:tx>
            <c:strRef>
              <c:f>'Rank data'!$AC$20</c:f>
              <c:strCache>
                <c:ptCount val="1"/>
                <c:pt idx="0">
                  <c:v>Greater Manchester</c:v>
                </c:pt>
              </c:strCache>
            </c:strRef>
          </c:tx>
          <c:spPr>
            <a:solidFill>
              <a:schemeClr val="accent1"/>
            </a:solidFill>
            <a:ln>
              <a:noFill/>
            </a:ln>
            <a:effectLst/>
          </c:spPr>
          <c:invertIfNegative val="0"/>
          <c:dPt>
            <c:idx val="26"/>
            <c:invertIfNegative val="0"/>
            <c:bubble3D val="0"/>
            <c:spPr>
              <a:solidFill>
                <a:schemeClr val="accent1"/>
              </a:solidFill>
              <a:ln>
                <a:noFill/>
              </a:ln>
              <a:effectLst/>
            </c:spPr>
            <c:extLst>
              <c:ext xmlns:c16="http://schemas.microsoft.com/office/drawing/2014/chart" uri="{C3380CC4-5D6E-409C-BE32-E72D297353CC}">
                <c16:uniqueId val="{00000002-6D0F-44CC-8116-45293A29F63B}"/>
              </c:ext>
            </c:extLst>
          </c:dPt>
          <c:dPt>
            <c:idx val="44"/>
            <c:invertIfNegative val="0"/>
            <c:bubble3D val="0"/>
            <c:spPr>
              <a:solidFill>
                <a:schemeClr val="accent1"/>
              </a:solidFill>
              <a:ln>
                <a:noFill/>
              </a:ln>
              <a:effectLst/>
            </c:spPr>
            <c:extLst>
              <c:ext xmlns:c16="http://schemas.microsoft.com/office/drawing/2014/chart" uri="{C3380CC4-5D6E-409C-BE32-E72D297353CC}">
                <c16:uniqueId val="{00000004-6D0F-44CC-8116-45293A29F63B}"/>
              </c:ext>
            </c:extLst>
          </c:dPt>
          <c:dLbls>
            <c:dLbl>
              <c:idx val="0"/>
              <c:tx>
                <c:rich>
                  <a:bodyPr/>
                  <a:lstStyle/>
                  <a:p>
                    <a:endParaRPr lang="en-US"/>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5-6D0F-44CC-8116-45293A29F63B}"/>
                </c:ext>
              </c:extLst>
            </c:dLbl>
            <c:dLbl>
              <c:idx val="1"/>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6-6D0F-44CC-8116-45293A29F63B}"/>
                </c:ext>
              </c:extLst>
            </c:dLbl>
            <c:dLbl>
              <c:idx val="2"/>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7-6D0F-44CC-8116-45293A29F63B}"/>
                </c:ext>
              </c:extLst>
            </c:dLbl>
            <c:dLbl>
              <c:idx val="3"/>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8-6D0F-44CC-8116-45293A29F63B}"/>
                </c:ext>
              </c:extLst>
            </c:dLbl>
            <c:dLbl>
              <c:idx val="4"/>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9-6D0F-44CC-8116-45293A29F63B}"/>
                </c:ext>
              </c:extLst>
            </c:dLbl>
            <c:dLbl>
              <c:idx val="5"/>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A-6D0F-44CC-8116-45293A29F63B}"/>
                </c:ext>
              </c:extLst>
            </c:dLbl>
            <c:dLbl>
              <c:idx val="6"/>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6D0F-44CC-8116-45293A29F63B}"/>
                </c:ext>
              </c:extLst>
            </c:dLbl>
            <c:dLbl>
              <c:idx val="7"/>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C-6D0F-44CC-8116-45293A29F63B}"/>
                </c:ext>
              </c:extLst>
            </c:dLbl>
            <c:dLbl>
              <c:idx val="8"/>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D-6D0F-44CC-8116-45293A29F63B}"/>
                </c:ext>
              </c:extLst>
            </c:dLbl>
            <c:dLbl>
              <c:idx val="9"/>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E-6D0F-44CC-8116-45293A29F63B}"/>
                </c:ext>
              </c:extLst>
            </c:dLbl>
            <c:dLbl>
              <c:idx val="10"/>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F-6D0F-44CC-8116-45293A29F63B}"/>
                </c:ext>
              </c:extLst>
            </c:dLbl>
            <c:dLbl>
              <c:idx val="11"/>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0-6D0F-44CC-8116-45293A29F63B}"/>
                </c:ext>
              </c:extLst>
            </c:dLbl>
            <c:dLbl>
              <c:idx val="12"/>
              <c:tx>
                <c:rich>
                  <a:bodyPr/>
                  <a:lstStyle/>
                  <a:p>
                    <a:fld id="{616F5126-C3A8-4A82-A8BF-DF5CD86D77CE}" type="CELLRANGE">
                      <a:rPr lang="en-US"/>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layout>
                    <c:manualLayout>
                      <c:w val="0.25903294093928153"/>
                      <c:h val="0.23138910704245527"/>
                    </c:manualLayout>
                  </c15:layout>
                  <c15:dlblFieldTable/>
                  <c15:showDataLabelsRange val="1"/>
                </c:ext>
                <c:ext xmlns:c16="http://schemas.microsoft.com/office/drawing/2014/chart" uri="{C3380CC4-5D6E-409C-BE32-E72D297353CC}">
                  <c16:uniqueId val="{00000011-6D0F-44CC-8116-45293A29F63B}"/>
                </c:ext>
              </c:extLst>
            </c:dLbl>
            <c:dLbl>
              <c:idx val="13"/>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2-6D0F-44CC-8116-45293A29F63B}"/>
                </c:ext>
              </c:extLst>
            </c:dLbl>
            <c:dLbl>
              <c:idx val="14"/>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3-6D0F-44CC-8116-45293A29F63B}"/>
                </c:ext>
              </c:extLst>
            </c:dLbl>
            <c:dLbl>
              <c:idx val="15"/>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4-6D0F-44CC-8116-45293A29F63B}"/>
                </c:ext>
              </c:extLst>
            </c:dLbl>
            <c:dLbl>
              <c:idx val="16"/>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5-6D0F-44CC-8116-45293A29F63B}"/>
                </c:ext>
              </c:extLst>
            </c:dLbl>
            <c:dLbl>
              <c:idx val="17"/>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6-6D0F-44CC-8116-45293A29F63B}"/>
                </c:ext>
              </c:extLst>
            </c:dLbl>
            <c:dLbl>
              <c:idx val="18"/>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7-6D0F-44CC-8116-45293A29F63B}"/>
                </c:ext>
              </c:extLst>
            </c:dLbl>
            <c:dLbl>
              <c:idx val="19"/>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8-6D0F-44CC-8116-45293A29F63B}"/>
                </c:ext>
              </c:extLst>
            </c:dLbl>
            <c:dLbl>
              <c:idx val="20"/>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9-6D0F-44CC-8116-45293A29F63B}"/>
                </c:ext>
              </c:extLst>
            </c:dLbl>
            <c:dLbl>
              <c:idx val="21"/>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A-6D0F-44CC-8116-45293A29F63B}"/>
                </c:ext>
              </c:extLst>
            </c:dLbl>
            <c:dLbl>
              <c:idx val="22"/>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B-6D0F-44CC-8116-45293A29F63B}"/>
                </c:ext>
              </c:extLst>
            </c:dLbl>
            <c:dLbl>
              <c:idx val="23"/>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C-6D0F-44CC-8116-45293A29F63B}"/>
                </c:ext>
              </c:extLst>
            </c:dLbl>
            <c:dLbl>
              <c:idx val="24"/>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D-6D0F-44CC-8116-45293A29F63B}"/>
                </c:ext>
              </c:extLst>
            </c:dLbl>
            <c:dLbl>
              <c:idx val="25"/>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E-6D0F-44CC-8116-45293A29F63B}"/>
                </c:ext>
              </c:extLst>
            </c:dLbl>
            <c:dLbl>
              <c:idx val="26"/>
              <c:tx>
                <c:rich>
                  <a:bodyPr/>
                  <a:lstStyle/>
                  <a:p>
                    <a:endParaRPr lang="en-US"/>
                  </a:p>
                </c:rich>
              </c:tx>
              <c:dLblPos val="outEnd"/>
              <c:showLegendKey val="0"/>
              <c:showVal val="0"/>
              <c:showCatName val="0"/>
              <c:showSerName val="0"/>
              <c:showPercent val="0"/>
              <c:showBubbleSize val="0"/>
              <c:extLst>
                <c:ext xmlns:c15="http://schemas.microsoft.com/office/drawing/2012/chart" uri="{CE6537A1-D6FC-4f65-9D91-7224C49458BB}">
                  <c15:layout>
                    <c:manualLayout>
                      <c:w val="0.27470839260312946"/>
                      <c:h val="0.23138910704245527"/>
                    </c:manualLayout>
                  </c15:layout>
                  <c15:showDataLabelsRange val="1"/>
                </c:ext>
                <c:ext xmlns:c16="http://schemas.microsoft.com/office/drawing/2014/chart" uri="{C3380CC4-5D6E-409C-BE32-E72D297353CC}">
                  <c16:uniqueId val="{00000002-6D0F-44CC-8116-45293A29F63B}"/>
                </c:ext>
              </c:extLst>
            </c:dLbl>
            <c:dLbl>
              <c:idx val="27"/>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F-6D0F-44CC-8116-45293A29F63B}"/>
                </c:ext>
              </c:extLst>
            </c:dLbl>
            <c:dLbl>
              <c:idx val="28"/>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0-6D0F-44CC-8116-45293A29F63B}"/>
                </c:ext>
              </c:extLst>
            </c:dLbl>
            <c:dLbl>
              <c:idx val="29"/>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1-6D0F-44CC-8116-45293A29F63B}"/>
                </c:ext>
              </c:extLst>
            </c:dLbl>
            <c:dLbl>
              <c:idx val="30"/>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2-6D0F-44CC-8116-45293A29F63B}"/>
                </c:ext>
              </c:extLst>
            </c:dLbl>
            <c:dLbl>
              <c:idx val="31"/>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3-6D0F-44CC-8116-45293A29F63B}"/>
                </c:ext>
              </c:extLst>
            </c:dLbl>
            <c:dLbl>
              <c:idx val="32"/>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4-6D0F-44CC-8116-45293A29F63B}"/>
                </c:ext>
              </c:extLst>
            </c:dLbl>
            <c:dLbl>
              <c:idx val="33"/>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5-6D0F-44CC-8116-45293A29F63B}"/>
                </c:ext>
              </c:extLst>
            </c:dLbl>
            <c:dLbl>
              <c:idx val="34"/>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6-6D0F-44CC-8116-45293A29F63B}"/>
                </c:ext>
              </c:extLst>
            </c:dLbl>
            <c:dLbl>
              <c:idx val="35"/>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7-6D0F-44CC-8116-45293A29F63B}"/>
                </c:ext>
              </c:extLst>
            </c:dLbl>
            <c:dLbl>
              <c:idx val="36"/>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8-6D0F-44CC-8116-45293A29F63B}"/>
                </c:ext>
              </c:extLst>
            </c:dLbl>
            <c:dLbl>
              <c:idx val="37"/>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9-6D0F-44CC-8116-45293A29F63B}"/>
                </c:ext>
              </c:extLst>
            </c:dLbl>
            <c:dLbl>
              <c:idx val="38"/>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A-6D0F-44CC-8116-45293A29F63B}"/>
                </c:ext>
              </c:extLst>
            </c:dLbl>
            <c:dLbl>
              <c:idx val="39"/>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B-6D0F-44CC-8116-45293A29F63B}"/>
                </c:ext>
              </c:extLst>
            </c:dLbl>
            <c:dLbl>
              <c:idx val="40"/>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C-6D0F-44CC-8116-45293A29F63B}"/>
                </c:ext>
              </c:extLst>
            </c:dLbl>
            <c:dLbl>
              <c:idx val="41"/>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D-6D0F-44CC-8116-45293A29F63B}"/>
                </c:ext>
              </c:extLst>
            </c:dLbl>
            <c:dLbl>
              <c:idx val="42"/>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E-6D0F-44CC-8116-45293A29F63B}"/>
                </c:ext>
              </c:extLst>
            </c:dLbl>
            <c:dLbl>
              <c:idx val="43"/>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F-6D0F-44CC-8116-45293A29F63B}"/>
                </c:ext>
              </c:extLst>
            </c:dLbl>
            <c:dLbl>
              <c:idx val="44"/>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4-6D0F-44CC-8116-45293A29F63B}"/>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'Rank data'!$A$21:$A$65</c:f>
              <c:strCache>
                <c:ptCount val="45"/>
                <c:pt idx="0">
                  <c:v>Worst</c:v>
                </c:pt>
                <c:pt idx="44">
                  <c:v>Best</c:v>
                </c:pt>
              </c:strCache>
            </c:strRef>
          </c:cat>
          <c:val>
            <c:numRef>
              <c:f>'Rank data'!$AC$21:$AC$65</c:f>
              <c:numCache>
                <c:formatCode>0.0%</c:formatCode>
                <c:ptCount val="45"/>
                <c:pt idx="0">
                  <c:v>#N/A</c:v>
                </c:pt>
                <c:pt idx="1">
                  <c:v>#N/A</c:v>
                </c:pt>
                <c:pt idx="2">
                  <c:v>#N/A</c:v>
                </c:pt>
                <c:pt idx="3">
                  <c:v>#N/A</c:v>
                </c:pt>
                <c:pt idx="4">
                  <c:v>#N/A</c:v>
                </c:pt>
                <c:pt idx="5">
                  <c:v>#N/A</c:v>
                </c:pt>
                <c:pt idx="6">
                  <c:v>#N/A</c:v>
                </c:pt>
                <c:pt idx="7">
                  <c:v>#N/A</c:v>
                </c:pt>
                <c:pt idx="8">
                  <c:v>#N/A</c:v>
                </c:pt>
                <c:pt idx="9">
                  <c:v>#N/A</c:v>
                </c:pt>
                <c:pt idx="10">
                  <c:v>#N/A</c:v>
                </c:pt>
                <c:pt idx="11">
                  <c:v>#N/A</c:v>
                </c:pt>
                <c:pt idx="12">
                  <c:v>0.26200000000000001</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numCache>
            </c:numRef>
          </c:val>
          <c:extLst>
            <c:ext xmlns:c15="http://schemas.microsoft.com/office/drawing/2012/chart" uri="{02D57815-91ED-43cb-92C2-25804820EDAC}">
              <c15:datalabelsRange>
                <c15:f>'Rank data'!$AE$21:$AE$65</c15:f>
                <c15:dlblRangeCache>
                  <c:ptCount val="45"/>
                  <c:pt idx="0">
                    <c:v>  </c:v>
                  </c:pt>
                  <c:pt idx="1">
                    <c:v>  </c:v>
                  </c:pt>
                  <c:pt idx="2">
                    <c:v>  </c:v>
                  </c:pt>
                  <c:pt idx="3">
                    <c:v>  </c:v>
                  </c:pt>
                  <c:pt idx="4">
                    <c:v>  </c:v>
                  </c:pt>
                  <c:pt idx="5">
                    <c:v>  </c:v>
                  </c:pt>
                  <c:pt idx="6">
                    <c:v>  </c:v>
                  </c:pt>
                  <c:pt idx="7">
                    <c:v>  </c:v>
                  </c:pt>
                  <c:pt idx="8">
                    <c:v>  </c:v>
                  </c:pt>
                  <c:pt idx="9">
                    <c:v>  </c:v>
                  </c:pt>
                  <c:pt idx="10">
                    <c:v>  </c:v>
                  </c:pt>
                  <c:pt idx="11">
                    <c:v>  </c:v>
                  </c:pt>
                  <c:pt idx="12">
                    <c:v> 33rd </c:v>
                  </c:pt>
                  <c:pt idx="13">
                    <c:v>  </c:v>
                  </c:pt>
                  <c:pt idx="14">
                    <c:v>  </c:v>
                  </c:pt>
                  <c:pt idx="15">
                    <c:v>  </c:v>
                  </c:pt>
                  <c:pt idx="16">
                    <c:v>  </c:v>
                  </c:pt>
                  <c:pt idx="17">
                    <c:v>  </c:v>
                  </c:pt>
                  <c:pt idx="18">
                    <c:v>  </c:v>
                  </c:pt>
                  <c:pt idx="19">
                    <c:v>  </c:v>
                  </c:pt>
                  <c:pt idx="20">
                    <c:v>  </c:v>
                  </c:pt>
                  <c:pt idx="21">
                    <c:v>  </c:v>
                  </c:pt>
                  <c:pt idx="22">
                    <c:v>  </c:v>
                  </c:pt>
                  <c:pt idx="23">
                    <c:v>  </c:v>
                  </c:pt>
                  <c:pt idx="24">
                    <c:v>  </c:v>
                  </c:pt>
                  <c:pt idx="25">
                    <c:v>  </c:v>
                  </c:pt>
                  <c:pt idx="26">
                    <c:v>  </c:v>
                  </c:pt>
                  <c:pt idx="27">
                    <c:v>  </c:v>
                  </c:pt>
                  <c:pt idx="28">
                    <c:v>  </c:v>
                  </c:pt>
                  <c:pt idx="29">
                    <c:v>  </c:v>
                  </c:pt>
                  <c:pt idx="30">
                    <c:v>  </c:v>
                  </c:pt>
                  <c:pt idx="31">
                    <c:v>  </c:v>
                  </c:pt>
                  <c:pt idx="32">
                    <c:v>  </c:v>
                  </c:pt>
                  <c:pt idx="33">
                    <c:v>  </c:v>
                  </c:pt>
                  <c:pt idx="34">
                    <c:v>  </c:v>
                  </c:pt>
                  <c:pt idx="35">
                    <c:v>  </c:v>
                  </c:pt>
                  <c:pt idx="36">
                    <c:v>  </c:v>
                  </c:pt>
                  <c:pt idx="37">
                    <c:v>  </c:v>
                  </c:pt>
                  <c:pt idx="38">
                    <c:v>  </c:v>
                  </c:pt>
                  <c:pt idx="39">
                    <c:v>  </c:v>
                  </c:pt>
                  <c:pt idx="40">
                    <c:v>  </c:v>
                  </c:pt>
                  <c:pt idx="41">
                    <c:v>  </c:v>
                  </c:pt>
                  <c:pt idx="42">
                    <c:v>  </c:v>
                  </c:pt>
                  <c:pt idx="43">
                    <c:v>  </c:v>
                  </c:pt>
                  <c:pt idx="44">
                    <c:v>  </c:v>
                  </c:pt>
                </c15:dlblRangeCache>
              </c15:datalabelsRange>
            </c:ext>
            <c:ext xmlns:c16="http://schemas.microsoft.com/office/drawing/2014/chart" uri="{C3380CC4-5D6E-409C-BE32-E72D297353CC}">
              <c16:uniqueId val="{00000030-6D0F-44CC-8116-45293A29F63B}"/>
            </c:ext>
          </c:extLst>
        </c:ser>
        <c:ser>
          <c:idx val="2"/>
          <c:order val="2"/>
          <c:tx>
            <c:strRef>
              <c:f>'Rank data'!$AD$20</c:f>
              <c:strCache>
                <c:ptCount val="1"/>
                <c:pt idx="0">
                  <c:v>NNs</c:v>
                </c:pt>
              </c:strCache>
            </c:strRef>
          </c:tx>
          <c:spPr>
            <a:solidFill>
              <a:schemeClr val="tx1"/>
            </a:solidFill>
            <a:ln>
              <a:noFill/>
            </a:ln>
            <a:effectLst/>
          </c:spPr>
          <c:invertIfNegative val="0"/>
          <c:dLbls>
            <c:delete val="1"/>
          </c:dLbls>
          <c:cat>
            <c:strRef>
              <c:f>'Rank data'!$A$21:$A$65</c:f>
              <c:strCache>
                <c:ptCount val="45"/>
                <c:pt idx="0">
                  <c:v>Worst</c:v>
                </c:pt>
                <c:pt idx="44">
                  <c:v>Best</c:v>
                </c:pt>
              </c:strCache>
            </c:strRef>
          </c:cat>
          <c:val>
            <c:numRef>
              <c:f>'Rank data'!$AD$21:$AD$65</c:f>
              <c:numCache>
                <c:formatCode>0.0%</c:formatCode>
                <c:ptCount val="4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0.24660000000000001</c:v>
                </c:pt>
                <c:pt idx="22">
                  <c:v>#N/A</c:v>
                </c:pt>
                <c:pt idx="23">
                  <c:v>#N/A</c:v>
                </c:pt>
                <c:pt idx="24">
                  <c:v>#N/A</c:v>
                </c:pt>
                <c:pt idx="25">
                  <c:v>#N/A</c:v>
                </c:pt>
                <c:pt idx="26">
                  <c:v>#N/A</c:v>
                </c:pt>
                <c:pt idx="27">
                  <c:v>0.2384</c:v>
                </c:pt>
                <c:pt idx="28">
                  <c:v>#N/A</c:v>
                </c:pt>
                <c:pt idx="29">
                  <c:v>0.2296</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numCache>
            </c:numRef>
          </c:val>
          <c:extLst>
            <c:ext xmlns:c16="http://schemas.microsoft.com/office/drawing/2014/chart" uri="{C3380CC4-5D6E-409C-BE32-E72D297353CC}">
              <c16:uniqueId val="{00000031-6D0F-44CC-8116-45293A29F63B}"/>
            </c:ext>
          </c:extLst>
        </c:ser>
        <c:dLbls>
          <c:dLblPos val="outEnd"/>
          <c:showLegendKey val="0"/>
          <c:showVal val="1"/>
          <c:showCatName val="0"/>
          <c:showSerName val="0"/>
          <c:showPercent val="0"/>
          <c:showBubbleSize val="0"/>
        </c:dLbls>
        <c:gapWidth val="20"/>
        <c:overlap val="100"/>
        <c:axId val="789034960"/>
        <c:axId val="789031024"/>
      </c:barChart>
      <c:catAx>
        <c:axId val="789034960"/>
        <c:scaling>
          <c:orientation val="minMax"/>
        </c:scaling>
        <c:delete val="1"/>
        <c:axPos val="l"/>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45"/>
        </c:scaling>
        <c:delete val="1"/>
        <c:axPos val="b"/>
        <c:numFmt formatCode="0%" sourceLinked="0"/>
        <c:majorTickMark val="out"/>
        <c:minorTickMark val="none"/>
        <c:tickLblPos val="nextTo"/>
        <c:crossAx val="789034960"/>
        <c:crosses val="autoZero"/>
        <c:crossBetween val="between"/>
        <c:majorUnit val="0.4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'Rank data'!$C$10</c:f>
          <c:strCache>
            <c:ptCount val="1"/>
            <c:pt idx="0">
              <c:v> Nov 19/20 </c:v>
            </c:pt>
          </c:strCache>
        </c:strRef>
      </c:tx>
      <c:layout>
        <c:manualLayout>
          <c:xMode val="edge"/>
          <c:yMode val="edge"/>
          <c:x val="4.0732952838690301E-2"/>
          <c:y val="0.88372709499983437"/>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Angsana New" panose="02020603050405020304" pitchFamily="18" charset="-34"/>
            </a:defRPr>
          </a:pPr>
          <a:endParaRPr lang="en-US"/>
        </a:p>
      </c:txPr>
    </c:title>
    <c:autoTitleDeleted val="0"/>
    <c:plotArea>
      <c:layout>
        <c:manualLayout>
          <c:layoutTarget val="inner"/>
          <c:xMode val="edge"/>
          <c:yMode val="edge"/>
          <c:x val="3.2584656084656077E-2"/>
          <c:y val="0.14269130573066494"/>
          <c:w val="0.90567945326278654"/>
          <c:h val="0.72730838977420909"/>
        </c:manualLayout>
      </c:layout>
      <c:barChart>
        <c:barDir val="bar"/>
        <c:grouping val="clustered"/>
        <c:varyColors val="0"/>
        <c:ser>
          <c:idx val="0"/>
          <c:order val="0"/>
          <c:tx>
            <c:strRef>
              <c:f>'Rank data'!$AJ$20</c:f>
              <c:strCache>
                <c:ptCount val="1"/>
                <c:pt idx="0">
                  <c:v> All </c:v>
                </c:pt>
              </c:strCache>
            </c:strRef>
          </c:tx>
          <c:spPr>
            <a:solidFill>
              <a:srgbClr val="CDCDCD"/>
            </a:solidFill>
            <a:ln>
              <a:noFill/>
            </a:ln>
            <a:effectLst/>
          </c:spPr>
          <c:invertIfNegative val="0"/>
          <c:dLbls>
            <c:delete val="1"/>
          </c:dLbls>
          <c:cat>
            <c:strRef>
              <c:f>'Rank data'!$A$21:$A$65</c:f>
              <c:strCache>
                <c:ptCount val="45"/>
                <c:pt idx="0">
                  <c:v>Worst</c:v>
                </c:pt>
                <c:pt idx="44">
                  <c:v>Best</c:v>
                </c:pt>
              </c:strCache>
            </c:strRef>
          </c:cat>
          <c:val>
            <c:numRef>
              <c:f>'Rank data'!$AJ$21:$AJ$65</c:f>
              <c:numCache>
                <c:formatCode>0.0%</c:formatCode>
                <c:ptCount val="45"/>
                <c:pt idx="0">
                  <c:v>0.3644996497298561</c:v>
                </c:pt>
                <c:pt idx="1">
                  <c:v>0.32764330340887654</c:v>
                </c:pt>
                <c:pt idx="2">
                  <c:v>0.31340500757598122</c:v>
                </c:pt>
                <c:pt idx="3">
                  <c:v>0.31147658819548912</c:v>
                </c:pt>
                <c:pt idx="4">
                  <c:v>0.30974104036613115</c:v>
                </c:pt>
                <c:pt idx="5">
                  <c:v>0.30603122257085552</c:v>
                </c:pt>
                <c:pt idx="6">
                  <c:v>0.30212236011345261</c:v>
                </c:pt>
                <c:pt idx="7">
                  <c:v>0.30095097712405733</c:v>
                </c:pt>
                <c:pt idx="8">
                  <c:v>0.30018551511786656</c:v>
                </c:pt>
                <c:pt idx="9">
                  <c:v>0.29856843927215621</c:v>
                </c:pt>
                <c:pt idx="10">
                  <c:v>0.29867350994014297</c:v>
                </c:pt>
                <c:pt idx="11">
                  <c:v>0.29853758847249168</c:v>
                </c:pt>
                <c:pt idx="12">
                  <c:v>0.29222053083692107</c:v>
                </c:pt>
                <c:pt idx="13">
                  <c:v>0.29114366653934387</c:v>
                </c:pt>
                <c:pt idx="14">
                  <c:v>0.29050563605395452</c:v>
                </c:pt>
                <c:pt idx="15">
                  <c:v>0.28631763207454397</c:v>
                </c:pt>
                <c:pt idx="16">
                  <c:v>0.28079883048218335</c:v>
                </c:pt>
                <c:pt idx="17">
                  <c:v>0.27992913270587039</c:v>
                </c:pt>
                <c:pt idx="18">
                  <c:v>0.2793869343078364</c:v>
                </c:pt>
                <c:pt idx="19">
                  <c:v>0.27450759831842914</c:v>
                </c:pt>
                <c:pt idx="20">
                  <c:v>0.27105393437232955</c:v>
                </c:pt>
                <c:pt idx="21">
                  <c:v>0.26812063131712627</c:v>
                </c:pt>
                <c:pt idx="22">
                  <c:v>0.26750174949768474</c:v>
                </c:pt>
                <c:pt idx="23">
                  <c:v>0.2662006376136879</c:v>
                </c:pt>
                <c:pt idx="24">
                  <c:v>0.26477503789387469</c:v>
                </c:pt>
                <c:pt idx="25">
                  <c:v>0.26241534826118579</c:v>
                </c:pt>
                <c:pt idx="26">
                  <c:v>0.26235679572449333</c:v>
                </c:pt>
                <c:pt idx="27">
                  <c:v>0.25950175809877907</c:v>
                </c:pt>
                <c:pt idx="28">
                  <c:v>0.25615183962841198</c:v>
                </c:pt>
                <c:pt idx="29">
                  <c:v>0.2541322815134428</c:v>
                </c:pt>
                <c:pt idx="30">
                  <c:v>0.25340511300148161</c:v>
                </c:pt>
                <c:pt idx="31">
                  <c:v>0.24485410432600702</c:v>
                </c:pt>
                <c:pt idx="32">
                  <c:v>0.24412162571628002</c:v>
                </c:pt>
                <c:pt idx="33">
                  <c:v>0.24188843989764405</c:v>
                </c:pt>
                <c:pt idx="34">
                  <c:v>0.23967713120660755</c:v>
                </c:pt>
                <c:pt idx="35">
                  <c:v>0.23821693434713676</c:v>
                </c:pt>
                <c:pt idx="36">
                  <c:v>0.23491129004570269</c:v>
                </c:pt>
                <c:pt idx="37">
                  <c:v>0.23443196132508759</c:v>
                </c:pt>
                <c:pt idx="38">
                  <c:v>0.2330259044509308</c:v>
                </c:pt>
                <c:pt idx="39">
                  <c:v>0.23225349082755342</c:v>
                </c:pt>
                <c:pt idx="40">
                  <c:v>0.23157101764212606</c:v>
                </c:pt>
                <c:pt idx="41">
                  <c:v>0.23119824505766107</c:v>
                </c:pt>
                <c:pt idx="42">
                  <c:v>0.22275612058700384</c:v>
                </c:pt>
                <c:pt idx="43">
                  <c:v>0.22073117660520034</c:v>
                </c:pt>
                <c:pt idx="44">
                  <c:v>0.213005682981807</c:v>
                </c:pt>
              </c:numCache>
            </c:numRef>
          </c:val>
          <c:extLst>
            <c:ext xmlns:c16="http://schemas.microsoft.com/office/drawing/2014/chart" uri="{C3380CC4-5D6E-409C-BE32-E72D297353CC}">
              <c16:uniqueId val="{00000000-BC4C-497B-924C-AD47CEA3D105}"/>
            </c:ext>
          </c:extLst>
        </c:ser>
        <c:ser>
          <c:idx val="1"/>
          <c:order val="1"/>
          <c:tx>
            <c:strRef>
              <c:f>'Rank data'!$AK$20</c:f>
              <c:strCache>
                <c:ptCount val="1"/>
                <c:pt idx="0">
                  <c:v>Greater Manchester</c:v>
                </c:pt>
              </c:strCache>
            </c:strRef>
          </c:tx>
          <c:spPr>
            <a:solidFill>
              <a:schemeClr val="accent1"/>
            </a:solidFill>
            <a:ln>
              <a:noFill/>
            </a:ln>
            <a:effectLst/>
          </c:spPr>
          <c:invertIfNegative val="0"/>
          <c:dPt>
            <c:idx val="20"/>
            <c:invertIfNegative val="0"/>
            <c:bubble3D val="0"/>
            <c:spPr>
              <a:solidFill>
                <a:schemeClr val="accent1"/>
              </a:solidFill>
              <a:ln>
                <a:noFill/>
              </a:ln>
              <a:effectLst/>
            </c:spPr>
            <c:extLst>
              <c:ext xmlns:c16="http://schemas.microsoft.com/office/drawing/2014/chart" uri="{C3380CC4-5D6E-409C-BE32-E72D297353CC}">
                <c16:uniqueId val="{00000002-BC4C-497B-924C-AD47CEA3D105}"/>
              </c:ext>
            </c:extLst>
          </c:dPt>
          <c:dPt>
            <c:idx val="44"/>
            <c:invertIfNegative val="0"/>
            <c:bubble3D val="0"/>
            <c:spPr>
              <a:solidFill>
                <a:schemeClr val="accent1"/>
              </a:solidFill>
              <a:ln>
                <a:noFill/>
              </a:ln>
              <a:effectLst/>
            </c:spPr>
            <c:extLst>
              <c:ext xmlns:c16="http://schemas.microsoft.com/office/drawing/2014/chart" uri="{C3380CC4-5D6E-409C-BE32-E72D297353CC}">
                <c16:uniqueId val="{00000004-BC4C-497B-924C-AD47CEA3D105}"/>
              </c:ext>
            </c:extLst>
          </c:dPt>
          <c:dLbls>
            <c:dLbl>
              <c:idx val="0"/>
              <c:tx>
                <c:rich>
                  <a:bodyPr/>
                  <a:lstStyle/>
                  <a:p>
                    <a:endParaRPr lang="en-US"/>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5-BC4C-497B-924C-AD47CEA3D105}"/>
                </c:ext>
              </c:extLst>
            </c:dLbl>
            <c:dLbl>
              <c:idx val="1"/>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6-BC4C-497B-924C-AD47CEA3D105}"/>
                </c:ext>
              </c:extLst>
            </c:dLbl>
            <c:dLbl>
              <c:idx val="2"/>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7-BC4C-497B-924C-AD47CEA3D105}"/>
                </c:ext>
              </c:extLst>
            </c:dLbl>
            <c:dLbl>
              <c:idx val="3"/>
              <c:tx>
                <c:rich>
                  <a:bodyPr/>
                  <a:lstStyle/>
                  <a:p>
                    <a:fld id="{04B76446-9A6F-409D-9E8F-4E78341208F5}" type="CELLRANGE">
                      <a:rPr lang="en-US"/>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layout>
                    <c:manualLayout>
                      <c:w val="0.29419652557655041"/>
                      <c:h val="0.2313891682077667"/>
                    </c:manualLayout>
                  </c15:layout>
                  <c15:dlblFieldTable/>
                  <c15:showDataLabelsRange val="1"/>
                </c:ext>
                <c:ext xmlns:c16="http://schemas.microsoft.com/office/drawing/2014/chart" uri="{C3380CC4-5D6E-409C-BE32-E72D297353CC}">
                  <c16:uniqueId val="{00000008-BC4C-497B-924C-AD47CEA3D105}"/>
                </c:ext>
              </c:extLst>
            </c:dLbl>
            <c:dLbl>
              <c:idx val="4"/>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9-BC4C-497B-924C-AD47CEA3D105}"/>
                </c:ext>
              </c:extLst>
            </c:dLbl>
            <c:dLbl>
              <c:idx val="5"/>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A-BC4C-497B-924C-AD47CEA3D105}"/>
                </c:ext>
              </c:extLst>
            </c:dLbl>
            <c:dLbl>
              <c:idx val="6"/>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BC4C-497B-924C-AD47CEA3D105}"/>
                </c:ext>
              </c:extLst>
            </c:dLbl>
            <c:dLbl>
              <c:idx val="7"/>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C-BC4C-497B-924C-AD47CEA3D105}"/>
                </c:ext>
              </c:extLst>
            </c:dLbl>
            <c:dLbl>
              <c:idx val="8"/>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D-BC4C-497B-924C-AD47CEA3D105}"/>
                </c:ext>
              </c:extLst>
            </c:dLbl>
            <c:dLbl>
              <c:idx val="9"/>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E-BC4C-497B-924C-AD47CEA3D105}"/>
                </c:ext>
              </c:extLst>
            </c:dLbl>
            <c:dLbl>
              <c:idx val="10"/>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F-BC4C-497B-924C-AD47CEA3D105}"/>
                </c:ext>
              </c:extLst>
            </c:dLbl>
            <c:dLbl>
              <c:idx val="11"/>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0-BC4C-497B-924C-AD47CEA3D105}"/>
                </c:ext>
              </c:extLst>
            </c:dLbl>
            <c:dLbl>
              <c:idx val="12"/>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1-BC4C-497B-924C-AD47CEA3D105}"/>
                </c:ext>
              </c:extLst>
            </c:dLbl>
            <c:dLbl>
              <c:idx val="13"/>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2-BC4C-497B-924C-AD47CEA3D105}"/>
                </c:ext>
              </c:extLst>
            </c:dLbl>
            <c:dLbl>
              <c:idx val="14"/>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3-BC4C-497B-924C-AD47CEA3D105}"/>
                </c:ext>
              </c:extLst>
            </c:dLbl>
            <c:dLbl>
              <c:idx val="15"/>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4-BC4C-497B-924C-AD47CEA3D105}"/>
                </c:ext>
              </c:extLst>
            </c:dLbl>
            <c:dLbl>
              <c:idx val="16"/>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5-BC4C-497B-924C-AD47CEA3D105}"/>
                </c:ext>
              </c:extLst>
            </c:dLbl>
            <c:dLbl>
              <c:idx val="17"/>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6-BC4C-497B-924C-AD47CEA3D105}"/>
                </c:ext>
              </c:extLst>
            </c:dLbl>
            <c:dLbl>
              <c:idx val="18"/>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7-BC4C-497B-924C-AD47CEA3D105}"/>
                </c:ext>
              </c:extLst>
            </c:dLbl>
            <c:dLbl>
              <c:idx val="19"/>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8-BC4C-497B-924C-AD47CEA3D105}"/>
                </c:ext>
              </c:extLst>
            </c:dLbl>
            <c:dLbl>
              <c:idx val="20"/>
              <c:tx>
                <c:rich>
                  <a:bodyPr/>
                  <a:lstStyle/>
                  <a:p>
                    <a:endParaRPr lang="en-US"/>
                  </a:p>
                </c:rich>
              </c:tx>
              <c:dLblPos val="outEnd"/>
              <c:showLegendKey val="0"/>
              <c:showVal val="0"/>
              <c:showCatName val="0"/>
              <c:showSerName val="0"/>
              <c:showPercent val="0"/>
              <c:showBubbleSize val="0"/>
              <c:extLst>
                <c:ext xmlns:c15="http://schemas.microsoft.com/office/drawing/2012/chart" uri="{CE6537A1-D6FC-4f65-9D91-7224C49458BB}">
                  <c15:layout>
                    <c:manualLayout>
                      <c:w val="0.2633285917496444"/>
                      <c:h val="0.2313891682077667"/>
                    </c:manualLayout>
                  </c15:layout>
                  <c15:showDataLabelsRange val="1"/>
                </c:ext>
                <c:ext xmlns:c16="http://schemas.microsoft.com/office/drawing/2014/chart" uri="{C3380CC4-5D6E-409C-BE32-E72D297353CC}">
                  <c16:uniqueId val="{00000002-BC4C-497B-924C-AD47CEA3D105}"/>
                </c:ext>
              </c:extLst>
            </c:dLbl>
            <c:dLbl>
              <c:idx val="21"/>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9-BC4C-497B-924C-AD47CEA3D105}"/>
                </c:ext>
              </c:extLst>
            </c:dLbl>
            <c:dLbl>
              <c:idx val="22"/>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A-BC4C-497B-924C-AD47CEA3D105}"/>
                </c:ext>
              </c:extLst>
            </c:dLbl>
            <c:dLbl>
              <c:idx val="23"/>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B-BC4C-497B-924C-AD47CEA3D105}"/>
                </c:ext>
              </c:extLst>
            </c:dLbl>
            <c:dLbl>
              <c:idx val="24"/>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C-BC4C-497B-924C-AD47CEA3D105}"/>
                </c:ext>
              </c:extLst>
            </c:dLbl>
            <c:dLbl>
              <c:idx val="25"/>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D-BC4C-497B-924C-AD47CEA3D105}"/>
                </c:ext>
              </c:extLst>
            </c:dLbl>
            <c:dLbl>
              <c:idx val="26"/>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E-BC4C-497B-924C-AD47CEA3D105}"/>
                </c:ext>
              </c:extLst>
            </c:dLbl>
            <c:dLbl>
              <c:idx val="27"/>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F-BC4C-497B-924C-AD47CEA3D105}"/>
                </c:ext>
              </c:extLst>
            </c:dLbl>
            <c:dLbl>
              <c:idx val="28"/>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0-BC4C-497B-924C-AD47CEA3D105}"/>
                </c:ext>
              </c:extLst>
            </c:dLbl>
            <c:dLbl>
              <c:idx val="29"/>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1-BC4C-497B-924C-AD47CEA3D105}"/>
                </c:ext>
              </c:extLst>
            </c:dLbl>
            <c:dLbl>
              <c:idx val="30"/>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2-BC4C-497B-924C-AD47CEA3D105}"/>
                </c:ext>
              </c:extLst>
            </c:dLbl>
            <c:dLbl>
              <c:idx val="31"/>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3-BC4C-497B-924C-AD47CEA3D105}"/>
                </c:ext>
              </c:extLst>
            </c:dLbl>
            <c:dLbl>
              <c:idx val="32"/>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4-BC4C-497B-924C-AD47CEA3D105}"/>
                </c:ext>
              </c:extLst>
            </c:dLbl>
            <c:dLbl>
              <c:idx val="33"/>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5-BC4C-497B-924C-AD47CEA3D105}"/>
                </c:ext>
              </c:extLst>
            </c:dLbl>
            <c:dLbl>
              <c:idx val="34"/>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6-BC4C-497B-924C-AD47CEA3D105}"/>
                </c:ext>
              </c:extLst>
            </c:dLbl>
            <c:dLbl>
              <c:idx val="35"/>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7-BC4C-497B-924C-AD47CEA3D105}"/>
                </c:ext>
              </c:extLst>
            </c:dLbl>
            <c:dLbl>
              <c:idx val="36"/>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8-BC4C-497B-924C-AD47CEA3D105}"/>
                </c:ext>
              </c:extLst>
            </c:dLbl>
            <c:dLbl>
              <c:idx val="37"/>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9-BC4C-497B-924C-AD47CEA3D105}"/>
                </c:ext>
              </c:extLst>
            </c:dLbl>
            <c:dLbl>
              <c:idx val="38"/>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A-BC4C-497B-924C-AD47CEA3D105}"/>
                </c:ext>
              </c:extLst>
            </c:dLbl>
            <c:dLbl>
              <c:idx val="39"/>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B-BC4C-497B-924C-AD47CEA3D105}"/>
                </c:ext>
              </c:extLst>
            </c:dLbl>
            <c:dLbl>
              <c:idx val="40"/>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C-BC4C-497B-924C-AD47CEA3D105}"/>
                </c:ext>
              </c:extLst>
            </c:dLbl>
            <c:dLbl>
              <c:idx val="41"/>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D-BC4C-497B-924C-AD47CEA3D105}"/>
                </c:ext>
              </c:extLst>
            </c:dLbl>
            <c:dLbl>
              <c:idx val="42"/>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E-BC4C-497B-924C-AD47CEA3D105}"/>
                </c:ext>
              </c:extLst>
            </c:dLbl>
            <c:dLbl>
              <c:idx val="43"/>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F-BC4C-497B-924C-AD47CEA3D105}"/>
                </c:ext>
              </c:extLst>
            </c:dLbl>
            <c:dLbl>
              <c:idx val="44"/>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4-BC4C-497B-924C-AD47CEA3D105}"/>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'Rank data'!$A$21:$A$65</c:f>
              <c:strCache>
                <c:ptCount val="45"/>
                <c:pt idx="0">
                  <c:v>Worst</c:v>
                </c:pt>
                <c:pt idx="44">
                  <c:v>Best</c:v>
                </c:pt>
              </c:strCache>
            </c:strRef>
          </c:cat>
          <c:val>
            <c:numRef>
              <c:f>'Rank data'!$AK$21:$AK$65</c:f>
              <c:numCache>
                <c:formatCode>0.0%</c:formatCode>
                <c:ptCount val="45"/>
                <c:pt idx="0">
                  <c:v>#N/A</c:v>
                </c:pt>
                <c:pt idx="1">
                  <c:v>#N/A</c:v>
                </c:pt>
                <c:pt idx="2">
                  <c:v>#N/A</c:v>
                </c:pt>
                <c:pt idx="3">
                  <c:v>0.31147658819548912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numCache>
            </c:numRef>
          </c:val>
          <c:extLst>
            <c:ext xmlns:c15="http://schemas.microsoft.com/office/drawing/2012/chart" uri="{02D57815-91ED-43cb-92C2-25804820EDAC}">
              <c15:datalabelsRange>
                <c15:f>'Rank data'!$AM$21:$AM$65</c15:f>
                <c15:dlblRangeCache>
                  <c:ptCount val="45"/>
                  <c:pt idx="0">
                    <c:v>  </c:v>
                  </c:pt>
                  <c:pt idx="1">
                    <c:v>  </c:v>
                  </c:pt>
                  <c:pt idx="2">
                    <c:v>  </c:v>
                  </c:pt>
                  <c:pt idx="3">
                    <c:v> 42nd </c:v>
                  </c:pt>
                  <c:pt idx="4">
                    <c:v>  </c:v>
                  </c:pt>
                  <c:pt idx="5">
                    <c:v>  </c:v>
                  </c:pt>
                  <c:pt idx="6">
                    <c:v>  </c:v>
                  </c:pt>
                  <c:pt idx="7">
                    <c:v>  </c:v>
                  </c:pt>
                  <c:pt idx="8">
                    <c:v>  </c:v>
                  </c:pt>
                  <c:pt idx="9">
                    <c:v>  </c:v>
                  </c:pt>
                  <c:pt idx="10">
                    <c:v>  </c:v>
                  </c:pt>
                  <c:pt idx="11">
                    <c:v>  </c:v>
                  </c:pt>
                  <c:pt idx="12">
                    <c:v>  </c:v>
                  </c:pt>
                  <c:pt idx="13">
                    <c:v>  </c:v>
                  </c:pt>
                  <c:pt idx="14">
                    <c:v>  </c:v>
                  </c:pt>
                  <c:pt idx="15">
                    <c:v>  </c:v>
                  </c:pt>
                  <c:pt idx="16">
                    <c:v>  </c:v>
                  </c:pt>
                  <c:pt idx="17">
                    <c:v>  </c:v>
                  </c:pt>
                  <c:pt idx="18">
                    <c:v>  </c:v>
                  </c:pt>
                  <c:pt idx="19">
                    <c:v>  </c:v>
                  </c:pt>
                  <c:pt idx="20">
                    <c:v>  </c:v>
                  </c:pt>
                  <c:pt idx="21">
                    <c:v>  </c:v>
                  </c:pt>
                  <c:pt idx="22">
                    <c:v>  </c:v>
                  </c:pt>
                  <c:pt idx="23">
                    <c:v>  </c:v>
                  </c:pt>
                  <c:pt idx="24">
                    <c:v>  </c:v>
                  </c:pt>
                  <c:pt idx="25">
                    <c:v>  </c:v>
                  </c:pt>
                  <c:pt idx="26">
                    <c:v>  </c:v>
                  </c:pt>
                  <c:pt idx="27">
                    <c:v>  </c:v>
                  </c:pt>
                  <c:pt idx="28">
                    <c:v>  </c:v>
                  </c:pt>
                  <c:pt idx="29">
                    <c:v>  </c:v>
                  </c:pt>
                  <c:pt idx="30">
                    <c:v>  </c:v>
                  </c:pt>
                  <c:pt idx="31">
                    <c:v>  </c:v>
                  </c:pt>
                  <c:pt idx="32">
                    <c:v>  </c:v>
                  </c:pt>
                  <c:pt idx="33">
                    <c:v>  </c:v>
                  </c:pt>
                  <c:pt idx="34">
                    <c:v>  </c:v>
                  </c:pt>
                  <c:pt idx="35">
                    <c:v>  </c:v>
                  </c:pt>
                  <c:pt idx="36">
                    <c:v>  </c:v>
                  </c:pt>
                  <c:pt idx="37">
                    <c:v>  </c:v>
                  </c:pt>
                  <c:pt idx="38">
                    <c:v>  </c:v>
                  </c:pt>
                  <c:pt idx="39">
                    <c:v>  </c:v>
                  </c:pt>
                  <c:pt idx="40">
                    <c:v>  </c:v>
                  </c:pt>
                  <c:pt idx="41">
                    <c:v>  </c:v>
                  </c:pt>
                  <c:pt idx="42">
                    <c:v>  </c:v>
                  </c:pt>
                  <c:pt idx="43">
                    <c:v>  </c:v>
                  </c:pt>
                  <c:pt idx="44">
                    <c:v>  </c:v>
                  </c:pt>
                </c15:dlblRangeCache>
              </c15:datalabelsRange>
            </c:ext>
            <c:ext xmlns:c16="http://schemas.microsoft.com/office/drawing/2014/chart" uri="{C3380CC4-5D6E-409C-BE32-E72D297353CC}">
              <c16:uniqueId val="{00000030-BC4C-497B-924C-AD47CEA3D105}"/>
            </c:ext>
          </c:extLst>
        </c:ser>
        <c:ser>
          <c:idx val="2"/>
          <c:order val="2"/>
          <c:tx>
            <c:strRef>
              <c:f>'Rank data'!$AL$20</c:f>
              <c:strCache>
                <c:ptCount val="1"/>
                <c:pt idx="0">
                  <c:v>NNs</c:v>
                </c:pt>
              </c:strCache>
            </c:strRef>
          </c:tx>
          <c:spPr>
            <a:solidFill>
              <a:schemeClr val="tx1"/>
            </a:solidFill>
            <a:ln>
              <a:noFill/>
            </a:ln>
            <a:effectLst/>
          </c:spPr>
          <c:invertIfNegative val="0"/>
          <c:dLbls>
            <c:delete val="1"/>
          </c:dLbls>
          <c:cat>
            <c:strRef>
              <c:f>'Rank data'!$A$21:$A$65</c:f>
              <c:strCache>
                <c:ptCount val="45"/>
                <c:pt idx="0">
                  <c:v>Worst</c:v>
                </c:pt>
                <c:pt idx="44">
                  <c:v>Best</c:v>
                </c:pt>
              </c:strCache>
            </c:strRef>
          </c:cat>
          <c:val>
            <c:numRef>
              <c:f>'Rank data'!$AL$21:$AL$65</c:f>
              <c:numCache>
                <c:formatCode>0.0%</c:formatCode>
                <c:ptCount val="45"/>
                <c:pt idx="0">
                  <c:v>#N/A</c:v>
                </c:pt>
                <c:pt idx="1">
                  <c:v>#N/A</c:v>
                </c:pt>
                <c:pt idx="2">
                  <c:v>#N/A</c:v>
                </c:pt>
                <c:pt idx="3">
                  <c:v>#N/A</c:v>
                </c:pt>
                <c:pt idx="4">
                  <c:v>#N/A</c:v>
                </c:pt>
                <c:pt idx="5">
                  <c:v>#N/A</c:v>
                </c:pt>
                <c:pt idx="6">
                  <c:v>#N/A</c:v>
                </c:pt>
                <c:pt idx="7">
                  <c:v>#N/A</c:v>
                </c:pt>
                <c:pt idx="8">
                  <c:v>#N/A</c:v>
                </c:pt>
                <c:pt idx="9">
                  <c:v>#N/A</c:v>
                </c:pt>
                <c:pt idx="10">
                  <c:v>#N/A</c:v>
                </c:pt>
                <c:pt idx="11">
                  <c:v>#N/A</c:v>
                </c:pt>
                <c:pt idx="12">
                  <c:v>#N/A</c:v>
                </c:pt>
                <c:pt idx="13">
                  <c:v>0.29114366653934387</c:v>
                </c:pt>
                <c:pt idx="14">
                  <c:v>#N/A</c:v>
                </c:pt>
                <c:pt idx="15">
                  <c:v>#N/A</c:v>
                </c:pt>
                <c:pt idx="16">
                  <c:v>#N/A</c:v>
                </c:pt>
                <c:pt idx="17">
                  <c:v>#N/A</c:v>
                </c:pt>
                <c:pt idx="18">
                  <c:v>#N/A</c:v>
                </c:pt>
                <c:pt idx="19">
                  <c:v>#N/A</c:v>
                </c:pt>
                <c:pt idx="20">
                  <c:v>#N/A</c:v>
                </c:pt>
                <c:pt idx="21">
                  <c:v>#N/A</c:v>
                </c:pt>
                <c:pt idx="22">
                  <c:v>#N/A</c:v>
                </c:pt>
                <c:pt idx="23">
                  <c:v>#N/A</c:v>
                </c:pt>
                <c:pt idx="24">
                  <c:v>0.26477503789387469</c:v>
                </c:pt>
                <c:pt idx="25">
                  <c:v>#N/A</c:v>
                </c:pt>
                <c:pt idx="26">
                  <c:v>#N/A</c:v>
                </c:pt>
                <c:pt idx="27">
                  <c:v>#N/A</c:v>
                </c:pt>
                <c:pt idx="28">
                  <c:v>#N/A</c:v>
                </c:pt>
                <c:pt idx="29">
                  <c:v>#N/A</c:v>
                </c:pt>
                <c:pt idx="30">
                  <c:v>#N/A</c:v>
                </c:pt>
                <c:pt idx="31">
                  <c:v>#N/A</c:v>
                </c:pt>
                <c:pt idx="32">
                  <c:v>#N/A</c:v>
                </c:pt>
                <c:pt idx="33">
                  <c:v>#N/A</c:v>
                </c:pt>
                <c:pt idx="34">
                  <c:v>#N/A</c:v>
                </c:pt>
                <c:pt idx="35">
                  <c:v>#N/A</c:v>
                </c:pt>
                <c:pt idx="36">
                  <c:v>0.23491129004570269</c:v>
                </c:pt>
                <c:pt idx="37">
                  <c:v>#N/A</c:v>
                </c:pt>
                <c:pt idx="38">
                  <c:v>#N/A</c:v>
                </c:pt>
                <c:pt idx="39">
                  <c:v>#N/A</c:v>
                </c:pt>
                <c:pt idx="40">
                  <c:v>#N/A</c:v>
                </c:pt>
                <c:pt idx="41">
                  <c:v>#N/A</c:v>
                </c:pt>
                <c:pt idx="42">
                  <c:v>#N/A</c:v>
                </c:pt>
                <c:pt idx="43">
                  <c:v>#N/A</c:v>
                </c:pt>
                <c:pt idx="44">
                  <c:v>#N/A</c:v>
                </c:pt>
              </c:numCache>
            </c:numRef>
          </c:val>
          <c:extLst>
            <c:ext xmlns:c16="http://schemas.microsoft.com/office/drawing/2014/chart" uri="{C3380CC4-5D6E-409C-BE32-E72D297353CC}">
              <c16:uniqueId val="{00000031-BC4C-497B-924C-AD47CEA3D105}"/>
            </c:ext>
          </c:extLst>
        </c:ser>
        <c:dLbls>
          <c:dLblPos val="outEnd"/>
          <c:showLegendKey val="0"/>
          <c:showVal val="1"/>
          <c:showCatName val="0"/>
          <c:showSerName val="0"/>
          <c:showPercent val="0"/>
          <c:showBubbleSize val="0"/>
        </c:dLbls>
        <c:gapWidth val="20"/>
        <c:overlap val="100"/>
        <c:axId val="789034960"/>
        <c:axId val="789031024"/>
      </c:barChart>
      <c:catAx>
        <c:axId val="789034960"/>
        <c:scaling>
          <c:orientation val="minMax"/>
        </c:scaling>
        <c:delete val="1"/>
        <c:axPos val="l"/>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45"/>
        </c:scaling>
        <c:delete val="1"/>
        <c:axPos val="b"/>
        <c:numFmt formatCode="0%" sourceLinked="0"/>
        <c:majorTickMark val="out"/>
        <c:minorTickMark val="none"/>
        <c:tickLblPos val="nextTo"/>
        <c:crossAx val="789034960"/>
        <c:crosses val="autoZero"/>
        <c:crossBetween val="between"/>
        <c:majorUnit val="0.4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776282051282053"/>
          <c:y val="0.14269130573066494"/>
          <c:w val="0.7125055555555555"/>
          <c:h val="0.49089271372060372"/>
        </c:manualLayout>
      </c:layout>
      <c:barChart>
        <c:barDir val="bar"/>
        <c:grouping val="clustered"/>
        <c:varyColors val="0"/>
        <c:ser>
          <c:idx val="0"/>
          <c:order val="0"/>
          <c:tx>
            <c:strRef>
              <c:f>'Rank data'!$D$20</c:f>
              <c:strCache>
                <c:ptCount val="1"/>
                <c:pt idx="0">
                  <c:v> All Active Partnerships </c:v>
                </c:pt>
              </c:strCache>
            </c:strRef>
          </c:tx>
          <c:spPr>
            <a:solidFill>
              <a:srgbClr val="CDCDCD"/>
            </a:solidFill>
            <a:ln>
              <a:noFill/>
            </a:ln>
            <a:effectLst/>
          </c:spPr>
          <c:invertIfNegative val="0"/>
          <c:cat>
            <c:strRef>
              <c:f>'Rank data'!$A$21:$A$65</c:f>
              <c:strCache>
                <c:ptCount val="45"/>
                <c:pt idx="0">
                  <c:v>Worst</c:v>
                </c:pt>
                <c:pt idx="44">
                  <c:v>Best</c:v>
                </c:pt>
              </c:strCache>
            </c:strRef>
          </c:cat>
          <c:val>
            <c:numRef>
              <c:f>'Rank data'!$D$21:$D$65</c:f>
              <c:numCache>
                <c:formatCode>0.0%</c:formatCode>
                <c:ptCount val="45"/>
                <c:pt idx="0">
                  <c:v>0.315</c:v>
                </c:pt>
                <c:pt idx="1">
                  <c:v>0.30099999999999999</c:v>
                </c:pt>
                <c:pt idx="2">
                  <c:v>0.29799999999999999</c:v>
                </c:pt>
                <c:pt idx="3">
                  <c:v>0.29099999999999998</c:v>
                </c:pt>
                <c:pt idx="4">
                  <c:v>0.28899999999999998</c:v>
                </c:pt>
                <c:pt idx="5">
                  <c:v>0.28699999999999998</c:v>
                </c:pt>
                <c:pt idx="6">
                  <c:v>0.28499999999999998</c:v>
                </c:pt>
                <c:pt idx="7">
                  <c:v>0.28299999999999997</c:v>
                </c:pt>
                <c:pt idx="8">
                  <c:v>0.28000000000000003</c:v>
                </c:pt>
                <c:pt idx="9">
                  <c:v>0.27500000000000002</c:v>
                </c:pt>
                <c:pt idx="10">
                  <c:v>0.27400000000000002</c:v>
                </c:pt>
                <c:pt idx="11">
                  <c:v>0.27300000000000002</c:v>
                </c:pt>
                <c:pt idx="12">
                  <c:v>0.27200000000000002</c:v>
                </c:pt>
                <c:pt idx="13">
                  <c:v>0.27100000000000002</c:v>
                </c:pt>
                <c:pt idx="14">
                  <c:v>0.27</c:v>
                </c:pt>
                <c:pt idx="15">
                  <c:v>0.26900000000000002</c:v>
                </c:pt>
                <c:pt idx="16">
                  <c:v>0.26900000000000002</c:v>
                </c:pt>
                <c:pt idx="17">
                  <c:v>0.26900000000000002</c:v>
                </c:pt>
                <c:pt idx="18">
                  <c:v>0.26500000000000001</c:v>
                </c:pt>
                <c:pt idx="19">
                  <c:v>0.26500000000000001</c:v>
                </c:pt>
                <c:pt idx="20">
                  <c:v>0.26</c:v>
                </c:pt>
                <c:pt idx="21">
                  <c:v>0.26</c:v>
                </c:pt>
                <c:pt idx="22">
                  <c:v>0.25900000000000001</c:v>
                </c:pt>
                <c:pt idx="23">
                  <c:v>0.255</c:v>
                </c:pt>
                <c:pt idx="24">
                  <c:v>0.254</c:v>
                </c:pt>
                <c:pt idx="25">
                  <c:v>0.25</c:v>
                </c:pt>
                <c:pt idx="26">
                  <c:v>0.247</c:v>
                </c:pt>
                <c:pt idx="27">
                  <c:v>0.247</c:v>
                </c:pt>
                <c:pt idx="28">
                  <c:v>0.245</c:v>
                </c:pt>
                <c:pt idx="29">
                  <c:v>0.245</c:v>
                </c:pt>
                <c:pt idx="30">
                  <c:v>0.24199999999999999</c:v>
                </c:pt>
                <c:pt idx="31">
                  <c:v>0.24199999999999999</c:v>
                </c:pt>
                <c:pt idx="32">
                  <c:v>0.23799999999999999</c:v>
                </c:pt>
                <c:pt idx="33">
                  <c:v>0.23400000000000001</c:v>
                </c:pt>
                <c:pt idx="34">
                  <c:v>0.22900000000000001</c:v>
                </c:pt>
                <c:pt idx="35">
                  <c:v>0.22800000000000001</c:v>
                </c:pt>
                <c:pt idx="36">
                  <c:v>0.22800000000000001</c:v>
                </c:pt>
                <c:pt idx="37">
                  <c:v>0.22500000000000001</c:v>
                </c:pt>
                <c:pt idx="38">
                  <c:v>0.216</c:v>
                </c:pt>
                <c:pt idx="39">
                  <c:v>0.216</c:v>
                </c:pt>
                <c:pt idx="40">
                  <c:v>0.215</c:v>
                </c:pt>
                <c:pt idx="41">
                  <c:v>0.214</c:v>
                </c:pt>
                <c:pt idx="42">
                  <c:v>0.21</c:v>
                </c:pt>
                <c:pt idx="43">
                  <c:v>0.20899999999999999</c:v>
                </c:pt>
                <c:pt idx="44">
                  <c:v>0.20899999999999999</c:v>
                </c:pt>
              </c:numCache>
            </c:numRef>
          </c:val>
          <c:extLst>
            <c:ext xmlns:c16="http://schemas.microsoft.com/office/drawing/2014/chart" uri="{C3380CC4-5D6E-409C-BE32-E72D297353CC}">
              <c16:uniqueId val="{00000000-5847-47F0-8E3F-22C400E7C8F2}"/>
            </c:ext>
          </c:extLst>
        </c:ser>
        <c:ser>
          <c:idx val="1"/>
          <c:order val="1"/>
          <c:tx>
            <c:strRef>
              <c:f>'Rank data'!$E$20</c:f>
              <c:strCache>
                <c:ptCount val="1"/>
                <c:pt idx="0">
                  <c:v>Greater Manchester</c:v>
                </c:pt>
              </c:strCache>
            </c:strRef>
          </c:tx>
          <c:spPr>
            <a:solidFill>
              <a:schemeClr val="accent1"/>
            </a:solidFill>
            <a:ln>
              <a:noFill/>
            </a:ln>
            <a:effectLst/>
          </c:spPr>
          <c:invertIfNegative val="0"/>
          <c:cat>
            <c:strRef>
              <c:f>'Rank data'!$A$21:$A$65</c:f>
              <c:strCache>
                <c:ptCount val="45"/>
                <c:pt idx="0">
                  <c:v>Worst</c:v>
                </c:pt>
                <c:pt idx="44">
                  <c:v>Best</c:v>
                </c:pt>
              </c:strCache>
            </c:strRef>
          </c:cat>
          <c:val>
            <c:numRef>
              <c:f>'Rank data'!$E$21:$E$65</c:f>
              <c:numCache>
                <c:formatCode>0.0%</c:formatCode>
                <c:ptCount val="45"/>
                <c:pt idx="0">
                  <c:v>#N/A</c:v>
                </c:pt>
                <c:pt idx="1">
                  <c:v>#N/A</c:v>
                </c:pt>
                <c:pt idx="2">
                  <c:v>#N/A</c:v>
                </c:pt>
                <c:pt idx="3">
                  <c:v>#N/A</c:v>
                </c:pt>
                <c:pt idx="4">
                  <c:v>#N/A</c:v>
                </c:pt>
                <c:pt idx="5">
                  <c:v>#N/A</c:v>
                </c:pt>
                <c:pt idx="6">
                  <c:v>0.28499999999999998</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numCache>
            </c:numRef>
          </c:val>
          <c:extLst>
            <c:ext xmlns:c16="http://schemas.microsoft.com/office/drawing/2014/chart" uri="{C3380CC4-5D6E-409C-BE32-E72D297353CC}">
              <c16:uniqueId val="{00000001-5847-47F0-8E3F-22C400E7C8F2}"/>
            </c:ext>
          </c:extLst>
        </c:ser>
        <c:ser>
          <c:idx val="2"/>
          <c:order val="2"/>
          <c:tx>
            <c:strRef>
              <c:f>'Rank data'!$F$20</c:f>
              <c:strCache>
                <c:ptCount val="1"/>
                <c:pt idx="0">
                  <c:v>Nearest Neighbours</c:v>
                </c:pt>
              </c:strCache>
            </c:strRef>
          </c:tx>
          <c:spPr>
            <a:solidFill>
              <a:schemeClr val="tx1"/>
            </a:solidFill>
            <a:ln>
              <a:noFill/>
            </a:ln>
            <a:effectLst/>
          </c:spPr>
          <c:invertIfNegative val="0"/>
          <c:cat>
            <c:strRef>
              <c:f>'Rank data'!$A$21:$A$65</c:f>
              <c:strCache>
                <c:ptCount val="45"/>
                <c:pt idx="0">
                  <c:v>Worst</c:v>
                </c:pt>
                <c:pt idx="44">
                  <c:v>Best</c:v>
                </c:pt>
              </c:strCache>
            </c:strRef>
          </c:cat>
          <c:val>
            <c:numRef>
              <c:f>'Rank data'!$F$21:$F$65</c:f>
              <c:numCache>
                <c:formatCode>0.0%</c:formatCode>
                <c:ptCount val="45"/>
                <c:pt idx="0">
                  <c:v>#N/A</c:v>
                </c:pt>
                <c:pt idx="1">
                  <c:v>#N/A</c:v>
                </c:pt>
                <c:pt idx="2">
                  <c:v>#N/A</c:v>
                </c:pt>
                <c:pt idx="3">
                  <c:v>#N/A</c:v>
                </c:pt>
                <c:pt idx="4">
                  <c:v>#N/A</c:v>
                </c:pt>
                <c:pt idx="5">
                  <c:v>#N/A</c:v>
                </c:pt>
                <c:pt idx="6">
                  <c:v>#N/A</c:v>
                </c:pt>
                <c:pt idx="7">
                  <c:v>0.28299999999999997</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0.254</c:v>
                </c:pt>
                <c:pt idx="25">
                  <c:v>#N/A</c:v>
                </c:pt>
                <c:pt idx="26">
                  <c:v>#N/A</c:v>
                </c:pt>
                <c:pt idx="27">
                  <c:v>#N/A</c:v>
                </c:pt>
                <c:pt idx="28">
                  <c:v>#N/A</c:v>
                </c:pt>
                <c:pt idx="29">
                  <c:v>#N/A</c:v>
                </c:pt>
                <c:pt idx="30">
                  <c:v>0.24199999999999999</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numCache>
            </c:numRef>
          </c:val>
          <c:extLst>
            <c:ext xmlns:c16="http://schemas.microsoft.com/office/drawing/2014/chart" uri="{C3380CC4-5D6E-409C-BE32-E72D297353CC}">
              <c16:uniqueId val="{00000002-5847-47F0-8E3F-22C400E7C8F2}"/>
            </c:ext>
          </c:extLst>
        </c:ser>
        <c:dLbls>
          <c:showLegendKey val="0"/>
          <c:showVal val="0"/>
          <c:showCatName val="0"/>
          <c:showSerName val="0"/>
          <c:showPercent val="0"/>
          <c:showBubbleSize val="0"/>
        </c:dLbls>
        <c:gapWidth val="20"/>
        <c:overlap val="100"/>
        <c:axId val="789034960"/>
        <c:axId val="789031024"/>
      </c:barChart>
      <c:catAx>
        <c:axId val="789034960"/>
        <c:scaling>
          <c:orientation val="minMax"/>
        </c:scaling>
        <c:delete val="1"/>
        <c:axPos val="l"/>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51"/>
          <c:min val="0.5"/>
        </c:scaling>
        <c:delete val="1"/>
        <c:axPos val="b"/>
        <c:numFmt formatCode="0%" sourceLinked="0"/>
        <c:majorTickMark val="out"/>
        <c:minorTickMark val="none"/>
        <c:tickLblPos val="nextTo"/>
        <c:crossAx val="789034960"/>
        <c:crosses val="autoZero"/>
        <c:crossBetween val="between"/>
      </c:valAx>
      <c:spPr>
        <a:noFill/>
        <a:ln>
          <a:noFill/>
        </a:ln>
        <a:effectLst/>
      </c:spPr>
    </c:plotArea>
    <c:legend>
      <c:legendPos val="b"/>
      <c:layout>
        <c:manualLayout>
          <c:xMode val="edge"/>
          <c:yMode val="edge"/>
          <c:x val="0"/>
          <c:y val="2.0329167479333266E-2"/>
          <c:w val="0.99581403721551509"/>
          <c:h val="0.9567930462457683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tx1"/>
          </a:solidFill>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'LAs trend'!$C$62</c:f>
          <c:strCache>
            <c:ptCount val="1"/>
            <c:pt idx="0">
              <c:v>Manchester</c:v>
            </c:pt>
          </c:strCache>
        </c:strRef>
      </c:tx>
      <c:layout>
        <c:manualLayout>
          <c:xMode val="edge"/>
          <c:yMode val="edge"/>
          <c:x val="7.7007364370715791E-4"/>
          <c:y val="8.1441165924087983E-2"/>
        </c:manualLayout>
      </c:layout>
      <c:overlay val="0"/>
      <c:spPr>
        <a:noFill/>
        <a:ln>
          <a:noFill/>
        </a:ln>
        <a:effectLst/>
      </c:spPr>
      <c:txPr>
        <a:bodyPr rot="0" spcFirstLastPara="1" vertOverflow="ellipsis" vert="horz" wrap="square" anchor="ctr" anchorCtr="1"/>
        <a:lstStyle/>
        <a:p>
          <a:pPr>
            <a:lnSpc>
              <a:spcPts val="2000"/>
            </a:lnSpc>
            <a:defRPr sz="2800" b="0" i="0" u="none" strike="noStrike" kern="1200" spc="0" baseline="0">
              <a:solidFill>
                <a:sysClr val="windowText" lastClr="000000"/>
              </a:solidFill>
              <a:latin typeface="Angsana New" panose="02020603050405020304" pitchFamily="18" charset="-34"/>
              <a:ea typeface="+mn-ea"/>
              <a:cs typeface="Angsana New" panose="02020603050405020304" pitchFamily="18" charset="-34"/>
            </a:defRPr>
          </a:pPr>
          <a:endParaRPr lang="en-US"/>
        </a:p>
      </c:txPr>
    </c:title>
    <c:autoTitleDeleted val="0"/>
    <c:plotArea>
      <c:layout>
        <c:manualLayout>
          <c:layoutTarget val="inner"/>
          <c:xMode val="edge"/>
          <c:yMode val="edge"/>
          <c:x val="1.4740208444818177E-2"/>
          <c:y val="8.2945519100458234E-2"/>
          <c:w val="0.96804805952653994"/>
          <c:h val="0.7545110487747555"/>
        </c:manualLayout>
      </c:layout>
      <c:lineChart>
        <c:grouping val="standard"/>
        <c:varyColors val="0"/>
        <c:ser>
          <c:idx val="0"/>
          <c:order val="0"/>
          <c:tx>
            <c:strRef>
              <c:f>'LAs trend'!$C$46</c:f>
              <c:strCache>
                <c:ptCount val="1"/>
                <c:pt idx="0">
                  <c:v>Inactive</c:v>
                </c:pt>
              </c:strCache>
            </c:strRef>
          </c:tx>
          <c:spPr>
            <a:ln w="25400" cap="rnd">
              <a:solidFill>
                <a:schemeClr val="accent1"/>
              </a:solidFill>
              <a:prstDash val="sysDot"/>
              <a:round/>
            </a:ln>
            <a:effectLst/>
          </c:spPr>
          <c:marker>
            <c:symbol val="circle"/>
            <c:size val="8"/>
            <c:spPr>
              <a:solidFill>
                <a:schemeClr val="accent1"/>
              </a:solidFill>
              <a:ln w="9525">
                <a:solidFill>
                  <a:schemeClr val="accent1"/>
                </a:solidFill>
              </a:ln>
              <a:effectLst/>
            </c:spPr>
          </c:marker>
          <c:cat>
            <c:strRef>
              <c:f>'LAs trend'!$A$64:$A$69</c:f>
              <c:strCache>
                <c:ptCount val="6"/>
                <c:pt idx="0">
                  <c:v>Nov 15/16</c:v>
                </c:pt>
                <c:pt idx="4">
                  <c:v>Nov 19/20</c:v>
                </c:pt>
                <c:pt idx="5">
                  <c:v>May 20/21</c:v>
                </c:pt>
              </c:strCache>
            </c:strRef>
          </c:cat>
          <c:val>
            <c:numRef>
              <c:f>'LAs trend'!$C$64:$C$69</c:f>
              <c:numCache>
                <c:formatCode>0.0%</c:formatCode>
                <c:ptCount val="6"/>
                <c:pt idx="0">
                  <c:v>0.26300000000000001</c:v>
                </c:pt>
                <c:pt idx="1">
                  <c:v>0.27700000000000002</c:v>
                </c:pt>
                <c:pt idx="2">
                  <c:v>0.23699999999999999</c:v>
                </c:pt>
                <c:pt idx="3">
                  <c:v>0.25159999999999999</c:v>
                </c:pt>
                <c:pt idx="4">
                  <c:v>0.30526730515577422</c:v>
                </c:pt>
                <c:pt idx="5" formatCode="General">
                  <c:v>0.29020000000000001</c:v>
                </c:pt>
              </c:numCache>
            </c:numRef>
          </c:val>
          <c:smooth val="0"/>
          <c:extLst>
            <c:ext xmlns:c16="http://schemas.microsoft.com/office/drawing/2014/chart" uri="{C3380CC4-5D6E-409C-BE32-E72D297353CC}">
              <c16:uniqueId val="{00000000-850A-487F-88FB-3117F6228454}"/>
            </c:ext>
          </c:extLst>
        </c:ser>
        <c:ser>
          <c:idx val="1"/>
          <c:order val="1"/>
          <c:tx>
            <c:strRef>
              <c:f>'LAs trend'!$D$46</c:f>
              <c:strCache>
                <c:ptCount val="1"/>
                <c:pt idx="0">
                  <c:v>trend</c:v>
                </c:pt>
              </c:strCache>
            </c:strRef>
          </c:tx>
          <c:spPr>
            <a:ln w="25400" cap="rnd">
              <a:solidFill>
                <a:schemeClr val="accent1"/>
              </a:solidFill>
              <a:prstDash val="sysDot"/>
              <a:round/>
            </a:ln>
            <a:effectLst/>
          </c:spPr>
          <c:marker>
            <c:symbol val="circle"/>
            <c:size val="8"/>
            <c:spPr>
              <a:solidFill>
                <a:schemeClr val="accent1"/>
              </a:solidFill>
              <a:ln w="9525">
                <a:noFill/>
              </a:ln>
              <a:effectLst/>
            </c:spPr>
          </c:marker>
          <c:trendline>
            <c:spPr>
              <a:ln w="38100" cap="rnd">
                <a:solidFill>
                  <a:schemeClr val="accent1"/>
                </a:solidFill>
                <a:prstDash val="solid"/>
              </a:ln>
              <a:effectLst/>
            </c:spPr>
            <c:trendlineType val="linear"/>
            <c:dispRSqr val="0"/>
            <c:dispEq val="0"/>
          </c:trendline>
          <c:cat>
            <c:strRef>
              <c:f>'LAs trend'!$A$64:$A$69</c:f>
              <c:strCache>
                <c:ptCount val="6"/>
                <c:pt idx="0">
                  <c:v>Nov 15/16</c:v>
                </c:pt>
                <c:pt idx="4">
                  <c:v>Nov 19/20</c:v>
                </c:pt>
                <c:pt idx="5">
                  <c:v>May 20/21</c:v>
                </c:pt>
              </c:strCache>
            </c:strRef>
          </c:cat>
          <c:val>
            <c:numRef>
              <c:f>'LAs trend'!$D$64:$D$67</c:f>
              <c:numCache>
                <c:formatCode>0.0%</c:formatCode>
                <c:ptCount val="4"/>
                <c:pt idx="0">
                  <c:v>0.26300000000000001</c:v>
                </c:pt>
                <c:pt idx="1">
                  <c:v>0.27700000000000002</c:v>
                </c:pt>
                <c:pt idx="2">
                  <c:v>0.23699999999999999</c:v>
                </c:pt>
                <c:pt idx="3">
                  <c:v>0.25159999999999999</c:v>
                </c:pt>
              </c:numCache>
            </c:numRef>
          </c:val>
          <c:smooth val="0"/>
          <c:extLst>
            <c:ext xmlns:c16="http://schemas.microsoft.com/office/drawing/2014/chart" uri="{C3380CC4-5D6E-409C-BE32-E72D297353CC}">
              <c16:uniqueId val="{00000002-850A-487F-88FB-3117F6228454}"/>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1"/>
        <c:axPos val="b"/>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39000000000000007"/>
          <c:min val="0.1"/>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'LAs trend'!$C$86</c:f>
          <c:strCache>
            <c:ptCount val="1"/>
            <c:pt idx="0">
              <c:v>Salford</c:v>
            </c:pt>
          </c:strCache>
        </c:strRef>
      </c:tx>
      <c:layout>
        <c:manualLayout>
          <c:xMode val="edge"/>
          <c:yMode val="edge"/>
          <c:x val="7.6993504655104733E-4"/>
          <c:y val="7.3477545262167301E-4"/>
        </c:manualLayout>
      </c:layout>
      <c:overlay val="0"/>
      <c:spPr>
        <a:noFill/>
        <a:ln>
          <a:noFill/>
        </a:ln>
        <a:effectLst/>
      </c:spPr>
      <c:txPr>
        <a:bodyPr rot="0" spcFirstLastPara="1" vertOverflow="ellipsis" vert="horz" wrap="square" anchor="ctr" anchorCtr="1"/>
        <a:lstStyle/>
        <a:p>
          <a:pPr>
            <a:lnSpc>
              <a:spcPts val="2000"/>
            </a:lnSpc>
            <a:defRPr sz="2800" b="0" i="0" u="none" strike="noStrike" kern="1200" spc="0" baseline="0">
              <a:solidFill>
                <a:sysClr val="windowText" lastClr="000000"/>
              </a:solidFill>
              <a:latin typeface="Angsana New" panose="02020603050405020304" pitchFamily="18" charset="-34"/>
              <a:ea typeface="+mn-ea"/>
              <a:cs typeface="Angsana New" panose="02020603050405020304" pitchFamily="18" charset="-34"/>
            </a:defRPr>
          </a:pPr>
          <a:endParaRPr lang="en-US"/>
        </a:p>
      </c:txPr>
    </c:title>
    <c:autoTitleDeleted val="0"/>
    <c:plotArea>
      <c:layout>
        <c:manualLayout>
          <c:layoutTarget val="inner"/>
          <c:xMode val="edge"/>
          <c:yMode val="edge"/>
          <c:x val="1.4740208444818177E-2"/>
          <c:y val="8.2945519100458234E-2"/>
          <c:w val="0.96804805952653994"/>
          <c:h val="0.7545110487747555"/>
        </c:manualLayout>
      </c:layout>
      <c:lineChart>
        <c:grouping val="standard"/>
        <c:varyColors val="0"/>
        <c:ser>
          <c:idx val="0"/>
          <c:order val="0"/>
          <c:tx>
            <c:strRef>
              <c:f>'LAs trend'!$C$46</c:f>
              <c:strCache>
                <c:ptCount val="1"/>
                <c:pt idx="0">
                  <c:v>Inactive</c:v>
                </c:pt>
              </c:strCache>
            </c:strRef>
          </c:tx>
          <c:spPr>
            <a:ln w="25400" cap="rnd">
              <a:solidFill>
                <a:schemeClr val="accent1"/>
              </a:solidFill>
              <a:prstDash val="sysDot"/>
              <a:round/>
            </a:ln>
            <a:effectLst/>
          </c:spPr>
          <c:marker>
            <c:symbol val="circle"/>
            <c:size val="8"/>
            <c:spPr>
              <a:solidFill>
                <a:schemeClr val="accent1"/>
              </a:solidFill>
              <a:ln w="9525">
                <a:solidFill>
                  <a:schemeClr val="accent1"/>
                </a:solidFill>
              </a:ln>
              <a:effectLst/>
            </c:spPr>
          </c:marker>
          <c:cat>
            <c:strRef>
              <c:f>'LAs trend'!$A$88:$A$93</c:f>
              <c:strCache>
                <c:ptCount val="6"/>
                <c:pt idx="0">
                  <c:v>Nov 15/16</c:v>
                </c:pt>
                <c:pt idx="4">
                  <c:v>Nov 19/20</c:v>
                </c:pt>
                <c:pt idx="5">
                  <c:v>May 20/21</c:v>
                </c:pt>
              </c:strCache>
            </c:strRef>
          </c:cat>
          <c:val>
            <c:numRef>
              <c:f>'LAs trend'!$C$88:$C$93</c:f>
              <c:numCache>
                <c:formatCode>0.0%</c:formatCode>
                <c:ptCount val="6"/>
                <c:pt idx="0">
                  <c:v>0.311</c:v>
                </c:pt>
                <c:pt idx="1">
                  <c:v>0.26300000000000001</c:v>
                </c:pt>
                <c:pt idx="2">
                  <c:v>0.255</c:v>
                </c:pt>
                <c:pt idx="3">
                  <c:v>0.2334</c:v>
                </c:pt>
                <c:pt idx="4">
                  <c:v>0.29752502437251199</c:v>
                </c:pt>
                <c:pt idx="5" formatCode="General">
                  <c:v>0.32329999999999998</c:v>
                </c:pt>
              </c:numCache>
            </c:numRef>
          </c:val>
          <c:smooth val="0"/>
          <c:extLst>
            <c:ext xmlns:c16="http://schemas.microsoft.com/office/drawing/2014/chart" uri="{C3380CC4-5D6E-409C-BE32-E72D297353CC}">
              <c16:uniqueId val="{00000000-1633-4125-A047-EAEE8204F8DD}"/>
            </c:ext>
          </c:extLst>
        </c:ser>
        <c:ser>
          <c:idx val="1"/>
          <c:order val="1"/>
          <c:tx>
            <c:strRef>
              <c:f>'LAs trend'!$D$46</c:f>
              <c:strCache>
                <c:ptCount val="1"/>
                <c:pt idx="0">
                  <c:v>trend</c:v>
                </c:pt>
              </c:strCache>
            </c:strRef>
          </c:tx>
          <c:spPr>
            <a:ln w="25400" cap="rnd">
              <a:solidFill>
                <a:schemeClr val="accent1"/>
              </a:solidFill>
              <a:prstDash val="sysDot"/>
              <a:round/>
            </a:ln>
            <a:effectLst/>
          </c:spPr>
          <c:marker>
            <c:symbol val="circle"/>
            <c:size val="8"/>
            <c:spPr>
              <a:solidFill>
                <a:schemeClr val="accent1"/>
              </a:solidFill>
              <a:ln w="9525">
                <a:noFill/>
              </a:ln>
              <a:effectLst/>
            </c:spPr>
          </c:marker>
          <c:trendline>
            <c:spPr>
              <a:ln w="38100" cap="rnd">
                <a:solidFill>
                  <a:schemeClr val="accent1"/>
                </a:solidFill>
                <a:prstDash val="solid"/>
              </a:ln>
              <a:effectLst/>
            </c:spPr>
            <c:trendlineType val="linear"/>
            <c:dispRSqr val="0"/>
            <c:dispEq val="0"/>
          </c:trendline>
          <c:cat>
            <c:strRef>
              <c:f>'LAs trend'!$A$88:$A$93</c:f>
              <c:strCache>
                <c:ptCount val="6"/>
                <c:pt idx="0">
                  <c:v>Nov 15/16</c:v>
                </c:pt>
                <c:pt idx="4">
                  <c:v>Nov 19/20</c:v>
                </c:pt>
                <c:pt idx="5">
                  <c:v>May 20/21</c:v>
                </c:pt>
              </c:strCache>
            </c:strRef>
          </c:cat>
          <c:val>
            <c:numRef>
              <c:f>'LAs trend'!$D$88:$D$91</c:f>
              <c:numCache>
                <c:formatCode>0.0%</c:formatCode>
                <c:ptCount val="4"/>
                <c:pt idx="0">
                  <c:v>0.311</c:v>
                </c:pt>
                <c:pt idx="1">
                  <c:v>0.26300000000000001</c:v>
                </c:pt>
                <c:pt idx="2">
                  <c:v>0.255</c:v>
                </c:pt>
                <c:pt idx="3">
                  <c:v>0.2334</c:v>
                </c:pt>
              </c:numCache>
            </c:numRef>
          </c:val>
          <c:smooth val="0"/>
          <c:extLst>
            <c:ext xmlns:c16="http://schemas.microsoft.com/office/drawing/2014/chart" uri="{C3380CC4-5D6E-409C-BE32-E72D297353CC}">
              <c16:uniqueId val="{00000002-1633-4125-A047-EAEE8204F8DD}"/>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1"/>
        <c:axPos val="b"/>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39000000000000007"/>
          <c:min val="0.1"/>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2"/>
          <c:order val="0"/>
          <c:tx>
            <c:strRef>
              <c:f>'LA graphs'!$B$8</c:f>
              <c:strCache>
                <c:ptCount val="1"/>
                <c:pt idx="0">
                  <c:v>Less active</c:v>
                </c:pt>
              </c:strCache>
            </c:strRef>
          </c:tx>
          <c:spPr>
            <a:solidFill>
              <a:srgbClr val="BD1622"/>
            </a:solidFill>
            <a:ln w="19050">
              <a:solidFill>
                <a:schemeClr val="bg1"/>
              </a:solid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 graphs'!$C$7:$H$7</c:f>
              <c:strCache>
                <c:ptCount val="6"/>
                <c:pt idx="0">
                  <c:v>Engand</c:v>
                </c:pt>
                <c:pt idx="1">
                  <c:v>Active Humber</c:v>
                </c:pt>
                <c:pt idx="2">
                  <c:v>North East Lincolnshire</c:v>
                </c:pt>
                <c:pt idx="3">
                  <c:v>East Riding of Yorkshire</c:v>
                </c:pt>
                <c:pt idx="4">
                  <c:v>North Lincolnshire</c:v>
                </c:pt>
                <c:pt idx="5">
                  <c:v>Hull</c:v>
                </c:pt>
              </c:strCache>
            </c:strRef>
          </c:cat>
          <c:val>
            <c:numRef>
              <c:f>'LA graphs'!$C$8:$H$8</c:f>
              <c:numCache>
                <c:formatCode>0.0%</c:formatCode>
                <c:ptCount val="6"/>
                <c:pt idx="0">
                  <c:v>0.32853459510147404</c:v>
                </c:pt>
                <c:pt idx="1">
                  <c:v>0.315</c:v>
                </c:pt>
                <c:pt idx="2">
                  <c:v>0.25900000000000001</c:v>
                </c:pt>
                <c:pt idx="3">
                  <c:v>0.30499999999999999</c:v>
                </c:pt>
                <c:pt idx="4">
                  <c:v>0.373</c:v>
                </c:pt>
              </c:numCache>
            </c:numRef>
          </c:val>
          <c:extLst>
            <c:ext xmlns:c16="http://schemas.microsoft.com/office/drawing/2014/chart" uri="{C3380CC4-5D6E-409C-BE32-E72D297353CC}">
              <c16:uniqueId val="{00000000-4EC3-4F1E-84B2-FB9A85BF1364}"/>
            </c:ext>
          </c:extLst>
        </c:ser>
        <c:ser>
          <c:idx val="1"/>
          <c:order val="1"/>
          <c:tx>
            <c:strRef>
              <c:f>'LA graphs'!$B$9</c:f>
              <c:strCache>
                <c:ptCount val="1"/>
                <c:pt idx="0">
                  <c:v>Fairly active</c:v>
                </c:pt>
              </c:strCache>
            </c:strRef>
          </c:tx>
          <c:spPr>
            <a:solidFill>
              <a:srgbClr val="F7C62C"/>
            </a:solidFill>
            <a:ln w="19050">
              <a:solidFill>
                <a:schemeClr val="bg1"/>
              </a:solid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 graphs'!$C$7:$H$7</c:f>
              <c:strCache>
                <c:ptCount val="6"/>
                <c:pt idx="0">
                  <c:v>Engand</c:v>
                </c:pt>
                <c:pt idx="1">
                  <c:v>Active Humber</c:v>
                </c:pt>
                <c:pt idx="2">
                  <c:v>North East Lincolnshire</c:v>
                </c:pt>
                <c:pt idx="3">
                  <c:v>East Riding of Yorkshire</c:v>
                </c:pt>
                <c:pt idx="4">
                  <c:v>North Lincolnshire</c:v>
                </c:pt>
                <c:pt idx="5">
                  <c:v>Hull</c:v>
                </c:pt>
              </c:strCache>
            </c:strRef>
          </c:cat>
          <c:val>
            <c:numRef>
              <c:f>'LA graphs'!$C$9:$H$9</c:f>
              <c:numCache>
                <c:formatCode>0.0%</c:formatCode>
                <c:ptCount val="6"/>
                <c:pt idx="0">
                  <c:v>0.23883509880617781</c:v>
                </c:pt>
                <c:pt idx="1">
                  <c:v>0.224</c:v>
                </c:pt>
                <c:pt idx="2">
                  <c:v>0.245</c:v>
                </c:pt>
                <c:pt idx="3">
                  <c:v>0.21199999999999999</c:v>
                </c:pt>
                <c:pt idx="4">
                  <c:v>0.21099999999999999</c:v>
                </c:pt>
              </c:numCache>
            </c:numRef>
          </c:val>
          <c:extLst>
            <c:ext xmlns:c16="http://schemas.microsoft.com/office/drawing/2014/chart" uri="{C3380CC4-5D6E-409C-BE32-E72D297353CC}">
              <c16:uniqueId val="{00000001-4EC3-4F1E-84B2-FB9A85BF1364}"/>
            </c:ext>
          </c:extLst>
        </c:ser>
        <c:ser>
          <c:idx val="0"/>
          <c:order val="2"/>
          <c:tx>
            <c:strRef>
              <c:f>'LA graphs'!$B$10</c:f>
              <c:strCache>
                <c:ptCount val="1"/>
                <c:pt idx="0">
                  <c:v>Active</c:v>
                </c:pt>
              </c:strCache>
            </c:strRef>
          </c:tx>
          <c:spPr>
            <a:solidFill>
              <a:srgbClr val="4BA57E"/>
            </a:solidFill>
            <a:ln w="19050">
              <a:solidFill>
                <a:schemeClr val="bg1"/>
              </a:solid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 graphs'!$C$7:$H$7</c:f>
              <c:strCache>
                <c:ptCount val="6"/>
                <c:pt idx="0">
                  <c:v>Engand</c:v>
                </c:pt>
                <c:pt idx="1">
                  <c:v>Active Humber</c:v>
                </c:pt>
                <c:pt idx="2">
                  <c:v>North East Lincolnshire</c:v>
                </c:pt>
                <c:pt idx="3">
                  <c:v>East Riding of Yorkshire</c:v>
                </c:pt>
                <c:pt idx="4">
                  <c:v>North Lincolnshire</c:v>
                </c:pt>
                <c:pt idx="5">
                  <c:v>Hull</c:v>
                </c:pt>
              </c:strCache>
            </c:strRef>
          </c:cat>
          <c:val>
            <c:numRef>
              <c:f>'LA graphs'!$C$10:$H$10</c:f>
              <c:numCache>
                <c:formatCode>0.0%</c:formatCode>
                <c:ptCount val="6"/>
                <c:pt idx="0">
                  <c:v>0.43263030609234826</c:v>
                </c:pt>
                <c:pt idx="1">
                  <c:v>0.46100000000000002</c:v>
                </c:pt>
                <c:pt idx="2">
                  <c:v>0.495</c:v>
                </c:pt>
                <c:pt idx="3">
                  <c:v>0.48299999999999998</c:v>
                </c:pt>
                <c:pt idx="4">
                  <c:v>0.41599999999999998</c:v>
                </c:pt>
              </c:numCache>
            </c:numRef>
          </c:val>
          <c:extLst>
            <c:ext xmlns:c16="http://schemas.microsoft.com/office/drawing/2014/chart" uri="{C3380CC4-5D6E-409C-BE32-E72D297353CC}">
              <c16:uniqueId val="{00000002-4EC3-4F1E-84B2-FB9A85BF1364}"/>
            </c:ext>
          </c:extLst>
        </c:ser>
        <c:ser>
          <c:idx val="3"/>
          <c:order val="3"/>
          <c:tx>
            <c:strRef>
              <c:f>'LA graphs'!$B$11</c:f>
              <c:strCache>
                <c:ptCount val="1"/>
                <c:pt idx="0">
                  <c:v>Insufficient data</c:v>
                </c:pt>
              </c:strCache>
            </c:strRef>
          </c:tx>
          <c:spPr>
            <a:solidFill>
              <a:schemeClr val="bg1">
                <a:lumMod val="95000"/>
              </a:schemeClr>
            </a:solidFill>
            <a:ln>
              <a:noFill/>
            </a:ln>
            <a:effectLst/>
          </c:spPr>
          <c:invertIfNegative val="0"/>
          <c:dPt>
            <c:idx val="5"/>
            <c:invertIfNegative val="0"/>
            <c:bubble3D val="0"/>
            <c:spPr>
              <a:solidFill>
                <a:schemeClr val="bg1">
                  <a:lumMod val="95000"/>
                </a:schemeClr>
              </a:solidFill>
              <a:ln>
                <a:noFill/>
              </a:ln>
              <a:effectLst/>
            </c:spPr>
            <c:extLst>
              <c:ext xmlns:c16="http://schemas.microsoft.com/office/drawing/2014/chart" uri="{C3380CC4-5D6E-409C-BE32-E72D297353CC}">
                <c16:uniqueId val="{00000004-4EC3-4F1E-84B2-FB9A85BF1364}"/>
              </c:ext>
            </c:extLst>
          </c:dPt>
          <c:cat>
            <c:strRef>
              <c:f>'LA graphs'!$C$7:$H$7</c:f>
              <c:strCache>
                <c:ptCount val="6"/>
                <c:pt idx="0">
                  <c:v>Engand</c:v>
                </c:pt>
                <c:pt idx="1">
                  <c:v>Active Humber</c:v>
                </c:pt>
                <c:pt idx="2">
                  <c:v>North East Lincolnshire</c:v>
                </c:pt>
                <c:pt idx="3">
                  <c:v>East Riding of Yorkshire</c:v>
                </c:pt>
                <c:pt idx="4">
                  <c:v>North Lincolnshire</c:v>
                </c:pt>
                <c:pt idx="5">
                  <c:v>Hull</c:v>
                </c:pt>
              </c:strCache>
            </c:strRef>
          </c:cat>
          <c:val>
            <c:numRef>
              <c:f>'LA graphs'!$C$11:$H$11</c:f>
              <c:numCache>
                <c:formatCode>General</c:formatCode>
                <c:ptCount val="6"/>
                <c:pt idx="5">
                  <c:v>1</c:v>
                </c:pt>
              </c:numCache>
            </c:numRef>
          </c:val>
          <c:extLst>
            <c:ext xmlns:c16="http://schemas.microsoft.com/office/drawing/2014/chart" uri="{C3380CC4-5D6E-409C-BE32-E72D297353CC}">
              <c16:uniqueId val="{00000005-4EC3-4F1E-84B2-FB9A85BF1364}"/>
            </c:ext>
          </c:extLst>
        </c:ser>
        <c:dLbls>
          <c:showLegendKey val="0"/>
          <c:showVal val="0"/>
          <c:showCatName val="0"/>
          <c:showSerName val="0"/>
          <c:showPercent val="0"/>
          <c:showBubbleSize val="0"/>
        </c:dLbls>
        <c:gapWidth val="50"/>
        <c:overlap val="100"/>
        <c:axId val="589274384"/>
        <c:axId val="589273400"/>
      </c:barChart>
      <c:catAx>
        <c:axId val="589274384"/>
        <c:scaling>
          <c:orientation val="minMax"/>
        </c:scaling>
        <c:delete val="1"/>
        <c:axPos val="b"/>
        <c:numFmt formatCode="General" sourceLinked="1"/>
        <c:majorTickMark val="none"/>
        <c:minorTickMark val="none"/>
        <c:tickLblPos val="nextTo"/>
        <c:crossAx val="589273400"/>
        <c:crosses val="autoZero"/>
        <c:auto val="1"/>
        <c:lblAlgn val="ctr"/>
        <c:lblOffset val="100"/>
        <c:noMultiLvlLbl val="0"/>
      </c:catAx>
      <c:valAx>
        <c:axId val="589273400"/>
        <c:scaling>
          <c:orientation val="minMax"/>
          <c:min val="1"/>
        </c:scaling>
        <c:delete val="1"/>
        <c:axPos val="l"/>
        <c:numFmt formatCode="0%" sourceLinked="0"/>
        <c:majorTickMark val="out"/>
        <c:minorTickMark val="none"/>
        <c:tickLblPos val="nextTo"/>
        <c:crossAx val="589274384"/>
        <c:crosses val="autoZero"/>
        <c:crossBetween val="between"/>
      </c:valAx>
      <c:spPr>
        <a:noFill/>
        <a:ln>
          <a:noFill/>
        </a:ln>
        <a:effectLst/>
      </c:spPr>
    </c:plotArea>
    <c:legend>
      <c:legendPos val="b"/>
      <c:legendEntry>
        <c:idx val="3"/>
        <c:delete val="1"/>
      </c:legendEntry>
      <c:layout>
        <c:manualLayout>
          <c:xMode val="edge"/>
          <c:yMode val="edge"/>
          <c:x val="1.4976714937626897E-3"/>
          <c:y val="1.3488375670603292E-2"/>
          <c:w val="0.98313270496043215"/>
          <c:h val="0.97108754722358515"/>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484043"/>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solidFill>
            <a:srgbClr val="484043"/>
          </a:solidFill>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'LAs trend'!$C$111</c:f>
          <c:strCache>
            <c:ptCount val="1"/>
            <c:pt idx="0">
              <c:v>Trafford</c:v>
            </c:pt>
          </c:strCache>
        </c:strRef>
      </c:tx>
      <c:layout>
        <c:manualLayout>
          <c:xMode val="edge"/>
          <c:yMode val="edge"/>
          <c:x val="7.6993504655104733E-4"/>
          <c:y val="2.3115797685055667E-3"/>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solidFill>
              <a:latin typeface="AngsanaUPC" panose="020B0502040204020203" pitchFamily="18" charset="-34"/>
              <a:ea typeface="+mn-ea"/>
              <a:cs typeface="AngsanaUPC" panose="020B0502040204020203" pitchFamily="18" charset="-34"/>
            </a:defRPr>
          </a:pPr>
          <a:endParaRPr lang="en-US"/>
        </a:p>
      </c:txPr>
    </c:title>
    <c:autoTitleDeleted val="0"/>
    <c:plotArea>
      <c:layout>
        <c:manualLayout>
          <c:layoutTarget val="inner"/>
          <c:xMode val="edge"/>
          <c:yMode val="edge"/>
          <c:x val="1.4740208444818177E-2"/>
          <c:y val="8.2945519100458234E-2"/>
          <c:w val="0.96804805952653994"/>
          <c:h val="0.7545110487747555"/>
        </c:manualLayout>
      </c:layout>
      <c:lineChart>
        <c:grouping val="standard"/>
        <c:varyColors val="0"/>
        <c:ser>
          <c:idx val="0"/>
          <c:order val="0"/>
          <c:tx>
            <c:strRef>
              <c:f>'LAs trend'!$C$46</c:f>
              <c:strCache>
                <c:ptCount val="1"/>
                <c:pt idx="0">
                  <c:v>Inactive</c:v>
                </c:pt>
              </c:strCache>
            </c:strRef>
          </c:tx>
          <c:spPr>
            <a:ln w="25400" cap="rnd">
              <a:solidFill>
                <a:schemeClr val="accent1"/>
              </a:solidFill>
              <a:prstDash val="sysDot"/>
              <a:round/>
            </a:ln>
            <a:effectLst/>
          </c:spPr>
          <c:marker>
            <c:symbol val="circle"/>
            <c:size val="8"/>
            <c:spPr>
              <a:solidFill>
                <a:schemeClr val="accent1"/>
              </a:solidFill>
              <a:ln w="9525">
                <a:solidFill>
                  <a:schemeClr val="accent1"/>
                </a:solidFill>
              </a:ln>
              <a:effectLst/>
            </c:spPr>
          </c:marker>
          <c:cat>
            <c:strRef>
              <c:f>'LAs trend'!$A$113:$A$118</c:f>
              <c:strCache>
                <c:ptCount val="6"/>
                <c:pt idx="0">
                  <c:v>Nov 15/16</c:v>
                </c:pt>
                <c:pt idx="4">
                  <c:v>Nov 19/20</c:v>
                </c:pt>
                <c:pt idx="5">
                  <c:v>May 20/21</c:v>
                </c:pt>
              </c:strCache>
            </c:strRef>
          </c:cat>
          <c:val>
            <c:numRef>
              <c:f>'LAs trend'!$C$113:$C$118</c:f>
              <c:numCache>
                <c:formatCode>0.0%</c:formatCode>
                <c:ptCount val="6"/>
                <c:pt idx="0">
                  <c:v>0.27200000000000002</c:v>
                </c:pt>
                <c:pt idx="1">
                  <c:v>0.24399999999999999</c:v>
                </c:pt>
                <c:pt idx="2">
                  <c:v>0.22900000000000001</c:v>
                </c:pt>
                <c:pt idx="3">
                  <c:v>0.23089999999999999</c:v>
                </c:pt>
                <c:pt idx="4">
                  <c:v>0.22931559632355666</c:v>
                </c:pt>
                <c:pt idx="5" formatCode="General">
                  <c:v>0.25009999999999999</c:v>
                </c:pt>
              </c:numCache>
            </c:numRef>
          </c:val>
          <c:smooth val="0"/>
          <c:extLst>
            <c:ext xmlns:c16="http://schemas.microsoft.com/office/drawing/2014/chart" uri="{C3380CC4-5D6E-409C-BE32-E72D297353CC}">
              <c16:uniqueId val="{00000000-D090-465A-9EDD-57DAB7C9F5B2}"/>
            </c:ext>
          </c:extLst>
        </c:ser>
        <c:ser>
          <c:idx val="1"/>
          <c:order val="1"/>
          <c:tx>
            <c:strRef>
              <c:f>'LAs trend'!$D$46</c:f>
              <c:strCache>
                <c:ptCount val="1"/>
                <c:pt idx="0">
                  <c:v>trend</c:v>
                </c:pt>
              </c:strCache>
            </c:strRef>
          </c:tx>
          <c:spPr>
            <a:ln w="25400" cap="rnd">
              <a:solidFill>
                <a:schemeClr val="accent1"/>
              </a:solidFill>
              <a:prstDash val="sysDot"/>
              <a:round/>
            </a:ln>
            <a:effectLst/>
          </c:spPr>
          <c:marker>
            <c:symbol val="circle"/>
            <c:size val="8"/>
            <c:spPr>
              <a:solidFill>
                <a:schemeClr val="accent1"/>
              </a:solidFill>
              <a:ln w="9525">
                <a:noFill/>
              </a:ln>
              <a:effectLst/>
            </c:spPr>
          </c:marker>
          <c:trendline>
            <c:spPr>
              <a:ln w="38100" cap="rnd">
                <a:solidFill>
                  <a:schemeClr val="accent1"/>
                </a:solidFill>
                <a:prstDash val="solid"/>
              </a:ln>
              <a:effectLst/>
            </c:spPr>
            <c:trendlineType val="linear"/>
            <c:dispRSqr val="0"/>
            <c:dispEq val="0"/>
          </c:trendline>
          <c:cat>
            <c:strRef>
              <c:f>'LAs trend'!$A$113:$A$118</c:f>
              <c:strCache>
                <c:ptCount val="6"/>
                <c:pt idx="0">
                  <c:v>Nov 15/16</c:v>
                </c:pt>
                <c:pt idx="4">
                  <c:v>Nov 19/20</c:v>
                </c:pt>
                <c:pt idx="5">
                  <c:v>May 20/21</c:v>
                </c:pt>
              </c:strCache>
            </c:strRef>
          </c:cat>
          <c:val>
            <c:numRef>
              <c:f>'LAs trend'!$D$113:$D$116</c:f>
              <c:numCache>
                <c:formatCode>0.0%</c:formatCode>
                <c:ptCount val="4"/>
                <c:pt idx="0">
                  <c:v>0.27200000000000002</c:v>
                </c:pt>
                <c:pt idx="1">
                  <c:v>0.24399999999999999</c:v>
                </c:pt>
                <c:pt idx="2">
                  <c:v>0.22900000000000001</c:v>
                </c:pt>
                <c:pt idx="3">
                  <c:v>0.23089999999999999</c:v>
                </c:pt>
              </c:numCache>
            </c:numRef>
          </c:val>
          <c:smooth val="0"/>
          <c:extLst>
            <c:ext xmlns:c16="http://schemas.microsoft.com/office/drawing/2014/chart" uri="{C3380CC4-5D6E-409C-BE32-E72D297353CC}">
              <c16:uniqueId val="{00000002-D090-465A-9EDD-57DAB7C9F5B2}"/>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789031024"/>
        <c:crosses val="autoZero"/>
        <c:auto val="1"/>
        <c:lblAlgn val="ctr"/>
        <c:lblOffset val="100"/>
        <c:noMultiLvlLbl val="0"/>
      </c:catAx>
      <c:valAx>
        <c:axId val="789031024"/>
        <c:scaling>
          <c:orientation val="minMax"/>
          <c:max val="0.39000000000000007"/>
          <c:min val="0.1"/>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solidFill>
            <a:schemeClr val="tx1"/>
          </a:solidFill>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'LAs trend'!$C$53</c:f>
          <c:strCache>
            <c:ptCount val="1"/>
            <c:pt idx="0">
              <c:v>Bury</c:v>
            </c:pt>
          </c:strCache>
        </c:strRef>
      </c:tx>
      <c:layout>
        <c:manualLayout>
          <c:xMode val="edge"/>
          <c:yMode val="edge"/>
          <c:x val="7.7007364370715791E-4"/>
          <c:y val="8.1441165924087983E-2"/>
        </c:manualLayout>
      </c:layout>
      <c:overlay val="0"/>
      <c:spPr>
        <a:noFill/>
        <a:ln>
          <a:noFill/>
        </a:ln>
        <a:effectLst/>
      </c:spPr>
      <c:txPr>
        <a:bodyPr rot="0" spcFirstLastPara="1" vertOverflow="ellipsis" vert="horz" wrap="square" anchor="ctr" anchorCtr="1"/>
        <a:lstStyle/>
        <a:p>
          <a:pPr>
            <a:lnSpc>
              <a:spcPts val="2000"/>
            </a:lnSpc>
            <a:defRPr sz="2800" b="0" i="0" u="none" strike="noStrike" kern="1200" spc="0" baseline="0">
              <a:solidFill>
                <a:sysClr val="windowText" lastClr="000000"/>
              </a:solidFill>
              <a:latin typeface="Angsana New" panose="02020603050405020304" pitchFamily="18" charset="-34"/>
              <a:ea typeface="+mn-ea"/>
              <a:cs typeface="Angsana New" panose="02020603050405020304" pitchFamily="18" charset="-34"/>
            </a:defRPr>
          </a:pPr>
          <a:endParaRPr lang="en-US"/>
        </a:p>
      </c:txPr>
    </c:title>
    <c:autoTitleDeleted val="0"/>
    <c:plotArea>
      <c:layout>
        <c:manualLayout>
          <c:layoutTarget val="inner"/>
          <c:xMode val="edge"/>
          <c:yMode val="edge"/>
          <c:x val="1.4740208444818177E-2"/>
          <c:y val="8.2945519100458234E-2"/>
          <c:w val="0.96804805952653994"/>
          <c:h val="0.7545110487747555"/>
        </c:manualLayout>
      </c:layout>
      <c:lineChart>
        <c:grouping val="standard"/>
        <c:varyColors val="0"/>
        <c:ser>
          <c:idx val="0"/>
          <c:order val="0"/>
          <c:tx>
            <c:strRef>
              <c:f>'LAs trend'!$C$46</c:f>
              <c:strCache>
                <c:ptCount val="1"/>
                <c:pt idx="0">
                  <c:v>Inactive</c:v>
                </c:pt>
              </c:strCache>
            </c:strRef>
          </c:tx>
          <c:spPr>
            <a:ln w="25400" cap="rnd">
              <a:solidFill>
                <a:schemeClr val="accent1"/>
              </a:solidFill>
              <a:prstDash val="sysDot"/>
              <a:round/>
            </a:ln>
            <a:effectLst/>
          </c:spPr>
          <c:marker>
            <c:symbol val="circle"/>
            <c:size val="8"/>
            <c:spPr>
              <a:solidFill>
                <a:schemeClr val="accent1"/>
              </a:solidFill>
              <a:ln w="9525">
                <a:solidFill>
                  <a:schemeClr val="accent1"/>
                </a:solidFill>
              </a:ln>
              <a:effectLst/>
            </c:spPr>
          </c:marker>
          <c:cat>
            <c:strRef>
              <c:f>'LAs trend'!$A$55:$A$60</c:f>
              <c:strCache>
                <c:ptCount val="6"/>
                <c:pt idx="0">
                  <c:v>Nov 15/16</c:v>
                </c:pt>
                <c:pt idx="4">
                  <c:v>Nov 19/20</c:v>
                </c:pt>
                <c:pt idx="5">
                  <c:v>May 20/21</c:v>
                </c:pt>
              </c:strCache>
            </c:strRef>
          </c:cat>
          <c:val>
            <c:numRef>
              <c:f>'LAs trend'!$C$55:$C$60</c:f>
              <c:numCache>
                <c:formatCode>0.0%</c:formatCode>
                <c:ptCount val="6"/>
                <c:pt idx="0">
                  <c:v>0.26400000000000001</c:v>
                </c:pt>
                <c:pt idx="1">
                  <c:v>0.27</c:v>
                </c:pt>
                <c:pt idx="2">
                  <c:v>0.27600000000000002</c:v>
                </c:pt>
                <c:pt idx="3">
                  <c:v>0.2276</c:v>
                </c:pt>
                <c:pt idx="4">
                  <c:v>0.26735426456693612</c:v>
                </c:pt>
                <c:pt idx="5" formatCode="General">
                  <c:v>0.23150000000000001</c:v>
                </c:pt>
              </c:numCache>
            </c:numRef>
          </c:val>
          <c:smooth val="0"/>
          <c:extLst>
            <c:ext xmlns:c16="http://schemas.microsoft.com/office/drawing/2014/chart" uri="{C3380CC4-5D6E-409C-BE32-E72D297353CC}">
              <c16:uniqueId val="{00000000-596A-4A09-92AB-B9A1EB17463E}"/>
            </c:ext>
          </c:extLst>
        </c:ser>
        <c:ser>
          <c:idx val="1"/>
          <c:order val="1"/>
          <c:tx>
            <c:strRef>
              <c:f>'LAs trend'!$D$46</c:f>
              <c:strCache>
                <c:ptCount val="1"/>
                <c:pt idx="0">
                  <c:v>trend</c:v>
                </c:pt>
              </c:strCache>
            </c:strRef>
          </c:tx>
          <c:spPr>
            <a:ln w="25400" cap="rnd">
              <a:solidFill>
                <a:schemeClr val="accent1"/>
              </a:solidFill>
              <a:prstDash val="sysDot"/>
              <a:round/>
            </a:ln>
            <a:effectLst/>
          </c:spPr>
          <c:marker>
            <c:symbol val="circle"/>
            <c:size val="8"/>
            <c:spPr>
              <a:solidFill>
                <a:schemeClr val="accent1"/>
              </a:solidFill>
              <a:ln w="9525">
                <a:noFill/>
              </a:ln>
              <a:effectLst/>
            </c:spPr>
          </c:marker>
          <c:trendline>
            <c:spPr>
              <a:ln w="38100" cap="rnd">
                <a:solidFill>
                  <a:schemeClr val="accent1"/>
                </a:solidFill>
                <a:prstDash val="solid"/>
              </a:ln>
              <a:effectLst/>
            </c:spPr>
            <c:trendlineType val="linear"/>
            <c:dispRSqr val="0"/>
            <c:dispEq val="0"/>
          </c:trendline>
          <c:cat>
            <c:strRef>
              <c:f>'LAs trend'!$A$55:$A$60</c:f>
              <c:strCache>
                <c:ptCount val="6"/>
                <c:pt idx="0">
                  <c:v>Nov 15/16</c:v>
                </c:pt>
                <c:pt idx="4">
                  <c:v>Nov 19/20</c:v>
                </c:pt>
                <c:pt idx="5">
                  <c:v>May 20/21</c:v>
                </c:pt>
              </c:strCache>
            </c:strRef>
          </c:cat>
          <c:val>
            <c:numRef>
              <c:f>'LAs trend'!$D$55:$D$58</c:f>
              <c:numCache>
                <c:formatCode>0.0%</c:formatCode>
                <c:ptCount val="4"/>
                <c:pt idx="0">
                  <c:v>0.26400000000000001</c:v>
                </c:pt>
                <c:pt idx="1">
                  <c:v>0.27</c:v>
                </c:pt>
                <c:pt idx="2">
                  <c:v>0.27600000000000002</c:v>
                </c:pt>
                <c:pt idx="3">
                  <c:v>0.2276</c:v>
                </c:pt>
              </c:numCache>
            </c:numRef>
          </c:val>
          <c:smooth val="0"/>
          <c:extLst>
            <c:ext xmlns:c16="http://schemas.microsoft.com/office/drawing/2014/chart" uri="{C3380CC4-5D6E-409C-BE32-E72D297353CC}">
              <c16:uniqueId val="{00000002-596A-4A09-92AB-B9A1EB17463E}"/>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1"/>
        <c:axPos val="b"/>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39000000000000007"/>
          <c:min val="0.1"/>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'LAs trend'!$C$78</c:f>
          <c:strCache>
            <c:ptCount val="1"/>
            <c:pt idx="0">
              <c:v>Rochdale</c:v>
            </c:pt>
          </c:strCache>
        </c:strRef>
      </c:tx>
      <c:layout>
        <c:manualLayout>
          <c:xMode val="edge"/>
          <c:yMode val="edge"/>
          <c:x val="7.6993483051613135E-4"/>
          <c:y val="7.3477545262167301E-4"/>
        </c:manualLayout>
      </c:layout>
      <c:overlay val="0"/>
      <c:spPr>
        <a:noFill/>
        <a:ln>
          <a:noFill/>
        </a:ln>
        <a:effectLst/>
      </c:spPr>
      <c:txPr>
        <a:bodyPr rot="0" spcFirstLastPara="1" vertOverflow="ellipsis" vert="horz" wrap="square" anchor="ctr" anchorCtr="1"/>
        <a:lstStyle/>
        <a:p>
          <a:pPr>
            <a:lnSpc>
              <a:spcPts val="2000"/>
            </a:lnSpc>
            <a:defRPr sz="2800" b="0" i="0" u="none" strike="noStrike" kern="1200" spc="0" baseline="0">
              <a:solidFill>
                <a:sysClr val="windowText" lastClr="000000"/>
              </a:solidFill>
              <a:latin typeface="Angsana New" panose="02020603050405020304" pitchFamily="18" charset="-34"/>
              <a:ea typeface="+mn-ea"/>
              <a:cs typeface="Angsana New" panose="02020603050405020304" pitchFamily="18" charset="-34"/>
            </a:defRPr>
          </a:pPr>
          <a:endParaRPr lang="en-US"/>
        </a:p>
      </c:txPr>
    </c:title>
    <c:autoTitleDeleted val="0"/>
    <c:plotArea>
      <c:layout>
        <c:manualLayout>
          <c:layoutTarget val="inner"/>
          <c:xMode val="edge"/>
          <c:yMode val="edge"/>
          <c:x val="1.4740208444818177E-2"/>
          <c:y val="8.2945519100458234E-2"/>
          <c:w val="0.96804805952653994"/>
          <c:h val="0.7545110487747555"/>
        </c:manualLayout>
      </c:layout>
      <c:lineChart>
        <c:grouping val="standard"/>
        <c:varyColors val="0"/>
        <c:ser>
          <c:idx val="0"/>
          <c:order val="0"/>
          <c:tx>
            <c:strRef>
              <c:f>'LAs trend'!$C$46</c:f>
              <c:strCache>
                <c:ptCount val="1"/>
                <c:pt idx="0">
                  <c:v>Inactive</c:v>
                </c:pt>
              </c:strCache>
            </c:strRef>
          </c:tx>
          <c:spPr>
            <a:ln w="25400" cap="rnd">
              <a:solidFill>
                <a:schemeClr val="accent1"/>
              </a:solidFill>
              <a:prstDash val="sysDot"/>
              <a:round/>
            </a:ln>
            <a:effectLst/>
          </c:spPr>
          <c:marker>
            <c:symbol val="circle"/>
            <c:size val="8"/>
            <c:spPr>
              <a:solidFill>
                <a:schemeClr val="accent1"/>
              </a:solidFill>
              <a:ln w="9525">
                <a:solidFill>
                  <a:schemeClr val="accent1"/>
                </a:solidFill>
              </a:ln>
              <a:effectLst/>
            </c:spPr>
          </c:marker>
          <c:cat>
            <c:strRef>
              <c:f>'LAs trend'!$A$80:$A$85</c:f>
              <c:strCache>
                <c:ptCount val="6"/>
                <c:pt idx="0">
                  <c:v>Nov 15/16</c:v>
                </c:pt>
                <c:pt idx="4">
                  <c:v>Nov 19/20</c:v>
                </c:pt>
                <c:pt idx="5">
                  <c:v>May 20/21</c:v>
                </c:pt>
              </c:strCache>
            </c:strRef>
          </c:cat>
          <c:val>
            <c:numRef>
              <c:f>'LAs trend'!$C$80:$C$85</c:f>
              <c:numCache>
                <c:formatCode>0.0%</c:formatCode>
                <c:ptCount val="6"/>
                <c:pt idx="0">
                  <c:v>0.34499999999999997</c:v>
                </c:pt>
                <c:pt idx="1">
                  <c:v>0.32400000000000001</c:v>
                </c:pt>
                <c:pt idx="2">
                  <c:v>0.313</c:v>
                </c:pt>
                <c:pt idx="3">
                  <c:v>0.28920000000000001</c:v>
                </c:pt>
                <c:pt idx="4">
                  <c:v>0.35673124593585531</c:v>
                </c:pt>
                <c:pt idx="5" formatCode="General">
                  <c:v>0.34599999999999997</c:v>
                </c:pt>
              </c:numCache>
            </c:numRef>
          </c:val>
          <c:smooth val="0"/>
          <c:extLst>
            <c:ext xmlns:c16="http://schemas.microsoft.com/office/drawing/2014/chart" uri="{C3380CC4-5D6E-409C-BE32-E72D297353CC}">
              <c16:uniqueId val="{00000000-B65B-449C-BDD3-076A83C97A17}"/>
            </c:ext>
          </c:extLst>
        </c:ser>
        <c:ser>
          <c:idx val="1"/>
          <c:order val="1"/>
          <c:tx>
            <c:strRef>
              <c:f>'LAs trend'!$D$46</c:f>
              <c:strCache>
                <c:ptCount val="1"/>
                <c:pt idx="0">
                  <c:v>trend</c:v>
                </c:pt>
              </c:strCache>
            </c:strRef>
          </c:tx>
          <c:spPr>
            <a:ln w="25400" cap="rnd">
              <a:solidFill>
                <a:schemeClr val="accent1"/>
              </a:solidFill>
              <a:prstDash val="sysDot"/>
              <a:round/>
            </a:ln>
            <a:effectLst/>
          </c:spPr>
          <c:marker>
            <c:symbol val="circle"/>
            <c:size val="8"/>
            <c:spPr>
              <a:solidFill>
                <a:schemeClr val="accent1"/>
              </a:solidFill>
              <a:ln w="9525">
                <a:noFill/>
              </a:ln>
              <a:effectLst/>
            </c:spPr>
          </c:marker>
          <c:trendline>
            <c:spPr>
              <a:ln w="38100" cap="rnd">
                <a:solidFill>
                  <a:schemeClr val="accent1"/>
                </a:solidFill>
                <a:prstDash val="solid"/>
              </a:ln>
              <a:effectLst/>
            </c:spPr>
            <c:trendlineType val="linear"/>
            <c:dispRSqr val="0"/>
            <c:dispEq val="0"/>
          </c:trendline>
          <c:cat>
            <c:strRef>
              <c:f>'LAs trend'!$A$80:$A$85</c:f>
              <c:strCache>
                <c:ptCount val="6"/>
                <c:pt idx="0">
                  <c:v>Nov 15/16</c:v>
                </c:pt>
                <c:pt idx="4">
                  <c:v>Nov 19/20</c:v>
                </c:pt>
                <c:pt idx="5">
                  <c:v>May 20/21</c:v>
                </c:pt>
              </c:strCache>
            </c:strRef>
          </c:cat>
          <c:val>
            <c:numRef>
              <c:f>'LAs trend'!$D$80:$D$83</c:f>
              <c:numCache>
                <c:formatCode>0.0%</c:formatCode>
                <c:ptCount val="4"/>
                <c:pt idx="0">
                  <c:v>0.34499999999999997</c:v>
                </c:pt>
                <c:pt idx="1">
                  <c:v>0.32400000000000001</c:v>
                </c:pt>
                <c:pt idx="2">
                  <c:v>0.313</c:v>
                </c:pt>
                <c:pt idx="3">
                  <c:v>0.28920000000000001</c:v>
                </c:pt>
              </c:numCache>
            </c:numRef>
          </c:val>
          <c:smooth val="0"/>
          <c:extLst>
            <c:ext xmlns:c16="http://schemas.microsoft.com/office/drawing/2014/chart" uri="{C3380CC4-5D6E-409C-BE32-E72D297353CC}">
              <c16:uniqueId val="{00000002-B65B-449C-BDD3-076A83C97A17}"/>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1"/>
        <c:axPos val="b"/>
        <c:numFmt formatCode="General" sourceLinked="1"/>
        <c:majorTickMark val="out"/>
        <c:minorTickMark val="none"/>
        <c:tickLblPos val="nextTo"/>
        <c:crossAx val="789031024"/>
        <c:crosses val="autoZero"/>
        <c:auto val="1"/>
        <c:lblAlgn val="ctr"/>
        <c:lblOffset val="100"/>
        <c:noMultiLvlLbl val="0"/>
      </c:catAx>
      <c:valAx>
        <c:axId val="789031024"/>
        <c:scaling>
          <c:orientation val="minMax"/>
          <c:max val="0.39000000000000007"/>
          <c:min val="0.1"/>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'LAs trend'!$C$103</c:f>
          <c:strCache>
            <c:ptCount val="1"/>
            <c:pt idx="0">
              <c:v>Tameside</c:v>
            </c:pt>
          </c:strCache>
        </c:strRef>
      </c:tx>
      <c:layout>
        <c:manualLayout>
          <c:xMode val="edge"/>
          <c:yMode val="edge"/>
          <c:x val="7.6993483051613135E-4"/>
          <c:y val="1.8074998050986207E-2"/>
        </c:manualLayout>
      </c:layout>
      <c:overlay val="0"/>
      <c:spPr>
        <a:noFill/>
        <a:ln>
          <a:noFill/>
        </a:ln>
        <a:effectLst/>
      </c:spPr>
      <c:txPr>
        <a:bodyPr rot="0" spcFirstLastPara="1" vertOverflow="ellipsis" vert="horz" wrap="square" anchor="ctr" anchorCtr="1"/>
        <a:lstStyle/>
        <a:p>
          <a:pPr>
            <a:lnSpc>
              <a:spcPts val="2000"/>
            </a:lnSpc>
            <a:defRPr sz="2800" b="0" i="0" u="none" strike="noStrike" kern="1200" spc="0" baseline="0">
              <a:solidFill>
                <a:sysClr val="windowText" lastClr="000000"/>
              </a:solidFill>
              <a:latin typeface="Angsana New" panose="02020603050405020304" pitchFamily="18" charset="-34"/>
              <a:ea typeface="+mn-ea"/>
              <a:cs typeface="Angsana New" panose="02020603050405020304" pitchFamily="18" charset="-34"/>
            </a:defRPr>
          </a:pPr>
          <a:endParaRPr lang="en-US"/>
        </a:p>
      </c:txPr>
    </c:title>
    <c:autoTitleDeleted val="0"/>
    <c:plotArea>
      <c:layout>
        <c:manualLayout>
          <c:layoutTarget val="inner"/>
          <c:xMode val="edge"/>
          <c:yMode val="edge"/>
          <c:x val="1.4740208444818177E-2"/>
          <c:y val="8.2945519100458234E-2"/>
          <c:w val="0.96804805952653994"/>
          <c:h val="0.7545110487747555"/>
        </c:manualLayout>
      </c:layout>
      <c:lineChart>
        <c:grouping val="standard"/>
        <c:varyColors val="0"/>
        <c:ser>
          <c:idx val="0"/>
          <c:order val="0"/>
          <c:tx>
            <c:strRef>
              <c:f>'LAs trend'!$C$46</c:f>
              <c:strCache>
                <c:ptCount val="1"/>
                <c:pt idx="0">
                  <c:v>Inactive</c:v>
                </c:pt>
              </c:strCache>
            </c:strRef>
          </c:tx>
          <c:spPr>
            <a:ln w="25400" cap="rnd">
              <a:solidFill>
                <a:schemeClr val="accent1"/>
              </a:solidFill>
              <a:prstDash val="sysDot"/>
              <a:round/>
            </a:ln>
            <a:effectLst/>
          </c:spPr>
          <c:marker>
            <c:symbol val="circle"/>
            <c:size val="8"/>
            <c:spPr>
              <a:solidFill>
                <a:schemeClr val="accent1"/>
              </a:solidFill>
              <a:ln w="9525">
                <a:solidFill>
                  <a:schemeClr val="accent1"/>
                </a:solidFill>
              </a:ln>
              <a:effectLst/>
            </c:spPr>
          </c:marker>
          <c:cat>
            <c:strRef>
              <c:f>'LAs trend'!$A$105:$A$110</c:f>
              <c:strCache>
                <c:ptCount val="6"/>
                <c:pt idx="0">
                  <c:v>Nov 15/16</c:v>
                </c:pt>
                <c:pt idx="4">
                  <c:v>Nov 19/20</c:v>
                </c:pt>
                <c:pt idx="5">
                  <c:v>May 20/21</c:v>
                </c:pt>
              </c:strCache>
            </c:strRef>
          </c:cat>
          <c:val>
            <c:numRef>
              <c:f>'LAs trend'!$C$105:$C$110</c:f>
              <c:numCache>
                <c:formatCode>0.0%</c:formatCode>
                <c:ptCount val="6"/>
                <c:pt idx="0">
                  <c:v>0.30499999999999999</c:v>
                </c:pt>
                <c:pt idx="1">
                  <c:v>0.308</c:v>
                </c:pt>
                <c:pt idx="2">
                  <c:v>0.28000000000000003</c:v>
                </c:pt>
                <c:pt idx="3">
                  <c:v>0.27300000000000002</c:v>
                </c:pt>
                <c:pt idx="4">
                  <c:v>0.30479581275782908</c:v>
                </c:pt>
                <c:pt idx="5" formatCode="General">
                  <c:v>0.29549999999999998</c:v>
                </c:pt>
              </c:numCache>
            </c:numRef>
          </c:val>
          <c:smooth val="0"/>
          <c:extLst>
            <c:ext xmlns:c16="http://schemas.microsoft.com/office/drawing/2014/chart" uri="{C3380CC4-5D6E-409C-BE32-E72D297353CC}">
              <c16:uniqueId val="{00000000-0208-4DC5-8420-2D01BAC38221}"/>
            </c:ext>
          </c:extLst>
        </c:ser>
        <c:ser>
          <c:idx val="1"/>
          <c:order val="1"/>
          <c:tx>
            <c:strRef>
              <c:f>'LAs trend'!$D$46</c:f>
              <c:strCache>
                <c:ptCount val="1"/>
                <c:pt idx="0">
                  <c:v>trend</c:v>
                </c:pt>
              </c:strCache>
            </c:strRef>
          </c:tx>
          <c:spPr>
            <a:ln w="25400" cap="rnd">
              <a:solidFill>
                <a:schemeClr val="accent1"/>
              </a:solidFill>
              <a:prstDash val="sysDot"/>
              <a:round/>
            </a:ln>
            <a:effectLst/>
          </c:spPr>
          <c:marker>
            <c:symbol val="circle"/>
            <c:size val="8"/>
            <c:spPr>
              <a:solidFill>
                <a:schemeClr val="accent1"/>
              </a:solidFill>
              <a:ln w="9525">
                <a:noFill/>
              </a:ln>
              <a:effectLst/>
            </c:spPr>
          </c:marker>
          <c:trendline>
            <c:spPr>
              <a:ln w="38100" cap="rnd">
                <a:solidFill>
                  <a:schemeClr val="accent1"/>
                </a:solidFill>
                <a:prstDash val="solid"/>
              </a:ln>
              <a:effectLst/>
            </c:spPr>
            <c:trendlineType val="linear"/>
            <c:dispRSqr val="0"/>
            <c:dispEq val="0"/>
          </c:trendline>
          <c:cat>
            <c:strRef>
              <c:f>'LAs trend'!$A$105:$A$110</c:f>
              <c:strCache>
                <c:ptCount val="6"/>
                <c:pt idx="0">
                  <c:v>Nov 15/16</c:v>
                </c:pt>
                <c:pt idx="4">
                  <c:v>Nov 19/20</c:v>
                </c:pt>
                <c:pt idx="5">
                  <c:v>May 20/21</c:v>
                </c:pt>
              </c:strCache>
            </c:strRef>
          </c:cat>
          <c:val>
            <c:numRef>
              <c:f>'LAs trend'!$D$105:$D$108</c:f>
              <c:numCache>
                <c:formatCode>0.0%</c:formatCode>
                <c:ptCount val="4"/>
                <c:pt idx="0">
                  <c:v>0.30499999999999999</c:v>
                </c:pt>
                <c:pt idx="1">
                  <c:v>0.308</c:v>
                </c:pt>
                <c:pt idx="2">
                  <c:v>0.28000000000000003</c:v>
                </c:pt>
                <c:pt idx="3">
                  <c:v>0.27300000000000002</c:v>
                </c:pt>
              </c:numCache>
            </c:numRef>
          </c:val>
          <c:smooth val="0"/>
          <c:extLst>
            <c:ext xmlns:c16="http://schemas.microsoft.com/office/drawing/2014/chart" uri="{C3380CC4-5D6E-409C-BE32-E72D297353CC}">
              <c16:uniqueId val="{00000002-0208-4DC5-8420-2D01BAC38221}"/>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789031024"/>
        <c:crosses val="autoZero"/>
        <c:auto val="1"/>
        <c:lblAlgn val="ctr"/>
        <c:lblOffset val="100"/>
        <c:noMultiLvlLbl val="0"/>
      </c:catAx>
      <c:valAx>
        <c:axId val="789031024"/>
        <c:scaling>
          <c:orientation val="minMax"/>
          <c:max val="0.39000000000000007"/>
          <c:min val="0.1"/>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'LAs trend'!$C$45</c:f>
          <c:strCache>
            <c:ptCount val="1"/>
            <c:pt idx="0">
              <c:v>Bolton</c:v>
            </c:pt>
          </c:strCache>
        </c:strRef>
      </c:tx>
      <c:layout>
        <c:manualLayout>
          <c:xMode val="edge"/>
          <c:yMode val="edge"/>
          <c:x val="7.7007364370715791E-4"/>
          <c:y val="8.1441165924087983E-2"/>
        </c:manualLayout>
      </c:layout>
      <c:overlay val="0"/>
      <c:spPr>
        <a:noFill/>
        <a:ln>
          <a:noFill/>
        </a:ln>
        <a:effectLst/>
      </c:spPr>
      <c:txPr>
        <a:bodyPr rot="0" spcFirstLastPara="1" vertOverflow="ellipsis" vert="horz" wrap="square" anchor="ctr" anchorCtr="1"/>
        <a:lstStyle/>
        <a:p>
          <a:pPr>
            <a:lnSpc>
              <a:spcPts val="2000"/>
            </a:lnSpc>
            <a:defRPr sz="2800" b="0" i="0" u="none" strike="noStrike" kern="1200" spc="0" baseline="0">
              <a:solidFill>
                <a:sysClr val="windowText" lastClr="000000"/>
              </a:solidFill>
              <a:latin typeface="Angsana New" panose="02020603050405020304" pitchFamily="18" charset="-34"/>
              <a:ea typeface="+mn-ea"/>
              <a:cs typeface="Angsana New" panose="02020603050405020304" pitchFamily="18" charset="-34"/>
            </a:defRPr>
          </a:pPr>
          <a:endParaRPr lang="en-US"/>
        </a:p>
      </c:txPr>
    </c:title>
    <c:autoTitleDeleted val="0"/>
    <c:plotArea>
      <c:layout>
        <c:manualLayout>
          <c:layoutTarget val="inner"/>
          <c:xMode val="edge"/>
          <c:yMode val="edge"/>
          <c:x val="1.4740208444818177E-2"/>
          <c:y val="8.2945519100458234E-2"/>
          <c:w val="0.96804805952653994"/>
          <c:h val="0.7545110487747555"/>
        </c:manualLayout>
      </c:layout>
      <c:lineChart>
        <c:grouping val="standard"/>
        <c:varyColors val="0"/>
        <c:ser>
          <c:idx val="0"/>
          <c:order val="0"/>
          <c:tx>
            <c:strRef>
              <c:f>'LAs trend'!$C$46</c:f>
              <c:strCache>
                <c:ptCount val="1"/>
                <c:pt idx="0">
                  <c:v>Inactive</c:v>
                </c:pt>
              </c:strCache>
            </c:strRef>
          </c:tx>
          <c:spPr>
            <a:ln w="25400" cap="rnd">
              <a:solidFill>
                <a:schemeClr val="accent1"/>
              </a:solidFill>
              <a:prstDash val="sysDot"/>
              <a:round/>
            </a:ln>
            <a:effectLst/>
          </c:spPr>
          <c:marker>
            <c:symbol val="circle"/>
            <c:size val="8"/>
            <c:spPr>
              <a:solidFill>
                <a:schemeClr val="accent1"/>
              </a:solidFill>
              <a:ln w="9525">
                <a:solidFill>
                  <a:schemeClr val="accent1"/>
                </a:solidFill>
              </a:ln>
              <a:effectLst/>
            </c:spPr>
          </c:marker>
          <c:cat>
            <c:strRef>
              <c:f>'LAs trend'!$A$47:$A$52</c:f>
              <c:strCache>
                <c:ptCount val="6"/>
                <c:pt idx="0">
                  <c:v>Nov 15/16</c:v>
                </c:pt>
                <c:pt idx="4">
                  <c:v>Nov 19/20</c:v>
                </c:pt>
                <c:pt idx="5">
                  <c:v>May 20/21</c:v>
                </c:pt>
              </c:strCache>
            </c:strRef>
          </c:cat>
          <c:val>
            <c:numRef>
              <c:f>'LAs trend'!$C$47:$C$52</c:f>
              <c:numCache>
                <c:formatCode>0.0%</c:formatCode>
                <c:ptCount val="6"/>
                <c:pt idx="0">
                  <c:v>0.29099999999999998</c:v>
                </c:pt>
                <c:pt idx="1">
                  <c:v>0.29099999999999998</c:v>
                </c:pt>
                <c:pt idx="2">
                  <c:v>0.29099999999999998</c:v>
                </c:pt>
                <c:pt idx="3">
                  <c:v>0.27789999999999998</c:v>
                </c:pt>
                <c:pt idx="4">
                  <c:v>0.38508477193927471</c:v>
                </c:pt>
                <c:pt idx="5" formatCode="General">
                  <c:v>0.36249999999999999</c:v>
                </c:pt>
              </c:numCache>
            </c:numRef>
          </c:val>
          <c:smooth val="0"/>
          <c:extLst>
            <c:ext xmlns:c16="http://schemas.microsoft.com/office/drawing/2014/chart" uri="{C3380CC4-5D6E-409C-BE32-E72D297353CC}">
              <c16:uniqueId val="{00000000-0785-4E5F-BAB5-8D84739A7E66}"/>
            </c:ext>
          </c:extLst>
        </c:ser>
        <c:ser>
          <c:idx val="1"/>
          <c:order val="1"/>
          <c:tx>
            <c:strRef>
              <c:f>'LAs trend'!$D$46</c:f>
              <c:strCache>
                <c:ptCount val="1"/>
                <c:pt idx="0">
                  <c:v>trend</c:v>
                </c:pt>
              </c:strCache>
            </c:strRef>
          </c:tx>
          <c:spPr>
            <a:ln w="25400" cap="rnd">
              <a:solidFill>
                <a:schemeClr val="accent1"/>
              </a:solidFill>
              <a:prstDash val="sysDot"/>
              <a:round/>
            </a:ln>
            <a:effectLst/>
          </c:spPr>
          <c:marker>
            <c:symbol val="circle"/>
            <c:size val="8"/>
            <c:spPr>
              <a:solidFill>
                <a:schemeClr val="accent1"/>
              </a:solidFill>
              <a:ln w="9525">
                <a:noFill/>
              </a:ln>
              <a:effectLst/>
            </c:spPr>
          </c:marker>
          <c:trendline>
            <c:spPr>
              <a:ln w="38100" cap="rnd">
                <a:solidFill>
                  <a:schemeClr val="accent1"/>
                </a:solidFill>
                <a:prstDash val="solid"/>
              </a:ln>
              <a:effectLst/>
            </c:spPr>
            <c:trendlineType val="linear"/>
            <c:dispRSqr val="0"/>
            <c:dispEq val="0"/>
          </c:trendline>
          <c:cat>
            <c:strRef>
              <c:f>'LAs trend'!$A$47:$A$52</c:f>
              <c:strCache>
                <c:ptCount val="6"/>
                <c:pt idx="0">
                  <c:v>Nov 15/16</c:v>
                </c:pt>
                <c:pt idx="4">
                  <c:v>Nov 19/20</c:v>
                </c:pt>
                <c:pt idx="5">
                  <c:v>May 20/21</c:v>
                </c:pt>
              </c:strCache>
            </c:strRef>
          </c:cat>
          <c:val>
            <c:numRef>
              <c:f>'LAs trend'!$D$47:$D$50</c:f>
              <c:numCache>
                <c:formatCode>0.0%</c:formatCode>
                <c:ptCount val="4"/>
                <c:pt idx="0">
                  <c:v>0.29099999999999998</c:v>
                </c:pt>
                <c:pt idx="1">
                  <c:v>0.29099999999999998</c:v>
                </c:pt>
                <c:pt idx="2">
                  <c:v>0.29099999999999998</c:v>
                </c:pt>
                <c:pt idx="3">
                  <c:v>0.27789999999999998</c:v>
                </c:pt>
              </c:numCache>
            </c:numRef>
          </c:val>
          <c:smooth val="0"/>
          <c:extLst>
            <c:ext xmlns:c16="http://schemas.microsoft.com/office/drawing/2014/chart" uri="{C3380CC4-5D6E-409C-BE32-E72D297353CC}">
              <c16:uniqueId val="{00000002-0785-4E5F-BAB5-8D84739A7E66}"/>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1"/>
        <c:axPos val="b"/>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39000000000000007"/>
          <c:min val="0.1"/>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'LAs trend'!$C$70</c:f>
          <c:strCache>
            <c:ptCount val="1"/>
            <c:pt idx="0">
              <c:v>Oldham</c:v>
            </c:pt>
          </c:strCache>
        </c:strRef>
      </c:tx>
      <c:layout>
        <c:manualLayout>
          <c:xMode val="edge"/>
          <c:yMode val="edge"/>
          <c:x val="7.6993483051613135E-4"/>
          <c:y val="4.1087848958763599E-2"/>
        </c:manualLayout>
      </c:layout>
      <c:overlay val="0"/>
      <c:spPr>
        <a:noFill/>
        <a:ln>
          <a:noFill/>
        </a:ln>
        <a:effectLst/>
      </c:spPr>
      <c:txPr>
        <a:bodyPr rot="0" spcFirstLastPara="1" vertOverflow="ellipsis" vert="horz" wrap="square" anchor="ctr" anchorCtr="1"/>
        <a:lstStyle/>
        <a:p>
          <a:pPr>
            <a:lnSpc>
              <a:spcPts val="2000"/>
            </a:lnSpc>
            <a:defRPr sz="2800" b="0" i="0" u="none" strike="noStrike" kern="1200" spc="0" baseline="0">
              <a:solidFill>
                <a:sysClr val="windowText" lastClr="000000"/>
              </a:solidFill>
              <a:latin typeface="Angsana New" panose="02020603050405020304" pitchFamily="18" charset="-34"/>
              <a:ea typeface="+mn-ea"/>
              <a:cs typeface="Angsana New" panose="02020603050405020304" pitchFamily="18" charset="-34"/>
            </a:defRPr>
          </a:pPr>
          <a:endParaRPr lang="en-US"/>
        </a:p>
      </c:txPr>
    </c:title>
    <c:autoTitleDeleted val="0"/>
    <c:plotArea>
      <c:layout>
        <c:manualLayout>
          <c:layoutTarget val="inner"/>
          <c:xMode val="edge"/>
          <c:yMode val="edge"/>
          <c:x val="1.4740208444818177E-2"/>
          <c:y val="8.2945519100458234E-2"/>
          <c:w val="0.96804805952653994"/>
          <c:h val="0.7545110487747555"/>
        </c:manualLayout>
      </c:layout>
      <c:lineChart>
        <c:grouping val="standard"/>
        <c:varyColors val="0"/>
        <c:ser>
          <c:idx val="0"/>
          <c:order val="0"/>
          <c:tx>
            <c:strRef>
              <c:f>'LAs trend'!$C$46</c:f>
              <c:strCache>
                <c:ptCount val="1"/>
                <c:pt idx="0">
                  <c:v>Inactive</c:v>
                </c:pt>
              </c:strCache>
            </c:strRef>
          </c:tx>
          <c:spPr>
            <a:ln w="25400" cap="rnd">
              <a:solidFill>
                <a:schemeClr val="accent1"/>
              </a:solidFill>
              <a:prstDash val="sysDot"/>
              <a:round/>
            </a:ln>
            <a:effectLst/>
          </c:spPr>
          <c:marker>
            <c:symbol val="circle"/>
            <c:size val="8"/>
            <c:spPr>
              <a:solidFill>
                <a:schemeClr val="accent1"/>
              </a:solidFill>
              <a:ln w="9525">
                <a:solidFill>
                  <a:schemeClr val="accent1"/>
                </a:solidFill>
              </a:ln>
              <a:effectLst/>
            </c:spPr>
          </c:marker>
          <c:cat>
            <c:strRef>
              <c:f>'LAs trend'!$A$72:$A$77</c:f>
              <c:strCache>
                <c:ptCount val="6"/>
                <c:pt idx="0">
                  <c:v>Nov 15/16</c:v>
                </c:pt>
                <c:pt idx="4">
                  <c:v>Nov 19/20</c:v>
                </c:pt>
                <c:pt idx="5">
                  <c:v>May 20/21</c:v>
                </c:pt>
              </c:strCache>
            </c:strRef>
          </c:cat>
          <c:val>
            <c:numRef>
              <c:f>'LAs trend'!$C$72:$C$77</c:f>
              <c:numCache>
                <c:formatCode>0.0%</c:formatCode>
                <c:ptCount val="6"/>
                <c:pt idx="0">
                  <c:v>0.26500000000000001</c:v>
                </c:pt>
                <c:pt idx="1">
                  <c:v>0.29699999999999999</c:v>
                </c:pt>
                <c:pt idx="2">
                  <c:v>0.316</c:v>
                </c:pt>
                <c:pt idx="3">
                  <c:v>0.32529999999999998</c:v>
                </c:pt>
                <c:pt idx="4">
                  <c:v>0.3381951735975835</c:v>
                </c:pt>
                <c:pt idx="5" formatCode="General">
                  <c:v>0.37569999999999998</c:v>
                </c:pt>
              </c:numCache>
            </c:numRef>
          </c:val>
          <c:smooth val="0"/>
          <c:extLst>
            <c:ext xmlns:c16="http://schemas.microsoft.com/office/drawing/2014/chart" uri="{C3380CC4-5D6E-409C-BE32-E72D297353CC}">
              <c16:uniqueId val="{00000000-6A66-41A6-8321-045F25AE1330}"/>
            </c:ext>
          </c:extLst>
        </c:ser>
        <c:ser>
          <c:idx val="1"/>
          <c:order val="1"/>
          <c:tx>
            <c:strRef>
              <c:f>'LAs trend'!$D$46</c:f>
              <c:strCache>
                <c:ptCount val="1"/>
                <c:pt idx="0">
                  <c:v>trend</c:v>
                </c:pt>
              </c:strCache>
            </c:strRef>
          </c:tx>
          <c:spPr>
            <a:ln w="25400" cap="rnd">
              <a:solidFill>
                <a:schemeClr val="accent1"/>
              </a:solidFill>
              <a:prstDash val="sysDot"/>
              <a:round/>
            </a:ln>
            <a:effectLst/>
          </c:spPr>
          <c:marker>
            <c:symbol val="circle"/>
            <c:size val="8"/>
            <c:spPr>
              <a:solidFill>
                <a:schemeClr val="accent1"/>
              </a:solidFill>
              <a:ln w="9525">
                <a:noFill/>
              </a:ln>
              <a:effectLst/>
            </c:spPr>
          </c:marker>
          <c:trendline>
            <c:spPr>
              <a:ln w="38100" cap="rnd">
                <a:solidFill>
                  <a:schemeClr val="accent1"/>
                </a:solidFill>
                <a:prstDash val="solid"/>
              </a:ln>
              <a:effectLst/>
            </c:spPr>
            <c:trendlineType val="linear"/>
            <c:dispRSqr val="0"/>
            <c:dispEq val="0"/>
          </c:trendline>
          <c:cat>
            <c:strRef>
              <c:f>'LAs trend'!$A$72:$A$77</c:f>
              <c:strCache>
                <c:ptCount val="6"/>
                <c:pt idx="0">
                  <c:v>Nov 15/16</c:v>
                </c:pt>
                <c:pt idx="4">
                  <c:v>Nov 19/20</c:v>
                </c:pt>
                <c:pt idx="5">
                  <c:v>May 20/21</c:v>
                </c:pt>
              </c:strCache>
            </c:strRef>
          </c:cat>
          <c:val>
            <c:numRef>
              <c:f>'LAs trend'!$D$72:$D$75</c:f>
              <c:numCache>
                <c:formatCode>0.0%</c:formatCode>
                <c:ptCount val="4"/>
                <c:pt idx="0">
                  <c:v>0.26500000000000001</c:v>
                </c:pt>
                <c:pt idx="1">
                  <c:v>0.29699999999999999</c:v>
                </c:pt>
                <c:pt idx="2">
                  <c:v>0.316</c:v>
                </c:pt>
                <c:pt idx="3">
                  <c:v>0.32529999999999998</c:v>
                </c:pt>
              </c:numCache>
            </c:numRef>
          </c:val>
          <c:smooth val="0"/>
          <c:extLst>
            <c:ext xmlns:c16="http://schemas.microsoft.com/office/drawing/2014/chart" uri="{C3380CC4-5D6E-409C-BE32-E72D297353CC}">
              <c16:uniqueId val="{00000002-6A66-41A6-8321-045F25AE1330}"/>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1"/>
        <c:axPos val="b"/>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39000000000000007"/>
          <c:min val="0.1"/>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'LAs trend'!$C$95</c:f>
          <c:strCache>
            <c:ptCount val="1"/>
            <c:pt idx="0">
              <c:v>Stockport</c:v>
            </c:pt>
          </c:strCache>
        </c:strRef>
      </c:tx>
      <c:layout>
        <c:manualLayout>
          <c:xMode val="edge"/>
          <c:yMode val="edge"/>
          <c:x val="7.7007364370715791E-4"/>
          <c:y val="8.1441165924087983E-2"/>
        </c:manualLayout>
      </c:layout>
      <c:overlay val="0"/>
      <c:spPr>
        <a:noFill/>
        <a:ln>
          <a:noFill/>
        </a:ln>
        <a:effectLst/>
      </c:spPr>
      <c:txPr>
        <a:bodyPr rot="0" spcFirstLastPara="1" vertOverflow="ellipsis" vert="horz" wrap="square" anchor="ctr" anchorCtr="1"/>
        <a:lstStyle/>
        <a:p>
          <a:pPr>
            <a:lnSpc>
              <a:spcPts val="2000"/>
            </a:lnSpc>
            <a:defRPr sz="2800" b="0" i="0" u="none" strike="noStrike" kern="1200" spc="0" baseline="0">
              <a:solidFill>
                <a:sysClr val="windowText" lastClr="000000"/>
              </a:solidFill>
              <a:latin typeface="Angsana New" panose="02020603050405020304" pitchFamily="18" charset="-34"/>
              <a:ea typeface="+mn-ea"/>
              <a:cs typeface="Angsana New" panose="02020603050405020304" pitchFamily="18" charset="-34"/>
            </a:defRPr>
          </a:pPr>
          <a:endParaRPr lang="en-US"/>
        </a:p>
      </c:txPr>
    </c:title>
    <c:autoTitleDeleted val="0"/>
    <c:plotArea>
      <c:layout>
        <c:manualLayout>
          <c:layoutTarget val="inner"/>
          <c:xMode val="edge"/>
          <c:yMode val="edge"/>
          <c:x val="1.4740208444818177E-2"/>
          <c:y val="8.2945519100458234E-2"/>
          <c:w val="0.96804805952653994"/>
          <c:h val="0.7545110487747555"/>
        </c:manualLayout>
      </c:layout>
      <c:lineChart>
        <c:grouping val="standard"/>
        <c:varyColors val="0"/>
        <c:ser>
          <c:idx val="0"/>
          <c:order val="0"/>
          <c:tx>
            <c:strRef>
              <c:f>'LAs trend'!$C$46</c:f>
              <c:strCache>
                <c:ptCount val="1"/>
                <c:pt idx="0">
                  <c:v>Inactive</c:v>
                </c:pt>
              </c:strCache>
            </c:strRef>
          </c:tx>
          <c:spPr>
            <a:ln w="25400" cap="rnd">
              <a:solidFill>
                <a:schemeClr val="accent1"/>
              </a:solidFill>
              <a:prstDash val="sysDot"/>
              <a:round/>
            </a:ln>
            <a:effectLst/>
          </c:spPr>
          <c:marker>
            <c:symbol val="circle"/>
            <c:size val="8"/>
            <c:spPr>
              <a:solidFill>
                <a:schemeClr val="accent1"/>
              </a:solidFill>
              <a:ln w="9525">
                <a:solidFill>
                  <a:schemeClr val="accent1"/>
                </a:solidFill>
              </a:ln>
              <a:effectLst/>
            </c:spPr>
          </c:marker>
          <c:cat>
            <c:strRef>
              <c:f>'LAs trend'!$A$97:$A$102</c:f>
              <c:strCache>
                <c:ptCount val="6"/>
                <c:pt idx="0">
                  <c:v>Nov 15/16</c:v>
                </c:pt>
                <c:pt idx="4">
                  <c:v>Nov 19/20</c:v>
                </c:pt>
                <c:pt idx="5">
                  <c:v>May 20/21</c:v>
                </c:pt>
              </c:strCache>
            </c:strRef>
          </c:cat>
          <c:val>
            <c:numRef>
              <c:f>'LAs trend'!$C$97:$C$102</c:f>
              <c:numCache>
                <c:formatCode>0.0%</c:formatCode>
                <c:ptCount val="6"/>
                <c:pt idx="0">
                  <c:v>0.23100000000000001</c:v>
                </c:pt>
                <c:pt idx="1">
                  <c:v>0.183</c:v>
                </c:pt>
                <c:pt idx="2">
                  <c:v>0.246</c:v>
                </c:pt>
                <c:pt idx="3">
                  <c:v>0.24249999999999999</c:v>
                </c:pt>
                <c:pt idx="4">
                  <c:v>0.26181014285969806</c:v>
                </c:pt>
                <c:pt idx="5" formatCode="General">
                  <c:v>0.25659999999999999</c:v>
                </c:pt>
              </c:numCache>
            </c:numRef>
          </c:val>
          <c:smooth val="0"/>
          <c:extLst>
            <c:ext xmlns:c16="http://schemas.microsoft.com/office/drawing/2014/chart" uri="{C3380CC4-5D6E-409C-BE32-E72D297353CC}">
              <c16:uniqueId val="{00000000-A48C-4BB7-8D26-A97348A0014D}"/>
            </c:ext>
          </c:extLst>
        </c:ser>
        <c:ser>
          <c:idx val="1"/>
          <c:order val="1"/>
          <c:tx>
            <c:strRef>
              <c:f>'LAs trend'!$D$46</c:f>
              <c:strCache>
                <c:ptCount val="1"/>
                <c:pt idx="0">
                  <c:v>trend</c:v>
                </c:pt>
              </c:strCache>
            </c:strRef>
          </c:tx>
          <c:spPr>
            <a:ln w="25400" cap="rnd">
              <a:solidFill>
                <a:schemeClr val="accent1"/>
              </a:solidFill>
              <a:prstDash val="sysDot"/>
              <a:round/>
            </a:ln>
            <a:effectLst/>
          </c:spPr>
          <c:marker>
            <c:symbol val="circle"/>
            <c:size val="8"/>
            <c:spPr>
              <a:solidFill>
                <a:schemeClr val="accent1"/>
              </a:solidFill>
              <a:ln w="9525">
                <a:noFill/>
              </a:ln>
              <a:effectLst/>
            </c:spPr>
          </c:marker>
          <c:trendline>
            <c:spPr>
              <a:ln w="38100" cap="rnd">
                <a:solidFill>
                  <a:schemeClr val="accent1"/>
                </a:solidFill>
                <a:prstDash val="solid"/>
              </a:ln>
              <a:effectLst/>
            </c:spPr>
            <c:trendlineType val="linear"/>
            <c:dispRSqr val="0"/>
            <c:dispEq val="0"/>
          </c:trendline>
          <c:cat>
            <c:strRef>
              <c:f>'LAs trend'!$A$97:$A$102</c:f>
              <c:strCache>
                <c:ptCount val="6"/>
                <c:pt idx="0">
                  <c:v>Nov 15/16</c:v>
                </c:pt>
                <c:pt idx="4">
                  <c:v>Nov 19/20</c:v>
                </c:pt>
                <c:pt idx="5">
                  <c:v>May 20/21</c:v>
                </c:pt>
              </c:strCache>
            </c:strRef>
          </c:cat>
          <c:val>
            <c:numRef>
              <c:f>'LAs trend'!$D$97:$D$100</c:f>
              <c:numCache>
                <c:formatCode>0.0%</c:formatCode>
                <c:ptCount val="4"/>
                <c:pt idx="0">
                  <c:v>0.23100000000000001</c:v>
                </c:pt>
                <c:pt idx="1">
                  <c:v>0.183</c:v>
                </c:pt>
                <c:pt idx="2">
                  <c:v>0.246</c:v>
                </c:pt>
                <c:pt idx="3">
                  <c:v>0.24249999999999999</c:v>
                </c:pt>
              </c:numCache>
            </c:numRef>
          </c:val>
          <c:smooth val="0"/>
          <c:extLst>
            <c:ext xmlns:c16="http://schemas.microsoft.com/office/drawing/2014/chart" uri="{C3380CC4-5D6E-409C-BE32-E72D297353CC}">
              <c16:uniqueId val="{00000002-A48C-4BB7-8D26-A97348A0014D}"/>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1"/>
        <c:axPos val="b"/>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39000000000000007"/>
          <c:min val="0.1"/>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'LAs trend'!$C$119</c:f>
          <c:strCache>
            <c:ptCount val="1"/>
            <c:pt idx="0">
              <c:v>Wigan</c:v>
            </c:pt>
          </c:strCache>
        </c:strRef>
      </c:tx>
      <c:layout>
        <c:manualLayout>
          <c:xMode val="edge"/>
          <c:yMode val="edge"/>
          <c:x val="7.6993483051613135E-4"/>
          <c:y val="1.0224534771206568E-2"/>
        </c:manualLayout>
      </c:layout>
      <c:overlay val="0"/>
      <c:spPr>
        <a:noFill/>
        <a:ln>
          <a:noFill/>
        </a:ln>
        <a:effectLst/>
      </c:spPr>
      <c:txPr>
        <a:bodyPr rot="0" spcFirstLastPara="1" vertOverflow="ellipsis" vert="horz" wrap="square" anchor="ctr" anchorCtr="1"/>
        <a:lstStyle/>
        <a:p>
          <a:pPr>
            <a:lnSpc>
              <a:spcPts val="2000"/>
            </a:lnSpc>
            <a:defRPr sz="2800" b="0" i="0" u="none" strike="noStrike" kern="1200" spc="0" baseline="0">
              <a:solidFill>
                <a:sysClr val="windowText" lastClr="000000"/>
              </a:solidFill>
              <a:latin typeface="Angsana New" panose="02020603050405020304" pitchFamily="18" charset="-34"/>
              <a:ea typeface="+mn-ea"/>
              <a:cs typeface="Angsana New" panose="02020603050405020304" pitchFamily="18" charset="-34"/>
            </a:defRPr>
          </a:pPr>
          <a:endParaRPr lang="en-US"/>
        </a:p>
      </c:txPr>
    </c:title>
    <c:autoTitleDeleted val="0"/>
    <c:plotArea>
      <c:layout>
        <c:manualLayout>
          <c:layoutTarget val="inner"/>
          <c:xMode val="edge"/>
          <c:yMode val="edge"/>
          <c:x val="1.4740208444818177E-2"/>
          <c:y val="8.2945519100458234E-2"/>
          <c:w val="0.96804805952653994"/>
          <c:h val="0.7545110487747555"/>
        </c:manualLayout>
      </c:layout>
      <c:lineChart>
        <c:grouping val="standard"/>
        <c:varyColors val="0"/>
        <c:ser>
          <c:idx val="0"/>
          <c:order val="0"/>
          <c:tx>
            <c:strRef>
              <c:f>'LAs trend'!$C$46</c:f>
              <c:strCache>
                <c:ptCount val="1"/>
                <c:pt idx="0">
                  <c:v>Inactive</c:v>
                </c:pt>
              </c:strCache>
            </c:strRef>
          </c:tx>
          <c:spPr>
            <a:ln w="25400" cap="rnd">
              <a:solidFill>
                <a:schemeClr val="accent1"/>
              </a:solidFill>
              <a:prstDash val="sysDot"/>
              <a:round/>
            </a:ln>
            <a:effectLst/>
          </c:spPr>
          <c:marker>
            <c:symbol val="circle"/>
            <c:size val="8"/>
            <c:spPr>
              <a:solidFill>
                <a:schemeClr val="accent1"/>
              </a:solidFill>
              <a:ln w="9525">
                <a:solidFill>
                  <a:schemeClr val="accent1"/>
                </a:solidFill>
              </a:ln>
              <a:effectLst/>
            </c:spPr>
          </c:marker>
          <c:cat>
            <c:strRef>
              <c:f>'LAs trend'!$A$121:$A$126</c:f>
              <c:strCache>
                <c:ptCount val="6"/>
                <c:pt idx="0">
                  <c:v>Nov 15/16</c:v>
                </c:pt>
                <c:pt idx="4">
                  <c:v>Nov 19/20</c:v>
                </c:pt>
                <c:pt idx="5">
                  <c:v>May 20/21</c:v>
                </c:pt>
              </c:strCache>
            </c:strRef>
          </c:cat>
          <c:val>
            <c:numRef>
              <c:f>'LAs trend'!$C$121:$C$126</c:f>
              <c:numCache>
                <c:formatCode>0.0%</c:formatCode>
                <c:ptCount val="6"/>
                <c:pt idx="0">
                  <c:v>0.32600000000000001</c:v>
                </c:pt>
                <c:pt idx="1">
                  <c:v>0.32500000000000001</c:v>
                </c:pt>
                <c:pt idx="2">
                  <c:v>0.28199999999999997</c:v>
                </c:pt>
                <c:pt idx="3">
                  <c:v>0.27829999999999999</c:v>
                </c:pt>
                <c:pt idx="4">
                  <c:v>0.35383765623315344</c:v>
                </c:pt>
                <c:pt idx="5" formatCode="General">
                  <c:v>0.3211</c:v>
                </c:pt>
              </c:numCache>
            </c:numRef>
          </c:val>
          <c:smooth val="0"/>
          <c:extLst>
            <c:ext xmlns:c16="http://schemas.microsoft.com/office/drawing/2014/chart" uri="{C3380CC4-5D6E-409C-BE32-E72D297353CC}">
              <c16:uniqueId val="{00000000-897A-407E-AAF8-A671CF0C2B6C}"/>
            </c:ext>
          </c:extLst>
        </c:ser>
        <c:ser>
          <c:idx val="1"/>
          <c:order val="1"/>
          <c:tx>
            <c:strRef>
              <c:f>'LAs trend'!$D$46</c:f>
              <c:strCache>
                <c:ptCount val="1"/>
                <c:pt idx="0">
                  <c:v>trend</c:v>
                </c:pt>
              </c:strCache>
            </c:strRef>
          </c:tx>
          <c:spPr>
            <a:ln w="25400" cap="rnd">
              <a:solidFill>
                <a:schemeClr val="accent1"/>
              </a:solidFill>
              <a:prstDash val="sysDot"/>
              <a:round/>
            </a:ln>
            <a:effectLst/>
          </c:spPr>
          <c:marker>
            <c:symbol val="circle"/>
            <c:size val="8"/>
            <c:spPr>
              <a:solidFill>
                <a:schemeClr val="accent1"/>
              </a:solidFill>
              <a:ln w="9525">
                <a:noFill/>
              </a:ln>
              <a:effectLst/>
            </c:spPr>
          </c:marker>
          <c:trendline>
            <c:spPr>
              <a:ln w="38100" cap="rnd">
                <a:solidFill>
                  <a:schemeClr val="accent1"/>
                </a:solidFill>
                <a:prstDash val="solid"/>
              </a:ln>
              <a:effectLst/>
            </c:spPr>
            <c:trendlineType val="linear"/>
            <c:dispRSqr val="0"/>
            <c:dispEq val="0"/>
          </c:trendline>
          <c:cat>
            <c:strRef>
              <c:f>'LAs trend'!$A$121:$A$126</c:f>
              <c:strCache>
                <c:ptCount val="6"/>
                <c:pt idx="0">
                  <c:v>Nov 15/16</c:v>
                </c:pt>
                <c:pt idx="4">
                  <c:v>Nov 19/20</c:v>
                </c:pt>
                <c:pt idx="5">
                  <c:v>May 20/21</c:v>
                </c:pt>
              </c:strCache>
            </c:strRef>
          </c:cat>
          <c:val>
            <c:numRef>
              <c:f>'LAs trend'!$D$121:$D$124</c:f>
              <c:numCache>
                <c:formatCode>0.0%</c:formatCode>
                <c:ptCount val="4"/>
                <c:pt idx="0">
                  <c:v>0.32600000000000001</c:v>
                </c:pt>
                <c:pt idx="1">
                  <c:v>0.32500000000000001</c:v>
                </c:pt>
                <c:pt idx="2">
                  <c:v>0.28199999999999997</c:v>
                </c:pt>
                <c:pt idx="3">
                  <c:v>0.27829999999999999</c:v>
                </c:pt>
              </c:numCache>
            </c:numRef>
          </c:val>
          <c:smooth val="0"/>
          <c:extLst>
            <c:ext xmlns:c16="http://schemas.microsoft.com/office/drawing/2014/chart" uri="{C3380CC4-5D6E-409C-BE32-E72D297353CC}">
              <c16:uniqueId val="{00000002-897A-407E-AAF8-A671CF0C2B6C}"/>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789031024"/>
        <c:crosses val="autoZero"/>
        <c:auto val="1"/>
        <c:lblAlgn val="ctr"/>
        <c:lblOffset val="100"/>
        <c:noMultiLvlLbl val="0"/>
      </c:catAx>
      <c:valAx>
        <c:axId val="789031024"/>
        <c:scaling>
          <c:orientation val="minMax"/>
          <c:max val="0.39000000000000007"/>
          <c:min val="0.1"/>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'16-34'!$C$3</c:f>
          <c:strCache>
            <c:ptCount val="1"/>
            <c:pt idx="0">
              <c:v>Aged 16-34</c:v>
            </c:pt>
          </c:strCache>
        </c:strRef>
      </c:tx>
      <c:layout>
        <c:manualLayout>
          <c:xMode val="edge"/>
          <c:yMode val="edge"/>
          <c:x val="7.7007364370715791E-4"/>
          <c:y val="8.1441165924087983E-2"/>
        </c:manualLayout>
      </c:layout>
      <c:overlay val="0"/>
      <c:spPr>
        <a:noFill/>
        <a:ln>
          <a:noFill/>
        </a:ln>
        <a:effectLst/>
      </c:spPr>
      <c:txPr>
        <a:bodyPr rot="0" spcFirstLastPara="1" vertOverflow="ellipsis" vert="horz" wrap="square" anchor="ctr" anchorCtr="1"/>
        <a:lstStyle/>
        <a:p>
          <a:pPr>
            <a:lnSpc>
              <a:spcPts val="2000"/>
            </a:lnSpc>
            <a:defRPr sz="2800" b="0" i="0" u="none" strike="noStrike" kern="1200" spc="0" baseline="0">
              <a:solidFill>
                <a:sysClr val="windowText" lastClr="000000"/>
              </a:solidFill>
              <a:latin typeface="Angsana New" panose="02020603050405020304" pitchFamily="18" charset="-34"/>
              <a:ea typeface="+mn-ea"/>
              <a:cs typeface="Angsana New" panose="02020603050405020304" pitchFamily="18" charset="-34"/>
            </a:defRPr>
          </a:pPr>
          <a:endParaRPr lang="en-US"/>
        </a:p>
      </c:txPr>
    </c:title>
    <c:autoTitleDeleted val="0"/>
    <c:plotArea>
      <c:layout>
        <c:manualLayout>
          <c:layoutTarget val="inner"/>
          <c:xMode val="edge"/>
          <c:yMode val="edge"/>
          <c:x val="1.4740208444818177E-2"/>
          <c:y val="8.2945519100458234E-2"/>
          <c:w val="0.96804805952653994"/>
          <c:h val="0.8850728049464911"/>
        </c:manualLayout>
      </c:layout>
      <c:lineChart>
        <c:grouping val="standard"/>
        <c:varyColors val="0"/>
        <c:ser>
          <c:idx val="0"/>
          <c:order val="0"/>
          <c:tx>
            <c:strRef>
              <c:f>'16-34'!$C$12</c:f>
              <c:strCache>
                <c:ptCount val="1"/>
                <c:pt idx="0">
                  <c:v>Inactive</c:v>
                </c:pt>
              </c:strCache>
            </c:strRef>
          </c:tx>
          <c:spPr>
            <a:ln w="15875" cap="rnd">
              <a:solidFill>
                <a:schemeClr val="accent1"/>
              </a:solidFill>
              <a:prstDash val="sysDash"/>
              <a:round/>
            </a:ln>
            <a:effectLst/>
          </c:spPr>
          <c:marker>
            <c:symbol val="circle"/>
            <c:size val="8"/>
            <c:spPr>
              <a:solidFill>
                <a:schemeClr val="accent1"/>
              </a:solidFill>
              <a:ln w="9525">
                <a:solidFill>
                  <a:schemeClr val="accent1"/>
                </a:solidFill>
              </a:ln>
              <a:effectLst/>
            </c:spPr>
          </c:marker>
          <c:cat>
            <c:strRef>
              <c:f>'16-34'!$B$13:$B$18</c:f>
              <c:strCache>
                <c:ptCount val="6"/>
                <c:pt idx="0">
                  <c:v>Nov 15/16</c:v>
                </c:pt>
                <c:pt idx="1">
                  <c:v>Nov 16/17</c:v>
                </c:pt>
                <c:pt idx="2">
                  <c:v>Nov 17/18</c:v>
                </c:pt>
                <c:pt idx="3">
                  <c:v>Nov 18/19</c:v>
                </c:pt>
                <c:pt idx="4">
                  <c:v>Nov 19/20</c:v>
                </c:pt>
                <c:pt idx="5">
                  <c:v>May 20/21</c:v>
                </c:pt>
              </c:strCache>
            </c:strRef>
          </c:cat>
          <c:val>
            <c:numRef>
              <c:f>'16-34'!$C$13:$C$18</c:f>
              <c:numCache>
                <c:formatCode>0.0%</c:formatCode>
                <c:ptCount val="6"/>
                <c:pt idx="0">
                  <c:v>0.19800000000000001</c:v>
                </c:pt>
                <c:pt idx="1">
                  <c:v>0.20200000000000001</c:v>
                </c:pt>
                <c:pt idx="2">
                  <c:v>0.187</c:v>
                </c:pt>
                <c:pt idx="3">
                  <c:v>0.21360153256704983</c:v>
                </c:pt>
                <c:pt idx="4">
                  <c:v>0.25217596707508033</c:v>
                </c:pt>
                <c:pt idx="5" formatCode="General">
                  <c:v>0.25550980363102699</c:v>
                </c:pt>
              </c:numCache>
            </c:numRef>
          </c:val>
          <c:smooth val="0"/>
          <c:extLst>
            <c:ext xmlns:c16="http://schemas.microsoft.com/office/drawing/2014/chart" uri="{C3380CC4-5D6E-409C-BE32-E72D297353CC}">
              <c16:uniqueId val="{00000000-1830-4748-9DFD-0DF39EBF368F}"/>
            </c:ext>
          </c:extLst>
        </c:ser>
        <c:ser>
          <c:idx val="1"/>
          <c:order val="1"/>
          <c:tx>
            <c:strRef>
              <c:f>'16-34'!$D$12</c:f>
              <c:strCache>
                <c:ptCount val="1"/>
              </c:strCache>
            </c:strRef>
          </c:tx>
          <c:spPr>
            <a:ln w="12700" cap="rnd">
              <a:solidFill>
                <a:schemeClr val="accent1"/>
              </a:solidFill>
              <a:round/>
            </a:ln>
            <a:effectLst/>
          </c:spPr>
          <c:marker>
            <c:symbol val="circle"/>
            <c:size val="8"/>
            <c:spPr>
              <a:noFill/>
              <a:ln w="12700">
                <a:solidFill>
                  <a:schemeClr val="accent1"/>
                </a:solidFill>
              </a:ln>
              <a:effectLst/>
            </c:spPr>
          </c:marker>
          <c:trendline>
            <c:spPr>
              <a:ln w="38100" cap="rnd">
                <a:solidFill>
                  <a:schemeClr val="accent1"/>
                </a:solidFill>
                <a:prstDash val="solid"/>
              </a:ln>
              <a:effectLst/>
            </c:spPr>
            <c:trendlineType val="linear"/>
            <c:dispRSqr val="0"/>
            <c:dispEq val="0"/>
          </c:trendline>
          <c:cat>
            <c:strRef>
              <c:f>'16-34'!$B$13:$B$18</c:f>
              <c:strCache>
                <c:ptCount val="6"/>
                <c:pt idx="0">
                  <c:v>Nov 15/16</c:v>
                </c:pt>
                <c:pt idx="1">
                  <c:v>Nov 16/17</c:v>
                </c:pt>
                <c:pt idx="2">
                  <c:v>Nov 17/18</c:v>
                </c:pt>
                <c:pt idx="3">
                  <c:v>Nov 18/19</c:v>
                </c:pt>
                <c:pt idx="4">
                  <c:v>Nov 19/20</c:v>
                </c:pt>
                <c:pt idx="5">
                  <c:v>May 20/21</c:v>
                </c:pt>
              </c:strCache>
            </c:strRef>
          </c:cat>
          <c:val>
            <c:numRef>
              <c:f>'16-34'!$D$13:$D$16</c:f>
              <c:numCache>
                <c:formatCode>0.0%</c:formatCode>
                <c:ptCount val="4"/>
                <c:pt idx="0">
                  <c:v>0.19800000000000001</c:v>
                </c:pt>
                <c:pt idx="1">
                  <c:v>0.20200000000000001</c:v>
                </c:pt>
                <c:pt idx="2">
                  <c:v>0.187</c:v>
                </c:pt>
                <c:pt idx="3">
                  <c:v>0.21360153256704983</c:v>
                </c:pt>
              </c:numCache>
            </c:numRef>
          </c:val>
          <c:smooth val="0"/>
          <c:extLst>
            <c:ext xmlns:c16="http://schemas.microsoft.com/office/drawing/2014/chart" uri="{C3380CC4-5D6E-409C-BE32-E72D297353CC}">
              <c16:uniqueId val="{00000002-1830-4748-9DFD-0DF39EBF368F}"/>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1"/>
        <c:axPos val="b"/>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60000000000000009"/>
          <c:min val="0"/>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6000000000000003"/>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'35-54'!$C$3</c:f>
          <c:strCache>
            <c:ptCount val="1"/>
            <c:pt idx="0">
              <c:v>Aged 35-54</c:v>
            </c:pt>
          </c:strCache>
        </c:strRef>
      </c:tx>
      <c:layout>
        <c:manualLayout>
          <c:xMode val="edge"/>
          <c:yMode val="edge"/>
          <c:x val="7.7007364370715791E-4"/>
          <c:y val="8.1441165924087983E-2"/>
        </c:manualLayout>
      </c:layout>
      <c:overlay val="0"/>
      <c:spPr>
        <a:noFill/>
        <a:ln>
          <a:noFill/>
        </a:ln>
        <a:effectLst/>
      </c:spPr>
      <c:txPr>
        <a:bodyPr rot="0" spcFirstLastPara="1" vertOverflow="ellipsis" vert="horz" wrap="square" anchor="ctr" anchorCtr="1"/>
        <a:lstStyle/>
        <a:p>
          <a:pPr>
            <a:lnSpc>
              <a:spcPts val="2000"/>
            </a:lnSpc>
            <a:defRPr sz="2800" b="0" i="0" u="none" strike="noStrike" kern="1200" spc="0" baseline="0">
              <a:solidFill>
                <a:sysClr val="windowText" lastClr="000000"/>
              </a:solidFill>
              <a:latin typeface="Angsana New" panose="02020603050405020304" pitchFamily="18" charset="-34"/>
              <a:ea typeface="+mn-ea"/>
              <a:cs typeface="Angsana New" panose="02020603050405020304" pitchFamily="18" charset="-34"/>
            </a:defRPr>
          </a:pPr>
          <a:endParaRPr lang="en-US"/>
        </a:p>
      </c:txPr>
    </c:title>
    <c:autoTitleDeleted val="0"/>
    <c:plotArea>
      <c:layout>
        <c:manualLayout>
          <c:layoutTarget val="inner"/>
          <c:xMode val="edge"/>
          <c:yMode val="edge"/>
          <c:x val="1.4740208444818177E-2"/>
          <c:y val="8.2945519100458234E-2"/>
          <c:w val="0.96804805952653994"/>
          <c:h val="0.8850728049464911"/>
        </c:manualLayout>
      </c:layout>
      <c:lineChart>
        <c:grouping val="standard"/>
        <c:varyColors val="0"/>
        <c:ser>
          <c:idx val="0"/>
          <c:order val="0"/>
          <c:tx>
            <c:strRef>
              <c:f>'35-54'!$C$12</c:f>
              <c:strCache>
                <c:ptCount val="1"/>
                <c:pt idx="0">
                  <c:v>Inactive</c:v>
                </c:pt>
              </c:strCache>
            </c:strRef>
          </c:tx>
          <c:spPr>
            <a:ln w="15875" cap="rnd">
              <a:solidFill>
                <a:schemeClr val="accent1"/>
              </a:solidFill>
              <a:prstDash val="sysDash"/>
              <a:round/>
            </a:ln>
            <a:effectLst/>
          </c:spPr>
          <c:marker>
            <c:symbol val="circle"/>
            <c:size val="8"/>
            <c:spPr>
              <a:solidFill>
                <a:schemeClr val="accent1"/>
              </a:solidFill>
              <a:ln w="9525">
                <a:solidFill>
                  <a:schemeClr val="accent1"/>
                </a:solidFill>
              </a:ln>
              <a:effectLst/>
            </c:spPr>
          </c:marker>
          <c:cat>
            <c:strRef>
              <c:f>'35-54'!$B$13:$B$18</c:f>
              <c:strCache>
                <c:ptCount val="6"/>
                <c:pt idx="0">
                  <c:v>Nov 15/16</c:v>
                </c:pt>
                <c:pt idx="1">
                  <c:v>Nov 16/17</c:v>
                </c:pt>
                <c:pt idx="2">
                  <c:v>Nov 17/18</c:v>
                </c:pt>
                <c:pt idx="3">
                  <c:v>Nov 18/19</c:v>
                </c:pt>
                <c:pt idx="4">
                  <c:v>Nov 19/20</c:v>
                </c:pt>
                <c:pt idx="5">
                  <c:v>May 20/21</c:v>
                </c:pt>
              </c:strCache>
            </c:strRef>
          </c:cat>
          <c:val>
            <c:numRef>
              <c:f>'35-54'!$C$13:$C$18</c:f>
              <c:numCache>
                <c:formatCode>0.0%</c:formatCode>
                <c:ptCount val="6"/>
                <c:pt idx="0">
                  <c:v>0.26800000000000002</c:v>
                </c:pt>
                <c:pt idx="1">
                  <c:v>0.25800000000000001</c:v>
                </c:pt>
                <c:pt idx="2">
                  <c:v>0.253</c:v>
                </c:pt>
                <c:pt idx="3">
                  <c:v>0.24599112930740363</c:v>
                </c:pt>
                <c:pt idx="4">
                  <c:v>0.28958324710648192</c:v>
                </c:pt>
                <c:pt idx="5" formatCode="General">
                  <c:v>0.27282371099901798</c:v>
                </c:pt>
              </c:numCache>
            </c:numRef>
          </c:val>
          <c:smooth val="0"/>
          <c:extLst>
            <c:ext xmlns:c16="http://schemas.microsoft.com/office/drawing/2014/chart" uri="{C3380CC4-5D6E-409C-BE32-E72D297353CC}">
              <c16:uniqueId val="{00000000-ABD0-4854-BF27-D3CF6A561A55}"/>
            </c:ext>
          </c:extLst>
        </c:ser>
        <c:ser>
          <c:idx val="1"/>
          <c:order val="1"/>
          <c:tx>
            <c:strRef>
              <c:f>'35-54'!$D$12</c:f>
              <c:strCache>
                <c:ptCount val="1"/>
              </c:strCache>
            </c:strRef>
          </c:tx>
          <c:spPr>
            <a:ln w="12700" cap="rnd">
              <a:solidFill>
                <a:schemeClr val="accent1"/>
              </a:solidFill>
              <a:round/>
            </a:ln>
            <a:effectLst/>
          </c:spPr>
          <c:marker>
            <c:symbol val="circle"/>
            <c:size val="8"/>
            <c:spPr>
              <a:noFill/>
              <a:ln w="12700">
                <a:solidFill>
                  <a:schemeClr val="accent1"/>
                </a:solidFill>
              </a:ln>
              <a:effectLst/>
            </c:spPr>
          </c:marker>
          <c:trendline>
            <c:spPr>
              <a:ln w="38100" cap="rnd">
                <a:solidFill>
                  <a:schemeClr val="accent1"/>
                </a:solidFill>
                <a:prstDash val="solid"/>
              </a:ln>
              <a:effectLst/>
            </c:spPr>
            <c:trendlineType val="linear"/>
            <c:dispRSqr val="0"/>
            <c:dispEq val="0"/>
          </c:trendline>
          <c:cat>
            <c:strRef>
              <c:f>'35-54'!$B$13:$B$18</c:f>
              <c:strCache>
                <c:ptCount val="6"/>
                <c:pt idx="0">
                  <c:v>Nov 15/16</c:v>
                </c:pt>
                <c:pt idx="1">
                  <c:v>Nov 16/17</c:v>
                </c:pt>
                <c:pt idx="2">
                  <c:v>Nov 17/18</c:v>
                </c:pt>
                <c:pt idx="3">
                  <c:v>Nov 18/19</c:v>
                </c:pt>
                <c:pt idx="4">
                  <c:v>Nov 19/20</c:v>
                </c:pt>
                <c:pt idx="5">
                  <c:v>May 20/21</c:v>
                </c:pt>
              </c:strCache>
            </c:strRef>
          </c:cat>
          <c:val>
            <c:numRef>
              <c:f>'35-54'!$D$13:$D$16</c:f>
              <c:numCache>
                <c:formatCode>0.0%</c:formatCode>
                <c:ptCount val="4"/>
                <c:pt idx="0">
                  <c:v>0.26800000000000002</c:v>
                </c:pt>
                <c:pt idx="1">
                  <c:v>0.25800000000000001</c:v>
                </c:pt>
                <c:pt idx="2">
                  <c:v>0.253</c:v>
                </c:pt>
                <c:pt idx="3">
                  <c:v>0.24599112930740363</c:v>
                </c:pt>
              </c:numCache>
            </c:numRef>
          </c:val>
          <c:smooth val="0"/>
          <c:extLst>
            <c:ext xmlns:c16="http://schemas.microsoft.com/office/drawing/2014/chart" uri="{C3380CC4-5D6E-409C-BE32-E72D297353CC}">
              <c16:uniqueId val="{00000002-ABD0-4854-BF27-D3CF6A561A55}"/>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1"/>
        <c:axPos val="b"/>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60000000000000009"/>
          <c:min val="0"/>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6000000000000003"/>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'Gra phs'!$B$18</c:f>
          <c:strCache>
            <c:ptCount val="1"/>
            <c:pt idx="0">
              <c:v>Greater Manchester</c:v>
            </c:pt>
          </c:strCache>
        </c:strRef>
      </c:tx>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endParaRPr lang="en-US"/>
        </a:p>
      </c:txPr>
    </c:title>
    <c:autoTitleDeleted val="0"/>
    <c:plotArea>
      <c:layout/>
      <c:barChart>
        <c:barDir val="col"/>
        <c:grouping val="stacked"/>
        <c:varyColors val="0"/>
        <c:ser>
          <c:idx val="3"/>
          <c:order val="0"/>
          <c:tx>
            <c:strRef>
              <c:f>'Gra phs'!$B$19</c:f>
              <c:strCache>
                <c:ptCount val="1"/>
                <c:pt idx="0">
                  <c:v>Less active</c:v>
                </c:pt>
              </c:strCache>
            </c:strRef>
          </c:tx>
          <c:spPr>
            <a:solidFill>
              <a:srgbClr val="BD1923"/>
            </a:solidFill>
            <a:ln w="19050">
              <a:solidFill>
                <a:schemeClr val="bg1"/>
              </a:solid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 phs'!$C$18:$F$18</c:f>
              <c:strCache>
                <c:ptCount val="4"/>
                <c:pt idx="0">
                  <c:v>2017-18</c:v>
                </c:pt>
                <c:pt idx="1">
                  <c:v>2018-19</c:v>
                </c:pt>
                <c:pt idx="2">
                  <c:v>2019-20</c:v>
                </c:pt>
                <c:pt idx="3">
                  <c:v>2020-21</c:v>
                </c:pt>
              </c:strCache>
            </c:strRef>
          </c:cat>
          <c:val>
            <c:numRef>
              <c:f>'Gra phs'!$C$19:$F$19</c:f>
              <c:numCache>
                <c:formatCode>0.0%</c:formatCode>
                <c:ptCount val="4"/>
                <c:pt idx="0">
                  <c:v>0.3578160479365603</c:v>
                </c:pt>
                <c:pt idx="1">
                  <c:v>0.31854144234034248</c:v>
                </c:pt>
                <c:pt idx="2">
                  <c:v>0.36592406212850342</c:v>
                </c:pt>
                <c:pt idx="3">
                  <c:v>0.36599999999999999</c:v>
                </c:pt>
              </c:numCache>
            </c:numRef>
          </c:val>
          <c:extLst>
            <c:ext xmlns:c16="http://schemas.microsoft.com/office/drawing/2014/chart" uri="{C3380CC4-5D6E-409C-BE32-E72D297353CC}">
              <c16:uniqueId val="{00000000-25EA-4325-BD0D-2F8288555CA8}"/>
            </c:ext>
          </c:extLst>
        </c:ser>
        <c:ser>
          <c:idx val="2"/>
          <c:order val="1"/>
          <c:tx>
            <c:strRef>
              <c:f>'Gra phs'!$B$20</c:f>
              <c:strCache>
                <c:ptCount val="1"/>
                <c:pt idx="0">
                  <c:v>Fairly active</c:v>
                </c:pt>
              </c:strCache>
            </c:strRef>
          </c:tx>
          <c:spPr>
            <a:solidFill>
              <a:srgbClr val="F7C62C"/>
            </a:solidFill>
            <a:ln w="19050">
              <a:solidFill>
                <a:schemeClr val="bg1"/>
              </a:solid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 phs'!$C$18:$F$18</c:f>
              <c:strCache>
                <c:ptCount val="4"/>
                <c:pt idx="0">
                  <c:v>2017-18</c:v>
                </c:pt>
                <c:pt idx="1">
                  <c:v>2018-19</c:v>
                </c:pt>
                <c:pt idx="2">
                  <c:v>2019-20</c:v>
                </c:pt>
                <c:pt idx="3">
                  <c:v>2020-21</c:v>
                </c:pt>
              </c:strCache>
            </c:strRef>
          </c:cat>
          <c:val>
            <c:numRef>
              <c:f>'Gra phs'!$C$20:$F$20</c:f>
              <c:numCache>
                <c:formatCode>0.0%</c:formatCode>
                <c:ptCount val="4"/>
                <c:pt idx="0">
                  <c:v>0.24323015281460783</c:v>
                </c:pt>
                <c:pt idx="1">
                  <c:v>0.22991736489042452</c:v>
                </c:pt>
                <c:pt idx="2">
                  <c:v>0.23801984963599424</c:v>
                </c:pt>
                <c:pt idx="3">
                  <c:v>0.21659999999999999</c:v>
                </c:pt>
              </c:numCache>
            </c:numRef>
          </c:val>
          <c:extLst>
            <c:ext xmlns:c16="http://schemas.microsoft.com/office/drawing/2014/chart" uri="{C3380CC4-5D6E-409C-BE32-E72D297353CC}">
              <c16:uniqueId val="{00000001-25EA-4325-BD0D-2F8288555CA8}"/>
            </c:ext>
          </c:extLst>
        </c:ser>
        <c:ser>
          <c:idx val="1"/>
          <c:order val="2"/>
          <c:tx>
            <c:strRef>
              <c:f>'Gra phs'!$B$21</c:f>
              <c:strCache>
                <c:ptCount val="1"/>
                <c:pt idx="0">
                  <c:v>Active</c:v>
                </c:pt>
              </c:strCache>
            </c:strRef>
          </c:tx>
          <c:spPr>
            <a:solidFill>
              <a:srgbClr val="06A77A"/>
            </a:solidFill>
            <a:ln w="19050">
              <a:solidFill>
                <a:schemeClr val="bg1"/>
              </a:solid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 phs'!$C$18:$F$18</c:f>
              <c:strCache>
                <c:ptCount val="4"/>
                <c:pt idx="0">
                  <c:v>2017-18</c:v>
                </c:pt>
                <c:pt idx="1">
                  <c:v>2018-19</c:v>
                </c:pt>
                <c:pt idx="2">
                  <c:v>2019-20</c:v>
                </c:pt>
                <c:pt idx="3">
                  <c:v>2020-21</c:v>
                </c:pt>
              </c:strCache>
            </c:strRef>
          </c:cat>
          <c:val>
            <c:numRef>
              <c:f>'Gra phs'!$C$21:$F$21</c:f>
              <c:numCache>
                <c:formatCode>0.0%</c:formatCode>
                <c:ptCount val="4"/>
                <c:pt idx="0">
                  <c:v>0.3989537992488319</c:v>
                </c:pt>
                <c:pt idx="1">
                  <c:v>0.45154119276923305</c:v>
                </c:pt>
                <c:pt idx="2">
                  <c:v>0.39605608823550248</c:v>
                </c:pt>
                <c:pt idx="3">
                  <c:v>0.4173</c:v>
                </c:pt>
              </c:numCache>
            </c:numRef>
          </c:val>
          <c:extLst>
            <c:ext xmlns:c16="http://schemas.microsoft.com/office/drawing/2014/chart" uri="{C3380CC4-5D6E-409C-BE32-E72D297353CC}">
              <c16:uniqueId val="{00000002-25EA-4325-BD0D-2F8288555CA8}"/>
            </c:ext>
          </c:extLst>
        </c:ser>
        <c:dLbls>
          <c:showLegendKey val="0"/>
          <c:showVal val="0"/>
          <c:showCatName val="0"/>
          <c:showSerName val="0"/>
          <c:showPercent val="0"/>
          <c:showBubbleSize val="0"/>
        </c:dLbls>
        <c:gapWidth val="60"/>
        <c:overlap val="100"/>
        <c:axId val="589274384"/>
        <c:axId val="589273400"/>
      </c:barChart>
      <c:catAx>
        <c:axId val="589274384"/>
        <c:scaling>
          <c:orientation val="minMax"/>
        </c:scaling>
        <c:delete val="0"/>
        <c:axPos val="b"/>
        <c:numFmt formatCode="General" sourceLinked="1"/>
        <c:majorTickMark val="none"/>
        <c:minorTickMark val="none"/>
        <c:tickLblPos val="nextTo"/>
        <c:spPr>
          <a:noFill/>
          <a:ln w="19050" cap="flat" cmpd="sng" algn="ctr">
            <a:solidFill>
              <a:schemeClr val="tx2"/>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589273400"/>
        <c:crosses val="autoZero"/>
        <c:auto val="1"/>
        <c:lblAlgn val="ctr"/>
        <c:lblOffset val="100"/>
        <c:noMultiLvlLbl val="0"/>
      </c:catAx>
      <c:valAx>
        <c:axId val="589273400"/>
        <c:scaling>
          <c:orientation val="minMax"/>
          <c:max val="1"/>
        </c:scaling>
        <c:delete val="1"/>
        <c:axPos val="l"/>
        <c:numFmt formatCode="0%" sourceLinked="0"/>
        <c:majorTickMark val="none"/>
        <c:minorTickMark val="none"/>
        <c:tickLblPos val="nextTo"/>
        <c:crossAx val="589274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b="0">
          <a:solidFill>
            <a:schemeClr val="bg1"/>
          </a:solidFill>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'55-74'!$C$3</c:f>
          <c:strCache>
            <c:ptCount val="1"/>
            <c:pt idx="0">
              <c:v>Aged 55-74</c:v>
            </c:pt>
          </c:strCache>
        </c:strRef>
      </c:tx>
      <c:layout>
        <c:manualLayout>
          <c:xMode val="edge"/>
          <c:yMode val="edge"/>
          <c:x val="7.7007364370715791E-4"/>
          <c:y val="8.1441165924087983E-2"/>
        </c:manualLayout>
      </c:layout>
      <c:overlay val="0"/>
      <c:spPr>
        <a:noFill/>
        <a:ln>
          <a:noFill/>
        </a:ln>
        <a:effectLst/>
      </c:spPr>
      <c:txPr>
        <a:bodyPr rot="0" spcFirstLastPara="1" vertOverflow="ellipsis" vert="horz" wrap="square" anchor="ctr" anchorCtr="1"/>
        <a:lstStyle/>
        <a:p>
          <a:pPr>
            <a:lnSpc>
              <a:spcPts val="2000"/>
            </a:lnSpc>
            <a:defRPr sz="2800" b="0" i="0" u="none" strike="noStrike" kern="1200" spc="0" baseline="0">
              <a:solidFill>
                <a:sysClr val="windowText" lastClr="000000"/>
              </a:solidFill>
              <a:latin typeface="Angsana New" panose="02020603050405020304" pitchFamily="18" charset="-34"/>
              <a:ea typeface="+mn-ea"/>
              <a:cs typeface="Angsana New" panose="02020603050405020304" pitchFamily="18" charset="-34"/>
            </a:defRPr>
          </a:pPr>
          <a:endParaRPr lang="en-US"/>
        </a:p>
      </c:txPr>
    </c:title>
    <c:autoTitleDeleted val="0"/>
    <c:plotArea>
      <c:layout>
        <c:manualLayout>
          <c:layoutTarget val="inner"/>
          <c:xMode val="edge"/>
          <c:yMode val="edge"/>
          <c:x val="1.4740208444818177E-2"/>
          <c:y val="8.2945519100458234E-2"/>
          <c:w val="0.96804805952653994"/>
          <c:h val="0.8850728049464911"/>
        </c:manualLayout>
      </c:layout>
      <c:lineChart>
        <c:grouping val="standard"/>
        <c:varyColors val="0"/>
        <c:ser>
          <c:idx val="0"/>
          <c:order val="0"/>
          <c:tx>
            <c:strRef>
              <c:f>'55-74'!$C$12</c:f>
              <c:strCache>
                <c:ptCount val="1"/>
                <c:pt idx="0">
                  <c:v>Inactive</c:v>
                </c:pt>
              </c:strCache>
            </c:strRef>
          </c:tx>
          <c:spPr>
            <a:ln w="15875" cap="rnd">
              <a:solidFill>
                <a:schemeClr val="accent1"/>
              </a:solidFill>
              <a:prstDash val="sysDash"/>
              <a:round/>
            </a:ln>
            <a:effectLst/>
          </c:spPr>
          <c:marker>
            <c:symbol val="circle"/>
            <c:size val="8"/>
            <c:spPr>
              <a:solidFill>
                <a:schemeClr val="accent1"/>
              </a:solidFill>
              <a:ln w="9525">
                <a:solidFill>
                  <a:schemeClr val="accent1"/>
                </a:solidFill>
              </a:ln>
              <a:effectLst/>
            </c:spPr>
          </c:marker>
          <c:cat>
            <c:strRef>
              <c:f>'55-74'!$B$13:$B$18</c:f>
              <c:strCache>
                <c:ptCount val="6"/>
                <c:pt idx="0">
                  <c:v>Nov 15/16</c:v>
                </c:pt>
                <c:pt idx="1">
                  <c:v>Nov 16/17</c:v>
                </c:pt>
                <c:pt idx="2">
                  <c:v>Nov 17/18</c:v>
                </c:pt>
                <c:pt idx="3">
                  <c:v>Nov 18/19</c:v>
                </c:pt>
                <c:pt idx="4">
                  <c:v>Nov 19/20</c:v>
                </c:pt>
                <c:pt idx="5">
                  <c:v>May 20/21</c:v>
                </c:pt>
              </c:strCache>
            </c:strRef>
          </c:cat>
          <c:val>
            <c:numRef>
              <c:f>'55-74'!$C$13:$C$18</c:f>
              <c:numCache>
                <c:formatCode>0.0%</c:formatCode>
                <c:ptCount val="6"/>
                <c:pt idx="0">
                  <c:v>0.33500000000000002</c:v>
                </c:pt>
                <c:pt idx="1">
                  <c:v>0.314</c:v>
                </c:pt>
                <c:pt idx="2">
                  <c:v>0.30499999999999999</c:v>
                </c:pt>
                <c:pt idx="3">
                  <c:v>0.28066146072576942</c:v>
                </c:pt>
                <c:pt idx="4">
                  <c:v>0.34700938987779123</c:v>
                </c:pt>
                <c:pt idx="5" formatCode="General">
                  <c:v>0.335421114429722</c:v>
                </c:pt>
              </c:numCache>
            </c:numRef>
          </c:val>
          <c:smooth val="0"/>
          <c:extLst>
            <c:ext xmlns:c16="http://schemas.microsoft.com/office/drawing/2014/chart" uri="{C3380CC4-5D6E-409C-BE32-E72D297353CC}">
              <c16:uniqueId val="{00000000-AF5D-4A90-AF14-C2A39F5BFBB1}"/>
            </c:ext>
          </c:extLst>
        </c:ser>
        <c:ser>
          <c:idx val="1"/>
          <c:order val="1"/>
          <c:tx>
            <c:strRef>
              <c:f>'55-74'!$D$12</c:f>
              <c:strCache>
                <c:ptCount val="1"/>
              </c:strCache>
            </c:strRef>
          </c:tx>
          <c:spPr>
            <a:ln w="12700" cap="rnd">
              <a:solidFill>
                <a:schemeClr val="accent1"/>
              </a:solidFill>
              <a:round/>
            </a:ln>
            <a:effectLst/>
          </c:spPr>
          <c:marker>
            <c:symbol val="circle"/>
            <c:size val="8"/>
            <c:spPr>
              <a:noFill/>
              <a:ln w="12700">
                <a:solidFill>
                  <a:schemeClr val="accent1"/>
                </a:solidFill>
              </a:ln>
              <a:effectLst/>
            </c:spPr>
          </c:marker>
          <c:trendline>
            <c:spPr>
              <a:ln w="38100" cap="rnd">
                <a:solidFill>
                  <a:schemeClr val="accent1"/>
                </a:solidFill>
                <a:prstDash val="solid"/>
              </a:ln>
              <a:effectLst/>
            </c:spPr>
            <c:trendlineType val="linear"/>
            <c:dispRSqr val="0"/>
            <c:dispEq val="0"/>
          </c:trendline>
          <c:cat>
            <c:strRef>
              <c:f>'55-74'!$B$13:$B$18</c:f>
              <c:strCache>
                <c:ptCount val="6"/>
                <c:pt idx="0">
                  <c:v>Nov 15/16</c:v>
                </c:pt>
                <c:pt idx="1">
                  <c:v>Nov 16/17</c:v>
                </c:pt>
                <c:pt idx="2">
                  <c:v>Nov 17/18</c:v>
                </c:pt>
                <c:pt idx="3">
                  <c:v>Nov 18/19</c:v>
                </c:pt>
                <c:pt idx="4">
                  <c:v>Nov 19/20</c:v>
                </c:pt>
                <c:pt idx="5">
                  <c:v>May 20/21</c:v>
                </c:pt>
              </c:strCache>
            </c:strRef>
          </c:cat>
          <c:val>
            <c:numRef>
              <c:f>'55-74'!$D$13:$D$16</c:f>
              <c:numCache>
                <c:formatCode>0.0%</c:formatCode>
                <c:ptCount val="4"/>
                <c:pt idx="0">
                  <c:v>0.33500000000000002</c:v>
                </c:pt>
                <c:pt idx="1">
                  <c:v>0.314</c:v>
                </c:pt>
                <c:pt idx="2">
                  <c:v>0.30499999999999999</c:v>
                </c:pt>
                <c:pt idx="3">
                  <c:v>0.28066146072576942</c:v>
                </c:pt>
              </c:numCache>
            </c:numRef>
          </c:val>
          <c:smooth val="0"/>
          <c:extLst>
            <c:ext xmlns:c16="http://schemas.microsoft.com/office/drawing/2014/chart" uri="{C3380CC4-5D6E-409C-BE32-E72D297353CC}">
              <c16:uniqueId val="{00000002-AF5D-4A90-AF14-C2A39F5BFBB1}"/>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1"/>
        <c:axPos val="b"/>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60000000000000009"/>
          <c:min val="0"/>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6000000000000003"/>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Male!$C$3</c:f>
          <c:strCache>
            <c:ptCount val="1"/>
            <c:pt idx="0">
              <c:v>Male</c:v>
            </c:pt>
          </c:strCache>
        </c:strRef>
      </c:tx>
      <c:layout>
        <c:manualLayout>
          <c:xMode val="edge"/>
          <c:yMode val="edge"/>
          <c:x val="7.7007364370715791E-4"/>
          <c:y val="8.1441165924087983E-2"/>
        </c:manualLayout>
      </c:layout>
      <c:overlay val="0"/>
      <c:spPr>
        <a:noFill/>
        <a:ln>
          <a:noFill/>
        </a:ln>
        <a:effectLst/>
      </c:spPr>
      <c:txPr>
        <a:bodyPr rot="0" spcFirstLastPara="1" vertOverflow="ellipsis" vert="horz" wrap="square" anchor="ctr" anchorCtr="1"/>
        <a:lstStyle/>
        <a:p>
          <a:pPr>
            <a:lnSpc>
              <a:spcPts val="2000"/>
            </a:lnSpc>
            <a:defRPr sz="2800" b="0" i="0" u="none" strike="noStrike" kern="1200" spc="0" baseline="0">
              <a:solidFill>
                <a:sysClr val="windowText" lastClr="000000"/>
              </a:solidFill>
              <a:latin typeface="Angsana New" panose="02020603050405020304" pitchFamily="18" charset="-34"/>
              <a:ea typeface="+mn-ea"/>
              <a:cs typeface="Angsana New" panose="02020603050405020304" pitchFamily="18" charset="-34"/>
            </a:defRPr>
          </a:pPr>
          <a:endParaRPr lang="en-US"/>
        </a:p>
      </c:txPr>
    </c:title>
    <c:autoTitleDeleted val="0"/>
    <c:plotArea>
      <c:layout>
        <c:manualLayout>
          <c:layoutTarget val="inner"/>
          <c:xMode val="edge"/>
          <c:yMode val="edge"/>
          <c:x val="1.4740208444818177E-2"/>
          <c:y val="8.2945519100458234E-2"/>
          <c:w val="0.96804805952653994"/>
          <c:h val="0.8850728049464911"/>
        </c:manualLayout>
      </c:layout>
      <c:lineChart>
        <c:grouping val="standard"/>
        <c:varyColors val="0"/>
        <c:ser>
          <c:idx val="0"/>
          <c:order val="0"/>
          <c:tx>
            <c:strRef>
              <c:f>Male!$C$12</c:f>
              <c:strCache>
                <c:ptCount val="1"/>
                <c:pt idx="0">
                  <c:v>Inactive</c:v>
                </c:pt>
              </c:strCache>
            </c:strRef>
          </c:tx>
          <c:spPr>
            <a:ln w="15875" cap="rnd">
              <a:solidFill>
                <a:schemeClr val="accent1"/>
              </a:solidFill>
              <a:prstDash val="sysDash"/>
              <a:round/>
            </a:ln>
            <a:effectLst/>
          </c:spPr>
          <c:marker>
            <c:symbol val="circle"/>
            <c:size val="8"/>
            <c:spPr>
              <a:solidFill>
                <a:schemeClr val="accent1"/>
              </a:solidFill>
              <a:ln w="9525">
                <a:solidFill>
                  <a:schemeClr val="accent1"/>
                </a:solidFill>
              </a:ln>
              <a:effectLst/>
            </c:spPr>
          </c:marker>
          <c:cat>
            <c:strRef>
              <c:f>Male!$B$13:$B$18</c:f>
              <c:strCache>
                <c:ptCount val="6"/>
                <c:pt idx="0">
                  <c:v>Nov 15/16</c:v>
                </c:pt>
                <c:pt idx="1">
                  <c:v>Nov 16/17</c:v>
                </c:pt>
                <c:pt idx="2">
                  <c:v>Nov 17/18</c:v>
                </c:pt>
                <c:pt idx="3">
                  <c:v>Nov 18/19</c:v>
                </c:pt>
                <c:pt idx="4">
                  <c:v>Nov 19/20</c:v>
                </c:pt>
                <c:pt idx="5">
                  <c:v>May 20/21</c:v>
                </c:pt>
              </c:strCache>
            </c:strRef>
          </c:cat>
          <c:val>
            <c:numRef>
              <c:f>Male!$C$13:$C$18</c:f>
              <c:numCache>
                <c:formatCode>0.0%</c:formatCode>
                <c:ptCount val="6"/>
                <c:pt idx="0">
                  <c:v>0.26800000000000002</c:v>
                </c:pt>
                <c:pt idx="1">
                  <c:v>0.26300000000000001</c:v>
                </c:pt>
                <c:pt idx="2">
                  <c:v>0.255</c:v>
                </c:pt>
                <c:pt idx="3">
                  <c:v>0.2483085250338295</c:v>
                </c:pt>
                <c:pt idx="4">
                  <c:v>0.29683033082494631</c:v>
                </c:pt>
                <c:pt idx="5">
                  <c:v>0.29111167883153699</c:v>
                </c:pt>
              </c:numCache>
            </c:numRef>
          </c:val>
          <c:smooth val="0"/>
          <c:extLst>
            <c:ext xmlns:c16="http://schemas.microsoft.com/office/drawing/2014/chart" uri="{C3380CC4-5D6E-409C-BE32-E72D297353CC}">
              <c16:uniqueId val="{00000000-9B45-45B1-9C08-B4A2A201BB99}"/>
            </c:ext>
          </c:extLst>
        </c:ser>
        <c:ser>
          <c:idx val="1"/>
          <c:order val="1"/>
          <c:tx>
            <c:strRef>
              <c:f>Male!$D$12</c:f>
              <c:strCache>
                <c:ptCount val="1"/>
              </c:strCache>
            </c:strRef>
          </c:tx>
          <c:spPr>
            <a:ln w="12700" cap="rnd">
              <a:solidFill>
                <a:schemeClr val="accent1"/>
              </a:solidFill>
              <a:round/>
            </a:ln>
            <a:effectLst/>
          </c:spPr>
          <c:marker>
            <c:symbol val="circle"/>
            <c:size val="8"/>
            <c:spPr>
              <a:noFill/>
              <a:ln w="12700">
                <a:solidFill>
                  <a:schemeClr val="accent1"/>
                </a:solidFill>
              </a:ln>
              <a:effectLst/>
            </c:spPr>
          </c:marker>
          <c:trendline>
            <c:spPr>
              <a:ln w="38100" cap="rnd">
                <a:solidFill>
                  <a:schemeClr val="accent1"/>
                </a:solidFill>
                <a:prstDash val="solid"/>
              </a:ln>
              <a:effectLst/>
            </c:spPr>
            <c:trendlineType val="linear"/>
            <c:dispRSqr val="0"/>
            <c:dispEq val="0"/>
          </c:trendline>
          <c:cat>
            <c:strRef>
              <c:f>Male!$B$13:$B$18</c:f>
              <c:strCache>
                <c:ptCount val="6"/>
                <c:pt idx="0">
                  <c:v>Nov 15/16</c:v>
                </c:pt>
                <c:pt idx="1">
                  <c:v>Nov 16/17</c:v>
                </c:pt>
                <c:pt idx="2">
                  <c:v>Nov 17/18</c:v>
                </c:pt>
                <c:pt idx="3">
                  <c:v>Nov 18/19</c:v>
                </c:pt>
                <c:pt idx="4">
                  <c:v>Nov 19/20</c:v>
                </c:pt>
                <c:pt idx="5">
                  <c:v>May 20/21</c:v>
                </c:pt>
              </c:strCache>
            </c:strRef>
          </c:cat>
          <c:val>
            <c:numRef>
              <c:f>Male!$D$13:$D$16</c:f>
              <c:numCache>
                <c:formatCode>0.0%</c:formatCode>
                <c:ptCount val="4"/>
                <c:pt idx="0">
                  <c:v>0.26800000000000002</c:v>
                </c:pt>
                <c:pt idx="1">
                  <c:v>0.26300000000000001</c:v>
                </c:pt>
                <c:pt idx="2">
                  <c:v>0.255</c:v>
                </c:pt>
                <c:pt idx="3">
                  <c:v>0.2483085250338295</c:v>
                </c:pt>
              </c:numCache>
            </c:numRef>
          </c:val>
          <c:smooth val="0"/>
          <c:extLst>
            <c:ext xmlns:c16="http://schemas.microsoft.com/office/drawing/2014/chart" uri="{C3380CC4-5D6E-409C-BE32-E72D297353CC}">
              <c16:uniqueId val="{00000002-9B45-45B1-9C08-B4A2A201BB99}"/>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1"/>
        <c:axPos val="b"/>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60000000000000009"/>
          <c:min val="0"/>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6000000000000003"/>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Female!$C$3</c:f>
          <c:strCache>
            <c:ptCount val="1"/>
            <c:pt idx="0">
              <c:v>Female</c:v>
            </c:pt>
          </c:strCache>
        </c:strRef>
      </c:tx>
      <c:layout>
        <c:manualLayout>
          <c:xMode val="edge"/>
          <c:yMode val="edge"/>
          <c:x val="7.7007364370715791E-4"/>
          <c:y val="8.1441165924087983E-2"/>
        </c:manualLayout>
      </c:layout>
      <c:overlay val="0"/>
      <c:spPr>
        <a:noFill/>
        <a:ln>
          <a:noFill/>
        </a:ln>
        <a:effectLst/>
      </c:spPr>
      <c:txPr>
        <a:bodyPr rot="0" spcFirstLastPara="1" vertOverflow="ellipsis" vert="horz" wrap="square" anchor="ctr" anchorCtr="1"/>
        <a:lstStyle/>
        <a:p>
          <a:pPr>
            <a:lnSpc>
              <a:spcPts val="2000"/>
            </a:lnSpc>
            <a:defRPr sz="2800" b="0" i="0" u="none" strike="noStrike" kern="1200" spc="0" baseline="0">
              <a:solidFill>
                <a:sysClr val="windowText" lastClr="000000"/>
              </a:solidFill>
              <a:latin typeface="Angsana New" panose="02020603050405020304" pitchFamily="18" charset="-34"/>
              <a:ea typeface="+mn-ea"/>
              <a:cs typeface="Angsana New" panose="02020603050405020304" pitchFamily="18" charset="-34"/>
            </a:defRPr>
          </a:pPr>
          <a:endParaRPr lang="en-US"/>
        </a:p>
      </c:txPr>
    </c:title>
    <c:autoTitleDeleted val="0"/>
    <c:plotArea>
      <c:layout>
        <c:manualLayout>
          <c:layoutTarget val="inner"/>
          <c:xMode val="edge"/>
          <c:yMode val="edge"/>
          <c:x val="1.4740208444818177E-2"/>
          <c:y val="8.2945519100458234E-2"/>
          <c:w val="0.96804805952653994"/>
          <c:h val="0.8850728049464911"/>
        </c:manualLayout>
      </c:layout>
      <c:lineChart>
        <c:grouping val="standard"/>
        <c:varyColors val="0"/>
        <c:ser>
          <c:idx val="0"/>
          <c:order val="0"/>
          <c:tx>
            <c:strRef>
              <c:f>Female!$C$12</c:f>
              <c:strCache>
                <c:ptCount val="1"/>
                <c:pt idx="0">
                  <c:v>Inactive</c:v>
                </c:pt>
              </c:strCache>
            </c:strRef>
          </c:tx>
          <c:spPr>
            <a:ln w="15875" cap="rnd">
              <a:solidFill>
                <a:schemeClr val="accent1"/>
              </a:solidFill>
              <a:prstDash val="sysDash"/>
              <a:round/>
            </a:ln>
            <a:effectLst/>
          </c:spPr>
          <c:marker>
            <c:symbol val="circle"/>
            <c:size val="8"/>
            <c:spPr>
              <a:solidFill>
                <a:schemeClr val="accent1"/>
              </a:solidFill>
              <a:ln w="9525">
                <a:solidFill>
                  <a:schemeClr val="accent1"/>
                </a:solidFill>
              </a:ln>
              <a:effectLst/>
            </c:spPr>
          </c:marker>
          <c:cat>
            <c:strRef>
              <c:f>Female!$B$13:$B$18</c:f>
              <c:strCache>
                <c:ptCount val="6"/>
                <c:pt idx="0">
                  <c:v>Nov 15/16</c:v>
                </c:pt>
                <c:pt idx="1">
                  <c:v>Nov 16/17</c:v>
                </c:pt>
                <c:pt idx="2">
                  <c:v>Nov 17/18</c:v>
                </c:pt>
                <c:pt idx="3">
                  <c:v>Nov 18/19</c:v>
                </c:pt>
                <c:pt idx="4">
                  <c:v>Nov 19/20</c:v>
                </c:pt>
                <c:pt idx="5">
                  <c:v>May 20/21</c:v>
                </c:pt>
              </c:strCache>
            </c:strRef>
          </c:cat>
          <c:val>
            <c:numRef>
              <c:f>Female!$C$13:$C$18</c:f>
              <c:numCache>
                <c:formatCode>0.0%</c:formatCode>
                <c:ptCount val="6"/>
                <c:pt idx="0">
                  <c:v>0.3</c:v>
                </c:pt>
                <c:pt idx="1">
                  <c:v>0.29199999999999998</c:v>
                </c:pt>
                <c:pt idx="2">
                  <c:v>0.27900000000000003</c:v>
                </c:pt>
                <c:pt idx="3">
                  <c:v>0.27313266443701228</c:v>
                </c:pt>
                <c:pt idx="4">
                  <c:v>0.31957282488380856</c:v>
                </c:pt>
                <c:pt idx="5" formatCode="General">
                  <c:v>0.31404224234692801</c:v>
                </c:pt>
              </c:numCache>
            </c:numRef>
          </c:val>
          <c:smooth val="0"/>
          <c:extLst>
            <c:ext xmlns:c16="http://schemas.microsoft.com/office/drawing/2014/chart" uri="{C3380CC4-5D6E-409C-BE32-E72D297353CC}">
              <c16:uniqueId val="{00000000-9302-489B-B348-E925FA769252}"/>
            </c:ext>
          </c:extLst>
        </c:ser>
        <c:ser>
          <c:idx val="1"/>
          <c:order val="1"/>
          <c:tx>
            <c:strRef>
              <c:f>Female!$D$12</c:f>
              <c:strCache>
                <c:ptCount val="1"/>
              </c:strCache>
            </c:strRef>
          </c:tx>
          <c:spPr>
            <a:ln w="12700" cap="rnd">
              <a:solidFill>
                <a:schemeClr val="accent1"/>
              </a:solidFill>
              <a:round/>
            </a:ln>
            <a:effectLst/>
          </c:spPr>
          <c:marker>
            <c:symbol val="circle"/>
            <c:size val="8"/>
            <c:spPr>
              <a:noFill/>
              <a:ln w="12700">
                <a:solidFill>
                  <a:schemeClr val="accent1"/>
                </a:solidFill>
              </a:ln>
              <a:effectLst/>
            </c:spPr>
          </c:marker>
          <c:trendline>
            <c:spPr>
              <a:ln w="38100" cap="rnd">
                <a:solidFill>
                  <a:schemeClr val="accent1"/>
                </a:solidFill>
                <a:prstDash val="solid"/>
              </a:ln>
              <a:effectLst/>
            </c:spPr>
            <c:trendlineType val="linear"/>
            <c:dispRSqr val="0"/>
            <c:dispEq val="0"/>
          </c:trendline>
          <c:cat>
            <c:strRef>
              <c:f>Female!$B$13:$B$18</c:f>
              <c:strCache>
                <c:ptCount val="6"/>
                <c:pt idx="0">
                  <c:v>Nov 15/16</c:v>
                </c:pt>
                <c:pt idx="1">
                  <c:v>Nov 16/17</c:v>
                </c:pt>
                <c:pt idx="2">
                  <c:v>Nov 17/18</c:v>
                </c:pt>
                <c:pt idx="3">
                  <c:v>Nov 18/19</c:v>
                </c:pt>
                <c:pt idx="4">
                  <c:v>Nov 19/20</c:v>
                </c:pt>
                <c:pt idx="5">
                  <c:v>May 20/21</c:v>
                </c:pt>
              </c:strCache>
            </c:strRef>
          </c:cat>
          <c:val>
            <c:numRef>
              <c:f>Female!$D$13:$D$16</c:f>
              <c:numCache>
                <c:formatCode>0.0%</c:formatCode>
                <c:ptCount val="4"/>
                <c:pt idx="0">
                  <c:v>0.3</c:v>
                </c:pt>
                <c:pt idx="1">
                  <c:v>0.29199999999999998</c:v>
                </c:pt>
                <c:pt idx="2">
                  <c:v>0.27900000000000003</c:v>
                </c:pt>
                <c:pt idx="3">
                  <c:v>0.27313266443701228</c:v>
                </c:pt>
              </c:numCache>
            </c:numRef>
          </c:val>
          <c:smooth val="0"/>
          <c:extLst>
            <c:ext xmlns:c16="http://schemas.microsoft.com/office/drawing/2014/chart" uri="{C3380CC4-5D6E-409C-BE32-E72D297353CC}">
              <c16:uniqueId val="{00000002-9302-489B-B348-E925FA769252}"/>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1"/>
        <c:axPos val="b"/>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60000000000000009"/>
          <c:min val="0"/>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6000000000000003"/>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'No limiting illness'!$C$3</c:f>
          <c:strCache>
            <c:ptCount val="1"/>
            <c:pt idx="0">
              <c:v>No limiting illness</c:v>
            </c:pt>
          </c:strCache>
        </c:strRef>
      </c:tx>
      <c:layout>
        <c:manualLayout>
          <c:xMode val="edge"/>
          <c:yMode val="edge"/>
          <c:x val="7.7007364370715791E-4"/>
          <c:y val="8.1441165924087983E-2"/>
        </c:manualLayout>
      </c:layout>
      <c:overlay val="0"/>
      <c:spPr>
        <a:noFill/>
        <a:ln>
          <a:noFill/>
        </a:ln>
        <a:effectLst/>
      </c:spPr>
      <c:txPr>
        <a:bodyPr rot="0" spcFirstLastPara="1" vertOverflow="ellipsis" vert="horz" wrap="square" anchor="ctr" anchorCtr="1"/>
        <a:lstStyle/>
        <a:p>
          <a:pPr>
            <a:lnSpc>
              <a:spcPts val="2000"/>
            </a:lnSpc>
            <a:defRPr sz="2800" b="0" i="0" u="none" strike="noStrike" kern="1200" spc="0" baseline="0">
              <a:solidFill>
                <a:sysClr val="windowText" lastClr="000000"/>
              </a:solidFill>
              <a:latin typeface="Angsana New" panose="02020603050405020304" pitchFamily="18" charset="-34"/>
              <a:ea typeface="+mn-ea"/>
              <a:cs typeface="Angsana New" panose="02020603050405020304" pitchFamily="18" charset="-34"/>
            </a:defRPr>
          </a:pPr>
          <a:endParaRPr lang="en-US"/>
        </a:p>
      </c:txPr>
    </c:title>
    <c:autoTitleDeleted val="0"/>
    <c:plotArea>
      <c:layout>
        <c:manualLayout>
          <c:layoutTarget val="inner"/>
          <c:xMode val="edge"/>
          <c:yMode val="edge"/>
          <c:x val="1.4740208444818177E-2"/>
          <c:y val="8.2945519100458234E-2"/>
          <c:w val="0.96804805952653994"/>
          <c:h val="0.8850728049464911"/>
        </c:manualLayout>
      </c:layout>
      <c:lineChart>
        <c:grouping val="standard"/>
        <c:varyColors val="0"/>
        <c:ser>
          <c:idx val="0"/>
          <c:order val="0"/>
          <c:tx>
            <c:strRef>
              <c:f>'No limiting illness'!$C$12</c:f>
              <c:strCache>
                <c:ptCount val="1"/>
                <c:pt idx="0">
                  <c:v>Inactive</c:v>
                </c:pt>
              </c:strCache>
            </c:strRef>
          </c:tx>
          <c:spPr>
            <a:ln w="15875" cap="rnd">
              <a:solidFill>
                <a:schemeClr val="accent1"/>
              </a:solidFill>
              <a:prstDash val="sysDash"/>
              <a:round/>
            </a:ln>
            <a:effectLst/>
          </c:spPr>
          <c:marker>
            <c:symbol val="circle"/>
            <c:size val="8"/>
            <c:spPr>
              <a:solidFill>
                <a:schemeClr val="accent1"/>
              </a:solidFill>
              <a:ln w="9525">
                <a:solidFill>
                  <a:schemeClr val="accent1"/>
                </a:solidFill>
              </a:ln>
              <a:effectLst/>
            </c:spPr>
          </c:marker>
          <c:cat>
            <c:strRef>
              <c:f>'No limiting illness'!$B$13:$B$18</c:f>
              <c:strCache>
                <c:ptCount val="6"/>
                <c:pt idx="0">
                  <c:v>Nov 15/16</c:v>
                </c:pt>
                <c:pt idx="1">
                  <c:v>Nov 16/17</c:v>
                </c:pt>
                <c:pt idx="2">
                  <c:v>Nov 17/18</c:v>
                </c:pt>
                <c:pt idx="3">
                  <c:v>Nov 18/19</c:v>
                </c:pt>
                <c:pt idx="4">
                  <c:v>Nov 19/20</c:v>
                </c:pt>
                <c:pt idx="5">
                  <c:v>May 20/21</c:v>
                </c:pt>
              </c:strCache>
            </c:strRef>
          </c:cat>
          <c:val>
            <c:numRef>
              <c:f>'No limiting illness'!$C$13:$C$18</c:f>
              <c:numCache>
                <c:formatCode>0.0%</c:formatCode>
                <c:ptCount val="6"/>
                <c:pt idx="0">
                  <c:v>0.23400000000000001</c:v>
                </c:pt>
                <c:pt idx="1">
                  <c:v>0.22700000000000001</c:v>
                </c:pt>
                <c:pt idx="2">
                  <c:v>0.221</c:v>
                </c:pt>
                <c:pt idx="3">
                  <c:v>0.21789258610624634</c:v>
                </c:pt>
                <c:pt idx="4">
                  <c:v>0.26736018897034708</c:v>
                </c:pt>
                <c:pt idx="5" formatCode="General">
                  <c:v>0.25604020606485001</c:v>
                </c:pt>
              </c:numCache>
            </c:numRef>
          </c:val>
          <c:smooth val="0"/>
          <c:extLst>
            <c:ext xmlns:c16="http://schemas.microsoft.com/office/drawing/2014/chart" uri="{C3380CC4-5D6E-409C-BE32-E72D297353CC}">
              <c16:uniqueId val="{00000000-AE70-493E-B9B7-9F4DC954AABD}"/>
            </c:ext>
          </c:extLst>
        </c:ser>
        <c:ser>
          <c:idx val="1"/>
          <c:order val="1"/>
          <c:tx>
            <c:strRef>
              <c:f>'No limiting illness'!$D$12</c:f>
              <c:strCache>
                <c:ptCount val="1"/>
              </c:strCache>
            </c:strRef>
          </c:tx>
          <c:spPr>
            <a:ln w="12700" cap="rnd">
              <a:solidFill>
                <a:schemeClr val="accent1"/>
              </a:solidFill>
              <a:round/>
            </a:ln>
            <a:effectLst/>
          </c:spPr>
          <c:marker>
            <c:symbol val="circle"/>
            <c:size val="8"/>
            <c:spPr>
              <a:noFill/>
              <a:ln w="12700">
                <a:solidFill>
                  <a:schemeClr val="accent1"/>
                </a:solidFill>
              </a:ln>
              <a:effectLst/>
            </c:spPr>
          </c:marker>
          <c:trendline>
            <c:spPr>
              <a:ln w="38100" cap="rnd">
                <a:solidFill>
                  <a:schemeClr val="accent1"/>
                </a:solidFill>
                <a:prstDash val="solid"/>
              </a:ln>
              <a:effectLst/>
            </c:spPr>
            <c:trendlineType val="linear"/>
            <c:dispRSqr val="0"/>
            <c:dispEq val="0"/>
          </c:trendline>
          <c:cat>
            <c:strRef>
              <c:f>'No limiting illness'!$B$13:$B$18</c:f>
              <c:strCache>
                <c:ptCount val="6"/>
                <c:pt idx="0">
                  <c:v>Nov 15/16</c:v>
                </c:pt>
                <c:pt idx="1">
                  <c:v>Nov 16/17</c:v>
                </c:pt>
                <c:pt idx="2">
                  <c:v>Nov 17/18</c:v>
                </c:pt>
                <c:pt idx="3">
                  <c:v>Nov 18/19</c:v>
                </c:pt>
                <c:pt idx="4">
                  <c:v>Nov 19/20</c:v>
                </c:pt>
                <c:pt idx="5">
                  <c:v>May 20/21</c:v>
                </c:pt>
              </c:strCache>
            </c:strRef>
          </c:cat>
          <c:val>
            <c:numRef>
              <c:f>'No limiting illness'!$D$13:$D$16</c:f>
              <c:numCache>
                <c:formatCode>0.0%</c:formatCode>
                <c:ptCount val="4"/>
                <c:pt idx="0">
                  <c:v>0.23400000000000001</c:v>
                </c:pt>
                <c:pt idx="1">
                  <c:v>0.22700000000000001</c:v>
                </c:pt>
                <c:pt idx="2">
                  <c:v>0.221</c:v>
                </c:pt>
                <c:pt idx="3">
                  <c:v>0.21789258610624634</c:v>
                </c:pt>
              </c:numCache>
            </c:numRef>
          </c:val>
          <c:smooth val="0"/>
          <c:extLst>
            <c:ext xmlns:c16="http://schemas.microsoft.com/office/drawing/2014/chart" uri="{C3380CC4-5D6E-409C-BE32-E72D297353CC}">
              <c16:uniqueId val="{00000002-AE70-493E-B9B7-9F4DC954AABD}"/>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1"/>
        <c:axPos val="b"/>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60000000000000009"/>
          <c:min val="0"/>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6000000000000003"/>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'Whole population new'!$C$3</c:f>
          <c:strCache>
            <c:ptCount val="1"/>
            <c:pt idx="0">
              <c:v>Whole population</c:v>
            </c:pt>
          </c:strCache>
        </c:strRef>
      </c:tx>
      <c:layout>
        <c:manualLayout>
          <c:xMode val="edge"/>
          <c:yMode val="edge"/>
          <c:x val="7.7007364370715791E-4"/>
          <c:y val="8.1441165924087983E-2"/>
        </c:manualLayout>
      </c:layout>
      <c:overlay val="0"/>
      <c:spPr>
        <a:noFill/>
        <a:ln>
          <a:noFill/>
        </a:ln>
        <a:effectLst/>
      </c:spPr>
      <c:txPr>
        <a:bodyPr rot="0" spcFirstLastPara="1" vertOverflow="ellipsis" vert="horz" wrap="square" anchor="ctr" anchorCtr="1"/>
        <a:lstStyle/>
        <a:p>
          <a:pPr>
            <a:lnSpc>
              <a:spcPts val="2000"/>
            </a:lnSpc>
            <a:defRPr sz="2800" b="0" i="0" u="none" strike="noStrike" kern="1200" spc="0" baseline="0">
              <a:solidFill>
                <a:sysClr val="windowText" lastClr="000000"/>
              </a:solidFill>
              <a:latin typeface="Angsana New" panose="02020603050405020304" pitchFamily="18" charset="-34"/>
              <a:ea typeface="+mn-ea"/>
              <a:cs typeface="Angsana New" panose="02020603050405020304" pitchFamily="18" charset="-34"/>
            </a:defRPr>
          </a:pPr>
          <a:endParaRPr lang="en-US"/>
        </a:p>
      </c:txPr>
    </c:title>
    <c:autoTitleDeleted val="0"/>
    <c:plotArea>
      <c:layout>
        <c:manualLayout>
          <c:layoutTarget val="inner"/>
          <c:xMode val="edge"/>
          <c:yMode val="edge"/>
          <c:x val="1.4740208444818177E-2"/>
          <c:y val="8.2945519100458234E-2"/>
          <c:w val="0.96804805952653994"/>
          <c:h val="0.8850728049464911"/>
        </c:manualLayout>
      </c:layout>
      <c:lineChart>
        <c:grouping val="standard"/>
        <c:varyColors val="0"/>
        <c:ser>
          <c:idx val="0"/>
          <c:order val="0"/>
          <c:tx>
            <c:strRef>
              <c:f>'Whole population new'!$C$12</c:f>
              <c:strCache>
                <c:ptCount val="1"/>
                <c:pt idx="0">
                  <c:v>Inactive</c:v>
                </c:pt>
              </c:strCache>
            </c:strRef>
          </c:tx>
          <c:spPr>
            <a:ln w="15875" cap="rnd">
              <a:solidFill>
                <a:schemeClr val="accent1"/>
              </a:solidFill>
              <a:prstDash val="sysDash"/>
              <a:round/>
            </a:ln>
            <a:effectLst/>
          </c:spPr>
          <c:marker>
            <c:symbol val="circle"/>
            <c:size val="8"/>
            <c:spPr>
              <a:solidFill>
                <a:schemeClr val="accent1"/>
              </a:solidFill>
              <a:ln w="9525">
                <a:solidFill>
                  <a:schemeClr val="accent1"/>
                </a:solidFill>
              </a:ln>
              <a:effectLst/>
            </c:spPr>
          </c:marker>
          <c:cat>
            <c:strRef>
              <c:f>'Whole population new'!$B$13:$B$18</c:f>
              <c:strCache>
                <c:ptCount val="6"/>
                <c:pt idx="0">
                  <c:v>Nov 15/16</c:v>
                </c:pt>
                <c:pt idx="1">
                  <c:v>Nov 16/17</c:v>
                </c:pt>
                <c:pt idx="2">
                  <c:v>Nov 17/18</c:v>
                </c:pt>
                <c:pt idx="3">
                  <c:v>Nov 18/19</c:v>
                </c:pt>
                <c:pt idx="4">
                  <c:v>Nov 19/20</c:v>
                </c:pt>
                <c:pt idx="5">
                  <c:v>May 20/21</c:v>
                </c:pt>
              </c:strCache>
            </c:strRef>
          </c:cat>
          <c:val>
            <c:numRef>
              <c:f>'Whole population new'!$C$13:$C$18</c:f>
              <c:numCache>
                <c:formatCode>0.0%</c:formatCode>
                <c:ptCount val="6"/>
                <c:pt idx="0">
                  <c:v>0.28499999999999998</c:v>
                </c:pt>
                <c:pt idx="1">
                  <c:v>0.27800000000000002</c:v>
                </c:pt>
                <c:pt idx="2">
                  <c:v>0.26800000000000002</c:v>
                </c:pt>
                <c:pt idx="3">
                  <c:v>0.26200000000000001</c:v>
                </c:pt>
                <c:pt idx="4">
                  <c:v>0.31147658819548912</c:v>
                </c:pt>
                <c:pt idx="5">
                  <c:v>0.30499999999999999</c:v>
                </c:pt>
              </c:numCache>
            </c:numRef>
          </c:val>
          <c:smooth val="0"/>
          <c:extLst>
            <c:ext xmlns:c16="http://schemas.microsoft.com/office/drawing/2014/chart" uri="{C3380CC4-5D6E-409C-BE32-E72D297353CC}">
              <c16:uniqueId val="{00000000-4742-4ED9-89F1-9D00FFF1B5AC}"/>
            </c:ext>
          </c:extLst>
        </c:ser>
        <c:ser>
          <c:idx val="1"/>
          <c:order val="1"/>
          <c:tx>
            <c:strRef>
              <c:f>'Whole population new'!$D$12</c:f>
              <c:strCache>
                <c:ptCount val="1"/>
              </c:strCache>
            </c:strRef>
          </c:tx>
          <c:spPr>
            <a:ln w="12700" cap="rnd">
              <a:solidFill>
                <a:schemeClr val="accent1"/>
              </a:solidFill>
              <a:round/>
            </a:ln>
            <a:effectLst/>
          </c:spPr>
          <c:marker>
            <c:symbol val="circle"/>
            <c:size val="8"/>
            <c:spPr>
              <a:noFill/>
              <a:ln w="12700">
                <a:solidFill>
                  <a:schemeClr val="accent1"/>
                </a:solidFill>
              </a:ln>
              <a:effectLst/>
            </c:spPr>
          </c:marker>
          <c:trendline>
            <c:spPr>
              <a:ln w="38100" cap="rnd">
                <a:solidFill>
                  <a:schemeClr val="accent1"/>
                </a:solidFill>
                <a:prstDash val="solid"/>
              </a:ln>
              <a:effectLst/>
            </c:spPr>
            <c:trendlineType val="linear"/>
            <c:dispRSqr val="0"/>
            <c:dispEq val="0"/>
          </c:trendline>
          <c:cat>
            <c:strRef>
              <c:f>'Whole population new'!$B$13:$B$18</c:f>
              <c:strCache>
                <c:ptCount val="6"/>
                <c:pt idx="0">
                  <c:v>Nov 15/16</c:v>
                </c:pt>
                <c:pt idx="1">
                  <c:v>Nov 16/17</c:v>
                </c:pt>
                <c:pt idx="2">
                  <c:v>Nov 17/18</c:v>
                </c:pt>
                <c:pt idx="3">
                  <c:v>Nov 18/19</c:v>
                </c:pt>
                <c:pt idx="4">
                  <c:v>Nov 19/20</c:v>
                </c:pt>
                <c:pt idx="5">
                  <c:v>May 20/21</c:v>
                </c:pt>
              </c:strCache>
            </c:strRef>
          </c:cat>
          <c:val>
            <c:numRef>
              <c:f>'Whole population new'!$D$13:$D$16</c:f>
              <c:numCache>
                <c:formatCode>0.0%</c:formatCode>
                <c:ptCount val="4"/>
                <c:pt idx="0">
                  <c:v>0.28499999999999998</c:v>
                </c:pt>
                <c:pt idx="1">
                  <c:v>0.27800000000000002</c:v>
                </c:pt>
                <c:pt idx="2">
                  <c:v>0.26800000000000002</c:v>
                </c:pt>
                <c:pt idx="3">
                  <c:v>0.26200000000000001</c:v>
                </c:pt>
              </c:numCache>
            </c:numRef>
          </c:val>
          <c:smooth val="0"/>
          <c:extLst>
            <c:ext xmlns:c16="http://schemas.microsoft.com/office/drawing/2014/chart" uri="{C3380CC4-5D6E-409C-BE32-E72D297353CC}">
              <c16:uniqueId val="{00000002-4742-4ED9-89F1-9D00FFF1B5AC}"/>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1"/>
        <c:axPos val="b"/>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60000000000000009"/>
          <c:min val="0"/>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6000000000000003"/>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'NS SeC 1-2'!$C$3</c:f>
          <c:strCache>
            <c:ptCount val="1"/>
            <c:pt idx="0">
              <c:v>NS SeC 1-2</c:v>
            </c:pt>
          </c:strCache>
        </c:strRef>
      </c:tx>
      <c:layout>
        <c:manualLayout>
          <c:xMode val="edge"/>
          <c:yMode val="edge"/>
          <c:x val="7.7007364370715791E-4"/>
          <c:y val="8.1441165924087983E-2"/>
        </c:manualLayout>
      </c:layout>
      <c:overlay val="0"/>
      <c:spPr>
        <a:noFill/>
        <a:ln>
          <a:noFill/>
        </a:ln>
        <a:effectLst/>
      </c:spPr>
      <c:txPr>
        <a:bodyPr rot="0" spcFirstLastPara="1" vertOverflow="ellipsis" vert="horz" wrap="square" anchor="ctr" anchorCtr="1"/>
        <a:lstStyle/>
        <a:p>
          <a:pPr>
            <a:lnSpc>
              <a:spcPts val="2000"/>
            </a:lnSpc>
            <a:defRPr sz="2800" b="0" i="0" u="none" strike="noStrike" kern="1200" spc="0" baseline="0">
              <a:solidFill>
                <a:sysClr val="windowText" lastClr="000000"/>
              </a:solidFill>
              <a:latin typeface="Angsana New" panose="02020603050405020304" pitchFamily="18" charset="-34"/>
              <a:ea typeface="+mn-ea"/>
              <a:cs typeface="Angsana New" panose="02020603050405020304" pitchFamily="18" charset="-34"/>
            </a:defRPr>
          </a:pPr>
          <a:endParaRPr lang="en-US"/>
        </a:p>
      </c:txPr>
    </c:title>
    <c:autoTitleDeleted val="0"/>
    <c:plotArea>
      <c:layout>
        <c:manualLayout>
          <c:layoutTarget val="inner"/>
          <c:xMode val="edge"/>
          <c:yMode val="edge"/>
          <c:x val="1.4740208444818177E-2"/>
          <c:y val="8.2945519100458234E-2"/>
          <c:w val="0.96804805952653994"/>
          <c:h val="0.8850728049464911"/>
        </c:manualLayout>
      </c:layout>
      <c:lineChart>
        <c:grouping val="standard"/>
        <c:varyColors val="0"/>
        <c:ser>
          <c:idx val="0"/>
          <c:order val="0"/>
          <c:tx>
            <c:strRef>
              <c:f>'NS SeC 1-2'!$C$12</c:f>
              <c:strCache>
                <c:ptCount val="1"/>
                <c:pt idx="0">
                  <c:v>Inactive</c:v>
                </c:pt>
              </c:strCache>
            </c:strRef>
          </c:tx>
          <c:spPr>
            <a:ln w="15875" cap="rnd">
              <a:solidFill>
                <a:schemeClr val="accent1"/>
              </a:solidFill>
              <a:prstDash val="sysDash"/>
              <a:round/>
            </a:ln>
            <a:effectLst/>
          </c:spPr>
          <c:marker>
            <c:symbol val="circle"/>
            <c:size val="8"/>
            <c:spPr>
              <a:solidFill>
                <a:schemeClr val="accent1"/>
              </a:solidFill>
              <a:ln w="9525">
                <a:solidFill>
                  <a:schemeClr val="accent1"/>
                </a:solidFill>
              </a:ln>
              <a:effectLst/>
            </c:spPr>
          </c:marker>
          <c:cat>
            <c:strRef>
              <c:f>'NS SeC 1-2'!$B$13:$B$18</c:f>
              <c:strCache>
                <c:ptCount val="6"/>
                <c:pt idx="0">
                  <c:v>Nov 15/16</c:v>
                </c:pt>
                <c:pt idx="1">
                  <c:v>Nov 16/17</c:v>
                </c:pt>
                <c:pt idx="2">
                  <c:v>Nov 17/18</c:v>
                </c:pt>
                <c:pt idx="3">
                  <c:v>Nov 18/19</c:v>
                </c:pt>
                <c:pt idx="4">
                  <c:v>Nov 19/20</c:v>
                </c:pt>
                <c:pt idx="5">
                  <c:v>May 20/21</c:v>
                </c:pt>
              </c:strCache>
            </c:strRef>
          </c:cat>
          <c:val>
            <c:numRef>
              <c:f>'NS SeC 1-2'!$C$13:$C$18</c:f>
              <c:numCache>
                <c:formatCode>0.0%</c:formatCode>
                <c:ptCount val="6"/>
                <c:pt idx="0">
                  <c:v>0.188</c:v>
                </c:pt>
                <c:pt idx="1">
                  <c:v>0.189</c:v>
                </c:pt>
                <c:pt idx="2">
                  <c:v>0.17799999999999999</c:v>
                </c:pt>
                <c:pt idx="3">
                  <c:v>0.17966436327739388</c:v>
                </c:pt>
                <c:pt idx="4">
                  <c:v>0.19783075614833492</c:v>
                </c:pt>
                <c:pt idx="5" formatCode="General">
                  <c:v>0.192858709220603</c:v>
                </c:pt>
              </c:numCache>
            </c:numRef>
          </c:val>
          <c:smooth val="0"/>
          <c:extLst>
            <c:ext xmlns:c16="http://schemas.microsoft.com/office/drawing/2014/chart" uri="{C3380CC4-5D6E-409C-BE32-E72D297353CC}">
              <c16:uniqueId val="{00000000-A36B-422B-8145-50D8337938EB}"/>
            </c:ext>
          </c:extLst>
        </c:ser>
        <c:ser>
          <c:idx val="1"/>
          <c:order val="1"/>
          <c:tx>
            <c:strRef>
              <c:f>'NS SeC 1-2'!$D$12</c:f>
              <c:strCache>
                <c:ptCount val="1"/>
              </c:strCache>
            </c:strRef>
          </c:tx>
          <c:spPr>
            <a:ln w="12700" cap="rnd">
              <a:solidFill>
                <a:schemeClr val="accent1"/>
              </a:solidFill>
              <a:round/>
            </a:ln>
            <a:effectLst/>
          </c:spPr>
          <c:marker>
            <c:symbol val="circle"/>
            <c:size val="8"/>
            <c:spPr>
              <a:noFill/>
              <a:ln w="12700">
                <a:solidFill>
                  <a:schemeClr val="accent1"/>
                </a:solidFill>
              </a:ln>
              <a:effectLst/>
            </c:spPr>
          </c:marker>
          <c:trendline>
            <c:spPr>
              <a:ln w="38100" cap="rnd">
                <a:solidFill>
                  <a:schemeClr val="accent1"/>
                </a:solidFill>
                <a:prstDash val="solid"/>
              </a:ln>
              <a:effectLst/>
            </c:spPr>
            <c:trendlineType val="linear"/>
            <c:dispRSqr val="0"/>
            <c:dispEq val="0"/>
          </c:trendline>
          <c:cat>
            <c:strRef>
              <c:f>'NS SeC 1-2'!$B$13:$B$18</c:f>
              <c:strCache>
                <c:ptCount val="6"/>
                <c:pt idx="0">
                  <c:v>Nov 15/16</c:v>
                </c:pt>
                <c:pt idx="1">
                  <c:v>Nov 16/17</c:v>
                </c:pt>
                <c:pt idx="2">
                  <c:v>Nov 17/18</c:v>
                </c:pt>
                <c:pt idx="3">
                  <c:v>Nov 18/19</c:v>
                </c:pt>
                <c:pt idx="4">
                  <c:v>Nov 19/20</c:v>
                </c:pt>
                <c:pt idx="5">
                  <c:v>May 20/21</c:v>
                </c:pt>
              </c:strCache>
            </c:strRef>
          </c:cat>
          <c:val>
            <c:numRef>
              <c:f>'NS SeC 1-2'!$D$13:$D$16</c:f>
              <c:numCache>
                <c:formatCode>0.0%</c:formatCode>
                <c:ptCount val="4"/>
                <c:pt idx="0">
                  <c:v>0.188</c:v>
                </c:pt>
                <c:pt idx="1">
                  <c:v>0.189</c:v>
                </c:pt>
                <c:pt idx="2">
                  <c:v>0.17799999999999999</c:v>
                </c:pt>
                <c:pt idx="3">
                  <c:v>0.17966436327739388</c:v>
                </c:pt>
              </c:numCache>
            </c:numRef>
          </c:val>
          <c:smooth val="0"/>
          <c:extLst>
            <c:ext xmlns:c16="http://schemas.microsoft.com/office/drawing/2014/chart" uri="{C3380CC4-5D6E-409C-BE32-E72D297353CC}">
              <c16:uniqueId val="{00000002-A36B-422B-8145-50D8337938EB}"/>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1"/>
        <c:axPos val="b"/>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60000000000000009"/>
          <c:min val="0"/>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6000000000000003"/>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'NS SeC 3-5'!$C$3</c:f>
          <c:strCache>
            <c:ptCount val="1"/>
            <c:pt idx="0">
              <c:v>NS SeC 3-5</c:v>
            </c:pt>
          </c:strCache>
        </c:strRef>
      </c:tx>
      <c:layout>
        <c:manualLayout>
          <c:xMode val="edge"/>
          <c:yMode val="edge"/>
          <c:x val="7.7007364370715791E-4"/>
          <c:y val="8.1441165924087983E-2"/>
        </c:manualLayout>
      </c:layout>
      <c:overlay val="0"/>
      <c:spPr>
        <a:noFill/>
        <a:ln>
          <a:noFill/>
        </a:ln>
        <a:effectLst/>
      </c:spPr>
      <c:txPr>
        <a:bodyPr rot="0" spcFirstLastPara="1" vertOverflow="ellipsis" vert="horz" wrap="square" anchor="ctr" anchorCtr="1"/>
        <a:lstStyle/>
        <a:p>
          <a:pPr>
            <a:lnSpc>
              <a:spcPts val="2000"/>
            </a:lnSpc>
            <a:defRPr sz="2800" b="0" i="0" u="none" strike="noStrike" kern="1200" spc="0" baseline="0">
              <a:solidFill>
                <a:sysClr val="windowText" lastClr="000000"/>
              </a:solidFill>
              <a:latin typeface="Angsana New" panose="02020603050405020304" pitchFamily="18" charset="-34"/>
              <a:ea typeface="+mn-ea"/>
              <a:cs typeface="Angsana New" panose="02020603050405020304" pitchFamily="18" charset="-34"/>
            </a:defRPr>
          </a:pPr>
          <a:endParaRPr lang="en-US"/>
        </a:p>
      </c:txPr>
    </c:title>
    <c:autoTitleDeleted val="0"/>
    <c:plotArea>
      <c:layout>
        <c:manualLayout>
          <c:layoutTarget val="inner"/>
          <c:xMode val="edge"/>
          <c:yMode val="edge"/>
          <c:x val="1.4740208444818177E-2"/>
          <c:y val="8.2945519100458234E-2"/>
          <c:w val="0.96804805952653994"/>
          <c:h val="0.8850728049464911"/>
        </c:manualLayout>
      </c:layout>
      <c:lineChart>
        <c:grouping val="standard"/>
        <c:varyColors val="0"/>
        <c:ser>
          <c:idx val="0"/>
          <c:order val="0"/>
          <c:tx>
            <c:strRef>
              <c:f>'NS SeC 3-5'!$C$12</c:f>
              <c:strCache>
                <c:ptCount val="1"/>
                <c:pt idx="0">
                  <c:v>Inactive</c:v>
                </c:pt>
              </c:strCache>
            </c:strRef>
          </c:tx>
          <c:spPr>
            <a:ln w="15875" cap="rnd">
              <a:solidFill>
                <a:schemeClr val="accent1"/>
              </a:solidFill>
              <a:prstDash val="sysDash"/>
              <a:round/>
            </a:ln>
            <a:effectLst/>
          </c:spPr>
          <c:marker>
            <c:symbol val="circle"/>
            <c:size val="8"/>
            <c:spPr>
              <a:solidFill>
                <a:schemeClr val="accent1"/>
              </a:solidFill>
              <a:ln w="9525">
                <a:solidFill>
                  <a:schemeClr val="accent1"/>
                </a:solidFill>
              </a:ln>
              <a:effectLst/>
            </c:spPr>
          </c:marker>
          <c:cat>
            <c:strRef>
              <c:f>'NS SeC 3-5'!$B$13:$B$18</c:f>
              <c:strCache>
                <c:ptCount val="6"/>
                <c:pt idx="0">
                  <c:v>Nov 15/16</c:v>
                </c:pt>
                <c:pt idx="1">
                  <c:v>Nov 16/17</c:v>
                </c:pt>
                <c:pt idx="2">
                  <c:v>Nov 17/18</c:v>
                </c:pt>
                <c:pt idx="3">
                  <c:v>Nov 18/19</c:v>
                </c:pt>
                <c:pt idx="4">
                  <c:v>Nov 19/20</c:v>
                </c:pt>
                <c:pt idx="5">
                  <c:v>May 20/21</c:v>
                </c:pt>
              </c:strCache>
            </c:strRef>
          </c:cat>
          <c:val>
            <c:numRef>
              <c:f>'NS SeC 3-5'!$C$13:$C$18</c:f>
              <c:numCache>
                <c:formatCode>0.0%</c:formatCode>
                <c:ptCount val="6"/>
                <c:pt idx="0">
                  <c:v>0.27900000000000003</c:v>
                </c:pt>
                <c:pt idx="1">
                  <c:v>0.26600000000000001</c:v>
                </c:pt>
                <c:pt idx="2">
                  <c:v>0.26200000000000001</c:v>
                </c:pt>
                <c:pt idx="3">
                  <c:v>0.26420737786640075</c:v>
                </c:pt>
                <c:pt idx="4">
                  <c:v>0.31064366078537847</c:v>
                </c:pt>
                <c:pt idx="5" formatCode="General">
                  <c:v>0.29755584910544097</c:v>
                </c:pt>
              </c:numCache>
            </c:numRef>
          </c:val>
          <c:smooth val="0"/>
          <c:extLst>
            <c:ext xmlns:c16="http://schemas.microsoft.com/office/drawing/2014/chart" uri="{C3380CC4-5D6E-409C-BE32-E72D297353CC}">
              <c16:uniqueId val="{00000000-851D-41B7-81D7-A6E62BCDEA5C}"/>
            </c:ext>
          </c:extLst>
        </c:ser>
        <c:ser>
          <c:idx val="1"/>
          <c:order val="1"/>
          <c:tx>
            <c:strRef>
              <c:f>'NS SeC 3-5'!$D$12</c:f>
              <c:strCache>
                <c:ptCount val="1"/>
              </c:strCache>
            </c:strRef>
          </c:tx>
          <c:spPr>
            <a:ln w="12700" cap="rnd">
              <a:solidFill>
                <a:schemeClr val="accent1"/>
              </a:solidFill>
              <a:round/>
            </a:ln>
            <a:effectLst/>
          </c:spPr>
          <c:marker>
            <c:symbol val="circle"/>
            <c:size val="8"/>
            <c:spPr>
              <a:noFill/>
              <a:ln w="12700">
                <a:solidFill>
                  <a:schemeClr val="accent1"/>
                </a:solidFill>
              </a:ln>
              <a:effectLst/>
            </c:spPr>
          </c:marker>
          <c:trendline>
            <c:spPr>
              <a:ln w="38100" cap="rnd">
                <a:solidFill>
                  <a:schemeClr val="accent1"/>
                </a:solidFill>
                <a:prstDash val="solid"/>
              </a:ln>
              <a:effectLst/>
            </c:spPr>
            <c:trendlineType val="linear"/>
            <c:dispRSqr val="0"/>
            <c:dispEq val="0"/>
          </c:trendline>
          <c:cat>
            <c:strRef>
              <c:f>'NS SeC 3-5'!$B$13:$B$18</c:f>
              <c:strCache>
                <c:ptCount val="6"/>
                <c:pt idx="0">
                  <c:v>Nov 15/16</c:v>
                </c:pt>
                <c:pt idx="1">
                  <c:v>Nov 16/17</c:v>
                </c:pt>
                <c:pt idx="2">
                  <c:v>Nov 17/18</c:v>
                </c:pt>
                <c:pt idx="3">
                  <c:v>Nov 18/19</c:v>
                </c:pt>
                <c:pt idx="4">
                  <c:v>Nov 19/20</c:v>
                </c:pt>
                <c:pt idx="5">
                  <c:v>May 20/21</c:v>
                </c:pt>
              </c:strCache>
            </c:strRef>
          </c:cat>
          <c:val>
            <c:numRef>
              <c:f>'NS SeC 3-5'!$D$13:$D$16</c:f>
              <c:numCache>
                <c:formatCode>0.0%</c:formatCode>
                <c:ptCount val="4"/>
                <c:pt idx="0">
                  <c:v>0.27900000000000003</c:v>
                </c:pt>
                <c:pt idx="1">
                  <c:v>0.26600000000000001</c:v>
                </c:pt>
                <c:pt idx="2">
                  <c:v>0.26200000000000001</c:v>
                </c:pt>
                <c:pt idx="3">
                  <c:v>0.26420737786640075</c:v>
                </c:pt>
              </c:numCache>
            </c:numRef>
          </c:val>
          <c:smooth val="0"/>
          <c:extLst>
            <c:ext xmlns:c16="http://schemas.microsoft.com/office/drawing/2014/chart" uri="{C3380CC4-5D6E-409C-BE32-E72D297353CC}">
              <c16:uniqueId val="{00000002-851D-41B7-81D7-A6E62BCDEA5C}"/>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1"/>
        <c:axPos val="b"/>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60000000000000009"/>
          <c:min val="0"/>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6000000000000003"/>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'NS SeC 6-8'!$C$3</c:f>
          <c:strCache>
            <c:ptCount val="1"/>
            <c:pt idx="0">
              <c:v>NS SeC 6-8</c:v>
            </c:pt>
          </c:strCache>
        </c:strRef>
      </c:tx>
      <c:layout>
        <c:manualLayout>
          <c:xMode val="edge"/>
          <c:yMode val="edge"/>
          <c:x val="7.6993483051613135E-4"/>
          <c:y val="0.2863405994072567"/>
        </c:manualLayout>
      </c:layout>
      <c:overlay val="0"/>
      <c:spPr>
        <a:noFill/>
        <a:ln>
          <a:noFill/>
        </a:ln>
        <a:effectLst/>
      </c:spPr>
      <c:txPr>
        <a:bodyPr rot="0" spcFirstLastPara="1" vertOverflow="ellipsis" vert="horz" wrap="square" anchor="ctr" anchorCtr="1"/>
        <a:lstStyle/>
        <a:p>
          <a:pPr>
            <a:lnSpc>
              <a:spcPts val="2000"/>
            </a:lnSpc>
            <a:defRPr sz="2800" b="0" i="0" u="none" strike="noStrike" kern="1200" spc="0" baseline="0">
              <a:solidFill>
                <a:sysClr val="windowText" lastClr="000000"/>
              </a:solidFill>
              <a:latin typeface="Angsana New" panose="02020603050405020304" pitchFamily="18" charset="-34"/>
              <a:ea typeface="+mn-ea"/>
              <a:cs typeface="Angsana New" panose="02020603050405020304" pitchFamily="18" charset="-34"/>
            </a:defRPr>
          </a:pPr>
          <a:endParaRPr lang="en-US"/>
        </a:p>
      </c:txPr>
    </c:title>
    <c:autoTitleDeleted val="0"/>
    <c:plotArea>
      <c:layout>
        <c:manualLayout>
          <c:layoutTarget val="inner"/>
          <c:xMode val="edge"/>
          <c:yMode val="edge"/>
          <c:x val="1.4740208444818177E-2"/>
          <c:y val="8.2945519100458234E-2"/>
          <c:w val="0.96804805952653994"/>
          <c:h val="0.8850728049464911"/>
        </c:manualLayout>
      </c:layout>
      <c:lineChart>
        <c:grouping val="standard"/>
        <c:varyColors val="0"/>
        <c:ser>
          <c:idx val="0"/>
          <c:order val="0"/>
          <c:tx>
            <c:strRef>
              <c:f>'NS SeC 6-8'!$C$12</c:f>
              <c:strCache>
                <c:ptCount val="1"/>
                <c:pt idx="0">
                  <c:v>Inactive</c:v>
                </c:pt>
              </c:strCache>
            </c:strRef>
          </c:tx>
          <c:spPr>
            <a:ln w="15875" cap="rnd">
              <a:solidFill>
                <a:schemeClr val="accent1"/>
              </a:solidFill>
              <a:prstDash val="sysDash"/>
              <a:round/>
            </a:ln>
            <a:effectLst/>
          </c:spPr>
          <c:marker>
            <c:symbol val="circle"/>
            <c:size val="8"/>
            <c:spPr>
              <a:solidFill>
                <a:schemeClr val="accent1"/>
              </a:solidFill>
              <a:ln w="9525">
                <a:solidFill>
                  <a:schemeClr val="accent1"/>
                </a:solidFill>
              </a:ln>
              <a:effectLst/>
            </c:spPr>
          </c:marker>
          <c:cat>
            <c:strRef>
              <c:f>'NS SeC 6-8'!$A$13:$A$18</c:f>
              <c:strCache>
                <c:ptCount val="6"/>
                <c:pt idx="0">
                  <c:v>Nov 15/16</c:v>
                </c:pt>
                <c:pt idx="4">
                  <c:v>Nov 19/20</c:v>
                </c:pt>
                <c:pt idx="5">
                  <c:v>May 20/21</c:v>
                </c:pt>
              </c:strCache>
            </c:strRef>
          </c:cat>
          <c:val>
            <c:numRef>
              <c:f>'NS SeC 6-8'!$C$13:$C$18</c:f>
              <c:numCache>
                <c:formatCode>0.0%</c:formatCode>
                <c:ptCount val="6"/>
                <c:pt idx="0">
                  <c:v>0.375</c:v>
                </c:pt>
                <c:pt idx="1">
                  <c:v>0.377</c:v>
                </c:pt>
                <c:pt idx="2">
                  <c:v>0.36699999999999999</c:v>
                </c:pt>
                <c:pt idx="3">
                  <c:v>0.33496465470364323</c:v>
                </c:pt>
                <c:pt idx="4">
                  <c:v>0.43940133380469332</c:v>
                </c:pt>
                <c:pt idx="5" formatCode="General">
                  <c:v>0.43434844750877599</c:v>
                </c:pt>
              </c:numCache>
            </c:numRef>
          </c:val>
          <c:smooth val="0"/>
          <c:extLst>
            <c:ext xmlns:c16="http://schemas.microsoft.com/office/drawing/2014/chart" uri="{C3380CC4-5D6E-409C-BE32-E72D297353CC}">
              <c16:uniqueId val="{00000000-F76B-4350-8D73-46766C8ACC39}"/>
            </c:ext>
          </c:extLst>
        </c:ser>
        <c:ser>
          <c:idx val="1"/>
          <c:order val="1"/>
          <c:tx>
            <c:strRef>
              <c:f>'NS SeC 6-8'!$D$12</c:f>
              <c:strCache>
                <c:ptCount val="1"/>
              </c:strCache>
            </c:strRef>
          </c:tx>
          <c:spPr>
            <a:ln w="12700" cap="rnd">
              <a:solidFill>
                <a:schemeClr val="accent1"/>
              </a:solidFill>
              <a:round/>
            </a:ln>
            <a:effectLst/>
          </c:spPr>
          <c:marker>
            <c:symbol val="circle"/>
            <c:size val="8"/>
            <c:spPr>
              <a:noFill/>
              <a:ln w="12700">
                <a:solidFill>
                  <a:schemeClr val="accent1"/>
                </a:solidFill>
              </a:ln>
              <a:effectLst/>
            </c:spPr>
          </c:marker>
          <c:trendline>
            <c:spPr>
              <a:ln w="38100" cap="rnd">
                <a:solidFill>
                  <a:schemeClr val="accent1"/>
                </a:solidFill>
                <a:prstDash val="solid"/>
              </a:ln>
              <a:effectLst/>
            </c:spPr>
            <c:trendlineType val="linear"/>
            <c:dispRSqr val="0"/>
            <c:dispEq val="0"/>
          </c:trendline>
          <c:cat>
            <c:strRef>
              <c:f>'NS SeC 6-8'!$A$13:$A$18</c:f>
              <c:strCache>
                <c:ptCount val="6"/>
                <c:pt idx="0">
                  <c:v>Nov 15/16</c:v>
                </c:pt>
                <c:pt idx="4">
                  <c:v>Nov 19/20</c:v>
                </c:pt>
                <c:pt idx="5">
                  <c:v>May 20/21</c:v>
                </c:pt>
              </c:strCache>
            </c:strRef>
          </c:cat>
          <c:val>
            <c:numRef>
              <c:f>'NS SeC 6-8'!$D$13:$D$16</c:f>
              <c:numCache>
                <c:formatCode>0.0%</c:formatCode>
                <c:ptCount val="4"/>
                <c:pt idx="0">
                  <c:v>0.375</c:v>
                </c:pt>
                <c:pt idx="1">
                  <c:v>0.377</c:v>
                </c:pt>
                <c:pt idx="2">
                  <c:v>0.36699999999999999</c:v>
                </c:pt>
                <c:pt idx="3">
                  <c:v>0.33496465470364323</c:v>
                </c:pt>
              </c:numCache>
            </c:numRef>
          </c:val>
          <c:smooth val="0"/>
          <c:extLst>
            <c:ext xmlns:c16="http://schemas.microsoft.com/office/drawing/2014/chart" uri="{C3380CC4-5D6E-409C-BE32-E72D297353CC}">
              <c16:uniqueId val="{00000002-F76B-4350-8D73-46766C8ACC39}"/>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789031024"/>
        <c:crosses val="autoZero"/>
        <c:auto val="1"/>
        <c:lblAlgn val="ctr"/>
        <c:lblOffset val="100"/>
        <c:noMultiLvlLbl val="0"/>
      </c:catAx>
      <c:valAx>
        <c:axId val="789031024"/>
        <c:scaling>
          <c:orientation val="minMax"/>
          <c:max val="0.60000000000000009"/>
          <c:min val="0"/>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6000000000000003"/>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740208444818177E-2"/>
          <c:y val="8.2945519100458234E-2"/>
          <c:w val="0.96804805952653994"/>
          <c:h val="0.89145570590455592"/>
        </c:manualLayout>
      </c:layout>
      <c:lineChart>
        <c:grouping val="standard"/>
        <c:varyColors val="0"/>
        <c:ser>
          <c:idx val="0"/>
          <c:order val="0"/>
          <c:tx>
            <c:strRef>
              <c:f>'Whole population'!$C$11</c:f>
              <c:strCache>
                <c:ptCount val="1"/>
                <c:pt idx="0">
                  <c:v>Greater Manchester</c:v>
                </c:pt>
              </c:strCache>
            </c:strRef>
          </c:tx>
          <c:spPr>
            <a:ln w="15875" cap="rnd">
              <a:solidFill>
                <a:schemeClr val="accent1"/>
              </a:solidFill>
              <a:prstDash val="sysDash"/>
              <a:round/>
            </a:ln>
            <a:effectLst/>
          </c:spPr>
          <c:marker>
            <c:symbol val="circle"/>
            <c:size val="8"/>
            <c:spPr>
              <a:solidFill>
                <a:schemeClr val="accent1"/>
              </a:solidFill>
              <a:ln w="9525">
                <a:solidFill>
                  <a:schemeClr val="accent1"/>
                </a:solidFill>
              </a:ln>
              <a:effectLst/>
            </c:spPr>
          </c:marker>
          <c:cat>
            <c:strRef>
              <c:f>'Whole population'!$B$13:$B$17</c:f>
              <c:strCache>
                <c:ptCount val="5"/>
                <c:pt idx="0">
                  <c:v>Nov 15/16</c:v>
                </c:pt>
                <c:pt idx="1">
                  <c:v>Nov 16/17</c:v>
                </c:pt>
                <c:pt idx="2">
                  <c:v>Nov 17/18</c:v>
                </c:pt>
                <c:pt idx="3">
                  <c:v>Nov 18/19</c:v>
                </c:pt>
                <c:pt idx="4">
                  <c:v>Nov 19/20</c:v>
                </c:pt>
              </c:strCache>
            </c:strRef>
          </c:cat>
          <c:val>
            <c:numRef>
              <c:f>'Whole population'!$C$13:$C$17</c:f>
              <c:numCache>
                <c:formatCode>0.0%</c:formatCode>
                <c:ptCount val="5"/>
                <c:pt idx="0">
                  <c:v>0.28499999999999998</c:v>
                </c:pt>
                <c:pt idx="1">
                  <c:v>0.27800000000000002</c:v>
                </c:pt>
                <c:pt idx="2">
                  <c:v>0.26800000000000002</c:v>
                </c:pt>
                <c:pt idx="3">
                  <c:v>0.26200000000000001</c:v>
                </c:pt>
                <c:pt idx="4">
                  <c:v>0.31147658819548912</c:v>
                </c:pt>
              </c:numCache>
            </c:numRef>
          </c:val>
          <c:smooth val="0"/>
          <c:extLst>
            <c:ext xmlns:c16="http://schemas.microsoft.com/office/drawing/2014/chart" uri="{C3380CC4-5D6E-409C-BE32-E72D297353CC}">
              <c16:uniqueId val="{00000000-FD16-484B-991F-A70C6BD3F098}"/>
            </c:ext>
          </c:extLst>
        </c:ser>
        <c:ser>
          <c:idx val="1"/>
          <c:order val="1"/>
          <c:tx>
            <c:strRef>
              <c:f>'Whole population'!$D$12</c:f>
              <c:strCache>
                <c:ptCount val="1"/>
              </c:strCache>
            </c:strRef>
          </c:tx>
          <c:spPr>
            <a:ln w="12700" cap="rnd">
              <a:solidFill>
                <a:schemeClr val="accent1"/>
              </a:solidFill>
              <a:round/>
            </a:ln>
            <a:effectLst/>
          </c:spPr>
          <c:marker>
            <c:symbol val="circle"/>
            <c:size val="8"/>
            <c:spPr>
              <a:noFill/>
              <a:ln w="12700">
                <a:solidFill>
                  <a:schemeClr val="accent1"/>
                </a:solidFill>
              </a:ln>
              <a:effectLst/>
            </c:spPr>
          </c:marker>
          <c:trendline>
            <c:spPr>
              <a:ln w="38100" cap="rnd">
                <a:solidFill>
                  <a:schemeClr val="accent1"/>
                </a:solidFill>
                <a:prstDash val="solid"/>
              </a:ln>
              <a:effectLst/>
            </c:spPr>
            <c:trendlineType val="linear"/>
            <c:dispRSqr val="0"/>
            <c:dispEq val="0"/>
          </c:trendline>
          <c:cat>
            <c:strRef>
              <c:f>'Whole population'!$B$13:$B$17</c:f>
              <c:strCache>
                <c:ptCount val="5"/>
                <c:pt idx="0">
                  <c:v>Nov 15/16</c:v>
                </c:pt>
                <c:pt idx="1">
                  <c:v>Nov 16/17</c:v>
                </c:pt>
                <c:pt idx="2">
                  <c:v>Nov 17/18</c:v>
                </c:pt>
                <c:pt idx="3">
                  <c:v>Nov 18/19</c:v>
                </c:pt>
                <c:pt idx="4">
                  <c:v>Nov 19/20</c:v>
                </c:pt>
              </c:strCache>
            </c:strRef>
          </c:cat>
          <c:val>
            <c:numRef>
              <c:f>'Whole population'!$D$13:$D$16</c:f>
              <c:numCache>
                <c:formatCode>0.0%</c:formatCode>
                <c:ptCount val="4"/>
                <c:pt idx="0">
                  <c:v>0.28499999999999998</c:v>
                </c:pt>
                <c:pt idx="1">
                  <c:v>0.27800000000000002</c:v>
                </c:pt>
                <c:pt idx="2">
                  <c:v>0.26800000000000002</c:v>
                </c:pt>
                <c:pt idx="3">
                  <c:v>0.26200000000000001</c:v>
                </c:pt>
              </c:numCache>
            </c:numRef>
          </c:val>
          <c:smooth val="0"/>
          <c:extLst>
            <c:ext xmlns:c16="http://schemas.microsoft.com/office/drawing/2014/chart" uri="{C3380CC4-5D6E-409C-BE32-E72D297353CC}">
              <c16:uniqueId val="{00000002-FD16-484B-991F-A70C6BD3F098}"/>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1"/>
        <c:axPos val="b"/>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70000000000000007"/>
          <c:min val="0.60000000000000009"/>
        </c:scaling>
        <c:delete val="1"/>
        <c:axPos val="l"/>
        <c:numFmt formatCode="0%" sourceLinked="0"/>
        <c:majorTickMark val="out"/>
        <c:minorTickMark val="none"/>
        <c:tickLblPos val="nextTo"/>
        <c:crossAx val="789034960"/>
        <c:crosses val="autoZero"/>
        <c:crossBetween val="between"/>
        <c:majorUnit val="0.1"/>
      </c:valAx>
      <c:spPr>
        <a:noFill/>
        <a:ln>
          <a:noFill/>
        </a:ln>
        <a:effectLst/>
      </c:spPr>
    </c:plotArea>
    <c:legend>
      <c:legendPos val="b"/>
      <c:legendEntry>
        <c:idx val="1"/>
        <c:delete val="1"/>
      </c:legendEntry>
      <c:legendEntry>
        <c:idx val="2"/>
        <c:delete val="1"/>
      </c:legendEntry>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'75+'!$C$3</c:f>
          <c:strCache>
            <c:ptCount val="1"/>
            <c:pt idx="0">
              <c:v>Aged 75+</c:v>
            </c:pt>
          </c:strCache>
        </c:strRef>
      </c:tx>
      <c:layout>
        <c:manualLayout>
          <c:xMode val="edge"/>
          <c:yMode val="edge"/>
          <c:x val="7.6993483051613135E-4"/>
          <c:y val="2.7988706311488341E-2"/>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solidFill>
              <a:latin typeface="Angsana New" panose="02020603050405020304" pitchFamily="18" charset="-34"/>
              <a:ea typeface="+mn-ea"/>
              <a:cs typeface="Angsana New" panose="02020603050405020304" pitchFamily="18" charset="-34"/>
            </a:defRPr>
          </a:pPr>
          <a:endParaRPr lang="en-US"/>
        </a:p>
      </c:txPr>
    </c:title>
    <c:autoTitleDeleted val="0"/>
    <c:plotArea>
      <c:layout>
        <c:manualLayout>
          <c:layoutTarget val="inner"/>
          <c:xMode val="edge"/>
          <c:yMode val="edge"/>
          <c:x val="1.4740208444818177E-2"/>
          <c:y val="8.2945519100458234E-2"/>
          <c:w val="0.96804805952653994"/>
          <c:h val="0.8850728049464911"/>
        </c:manualLayout>
      </c:layout>
      <c:lineChart>
        <c:grouping val="standard"/>
        <c:varyColors val="0"/>
        <c:ser>
          <c:idx val="0"/>
          <c:order val="0"/>
          <c:tx>
            <c:strRef>
              <c:f>'75+'!$C$12</c:f>
              <c:strCache>
                <c:ptCount val="1"/>
                <c:pt idx="0">
                  <c:v>Inactive</c:v>
                </c:pt>
              </c:strCache>
            </c:strRef>
          </c:tx>
          <c:spPr>
            <a:ln w="15875" cap="rnd">
              <a:solidFill>
                <a:schemeClr val="accent1"/>
              </a:solidFill>
              <a:prstDash val="sysDash"/>
              <a:round/>
            </a:ln>
            <a:effectLst/>
          </c:spPr>
          <c:marker>
            <c:symbol val="circle"/>
            <c:size val="8"/>
            <c:spPr>
              <a:solidFill>
                <a:schemeClr val="accent1"/>
              </a:solidFill>
              <a:ln w="9525">
                <a:solidFill>
                  <a:schemeClr val="accent1"/>
                </a:solidFill>
              </a:ln>
              <a:effectLst/>
            </c:spPr>
          </c:marker>
          <c:cat>
            <c:strRef>
              <c:f>'75+'!$A$13:$A$18</c:f>
              <c:strCache>
                <c:ptCount val="6"/>
                <c:pt idx="0">
                  <c:v>Nov 15/16</c:v>
                </c:pt>
                <c:pt idx="4">
                  <c:v>Nov 19/20</c:v>
                </c:pt>
                <c:pt idx="5">
                  <c:v>May 20/21</c:v>
                </c:pt>
              </c:strCache>
            </c:strRef>
          </c:cat>
          <c:val>
            <c:numRef>
              <c:f>'75+'!$C$13:$C$18</c:f>
              <c:numCache>
                <c:formatCode>0.0%</c:formatCode>
                <c:ptCount val="6"/>
                <c:pt idx="0">
                  <c:v>0.55100000000000005</c:v>
                </c:pt>
                <c:pt idx="1">
                  <c:v>0.56299999999999994</c:v>
                </c:pt>
                <c:pt idx="2">
                  <c:v>0.54</c:v>
                </c:pt>
                <c:pt idx="3">
                  <c:v>0.48421052631578948</c:v>
                </c:pt>
                <c:pt idx="4">
                  <c:v>0.5303082335865632</c:v>
                </c:pt>
                <c:pt idx="5" formatCode="General">
                  <c:v>0.52225863374336701</c:v>
                </c:pt>
              </c:numCache>
            </c:numRef>
          </c:val>
          <c:smooth val="0"/>
          <c:extLst>
            <c:ext xmlns:c16="http://schemas.microsoft.com/office/drawing/2014/chart" uri="{C3380CC4-5D6E-409C-BE32-E72D297353CC}">
              <c16:uniqueId val="{00000000-E09B-484A-A7E0-590C91242093}"/>
            </c:ext>
          </c:extLst>
        </c:ser>
        <c:ser>
          <c:idx val="1"/>
          <c:order val="1"/>
          <c:tx>
            <c:strRef>
              <c:f>'75+'!$D$12</c:f>
              <c:strCache>
                <c:ptCount val="1"/>
              </c:strCache>
            </c:strRef>
          </c:tx>
          <c:spPr>
            <a:ln w="12700" cap="rnd">
              <a:solidFill>
                <a:schemeClr val="accent1"/>
              </a:solidFill>
              <a:round/>
            </a:ln>
            <a:effectLst/>
          </c:spPr>
          <c:marker>
            <c:symbol val="circle"/>
            <c:size val="8"/>
            <c:spPr>
              <a:noFill/>
              <a:ln w="12700">
                <a:solidFill>
                  <a:schemeClr val="accent1"/>
                </a:solidFill>
              </a:ln>
              <a:effectLst/>
            </c:spPr>
          </c:marker>
          <c:trendline>
            <c:spPr>
              <a:ln w="38100" cap="rnd">
                <a:solidFill>
                  <a:schemeClr val="accent1"/>
                </a:solidFill>
                <a:prstDash val="solid"/>
              </a:ln>
              <a:effectLst/>
            </c:spPr>
            <c:trendlineType val="linear"/>
            <c:dispRSqr val="0"/>
            <c:dispEq val="0"/>
          </c:trendline>
          <c:cat>
            <c:strRef>
              <c:f>'75+'!$A$13:$A$18</c:f>
              <c:strCache>
                <c:ptCount val="6"/>
                <c:pt idx="0">
                  <c:v>Nov 15/16</c:v>
                </c:pt>
                <c:pt idx="4">
                  <c:v>Nov 19/20</c:v>
                </c:pt>
                <c:pt idx="5">
                  <c:v>May 20/21</c:v>
                </c:pt>
              </c:strCache>
            </c:strRef>
          </c:cat>
          <c:val>
            <c:numRef>
              <c:f>'75+'!$D$13:$D$16</c:f>
              <c:numCache>
                <c:formatCode>0.0%</c:formatCode>
                <c:ptCount val="4"/>
                <c:pt idx="0">
                  <c:v>0.55100000000000005</c:v>
                </c:pt>
                <c:pt idx="1">
                  <c:v>0.56299999999999994</c:v>
                </c:pt>
                <c:pt idx="2">
                  <c:v>0.54</c:v>
                </c:pt>
                <c:pt idx="3">
                  <c:v>0.48421052631578948</c:v>
                </c:pt>
              </c:numCache>
            </c:numRef>
          </c:val>
          <c:smooth val="0"/>
          <c:extLst>
            <c:ext xmlns:c16="http://schemas.microsoft.com/office/drawing/2014/chart" uri="{C3380CC4-5D6E-409C-BE32-E72D297353CC}">
              <c16:uniqueId val="{00000002-E09B-484A-A7E0-590C91242093}"/>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789031024"/>
        <c:crosses val="autoZero"/>
        <c:auto val="1"/>
        <c:lblAlgn val="ctr"/>
        <c:lblOffset val="100"/>
        <c:noMultiLvlLbl val="0"/>
      </c:catAx>
      <c:valAx>
        <c:axId val="789031024"/>
        <c:scaling>
          <c:orientation val="minMax"/>
          <c:max val="0.60000000000000009"/>
          <c:min val="0"/>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6000000000000003"/>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'Rank data'!$C$6</c:f>
          <c:strCache>
            <c:ptCount val="1"/>
            <c:pt idx="0">
              <c:v> Nov 15/16 </c:v>
            </c:pt>
          </c:strCache>
        </c:strRef>
      </c:tx>
      <c:layout>
        <c:manualLayout>
          <c:xMode val="edge"/>
          <c:yMode val="edge"/>
          <c:x val="0.26566305914388277"/>
          <c:y val="0.88326831722239108"/>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Angsana New" panose="02020603050405020304" pitchFamily="18" charset="-34"/>
            </a:defRPr>
          </a:pPr>
          <a:endParaRPr lang="en-US"/>
        </a:p>
      </c:txPr>
    </c:title>
    <c:autoTitleDeleted val="0"/>
    <c:plotArea>
      <c:layout>
        <c:manualLayout>
          <c:layoutTarget val="inner"/>
          <c:xMode val="edge"/>
          <c:yMode val="edge"/>
          <c:x val="5.454669383384269E-2"/>
          <c:y val="0.14269130573066494"/>
          <c:w val="0.93572173564131444"/>
          <c:h val="0.72730838977420909"/>
        </c:manualLayout>
      </c:layout>
      <c:barChart>
        <c:barDir val="bar"/>
        <c:grouping val="clustered"/>
        <c:varyColors val="0"/>
        <c:ser>
          <c:idx val="0"/>
          <c:order val="0"/>
          <c:tx>
            <c:strRef>
              <c:f>'Rank data'!$D$20</c:f>
              <c:strCache>
                <c:ptCount val="1"/>
                <c:pt idx="0">
                  <c:v> All Active Partnerships </c:v>
                </c:pt>
              </c:strCache>
            </c:strRef>
          </c:tx>
          <c:spPr>
            <a:solidFill>
              <a:srgbClr val="CDCDCD"/>
            </a:solidFill>
            <a:ln>
              <a:noFill/>
            </a:ln>
            <a:effectLst/>
          </c:spPr>
          <c:invertIfNegative val="0"/>
          <c:cat>
            <c:strRef>
              <c:f>'Rank data'!$A$21:$A$65</c:f>
              <c:strCache>
                <c:ptCount val="45"/>
                <c:pt idx="0">
                  <c:v>Worst</c:v>
                </c:pt>
                <c:pt idx="44">
                  <c:v>Best</c:v>
                </c:pt>
              </c:strCache>
            </c:strRef>
          </c:cat>
          <c:val>
            <c:numRef>
              <c:f>'Rank data'!$D$21:$D$65</c:f>
              <c:numCache>
                <c:formatCode>0.0%</c:formatCode>
                <c:ptCount val="45"/>
                <c:pt idx="0">
                  <c:v>0.315</c:v>
                </c:pt>
                <c:pt idx="1">
                  <c:v>0.30099999999999999</c:v>
                </c:pt>
                <c:pt idx="2">
                  <c:v>0.29799999999999999</c:v>
                </c:pt>
                <c:pt idx="3">
                  <c:v>0.29099999999999998</c:v>
                </c:pt>
                <c:pt idx="4">
                  <c:v>0.28899999999999998</c:v>
                </c:pt>
                <c:pt idx="5">
                  <c:v>0.28699999999999998</c:v>
                </c:pt>
                <c:pt idx="6">
                  <c:v>0.28499999999999998</c:v>
                </c:pt>
                <c:pt idx="7">
                  <c:v>0.28299999999999997</c:v>
                </c:pt>
                <c:pt idx="8">
                  <c:v>0.28000000000000003</c:v>
                </c:pt>
                <c:pt idx="9">
                  <c:v>0.27500000000000002</c:v>
                </c:pt>
                <c:pt idx="10">
                  <c:v>0.27400000000000002</c:v>
                </c:pt>
                <c:pt idx="11">
                  <c:v>0.27300000000000002</c:v>
                </c:pt>
                <c:pt idx="12">
                  <c:v>0.27200000000000002</c:v>
                </c:pt>
                <c:pt idx="13">
                  <c:v>0.27100000000000002</c:v>
                </c:pt>
                <c:pt idx="14">
                  <c:v>0.27</c:v>
                </c:pt>
                <c:pt idx="15">
                  <c:v>0.26900000000000002</c:v>
                </c:pt>
                <c:pt idx="16">
                  <c:v>0.26900000000000002</c:v>
                </c:pt>
                <c:pt idx="17">
                  <c:v>0.26900000000000002</c:v>
                </c:pt>
                <c:pt idx="18">
                  <c:v>0.26500000000000001</c:v>
                </c:pt>
                <c:pt idx="19">
                  <c:v>0.26500000000000001</c:v>
                </c:pt>
                <c:pt idx="20">
                  <c:v>0.26</c:v>
                </c:pt>
                <c:pt idx="21">
                  <c:v>0.26</c:v>
                </c:pt>
                <c:pt idx="22">
                  <c:v>0.25900000000000001</c:v>
                </c:pt>
                <c:pt idx="23">
                  <c:v>0.255</c:v>
                </c:pt>
                <c:pt idx="24">
                  <c:v>0.254</c:v>
                </c:pt>
                <c:pt idx="25">
                  <c:v>0.25</c:v>
                </c:pt>
                <c:pt idx="26">
                  <c:v>0.247</c:v>
                </c:pt>
                <c:pt idx="27">
                  <c:v>0.247</c:v>
                </c:pt>
                <c:pt idx="28">
                  <c:v>0.245</c:v>
                </c:pt>
                <c:pt idx="29">
                  <c:v>0.245</c:v>
                </c:pt>
                <c:pt idx="30">
                  <c:v>0.24199999999999999</c:v>
                </c:pt>
                <c:pt idx="31">
                  <c:v>0.24199999999999999</c:v>
                </c:pt>
                <c:pt idx="32">
                  <c:v>0.23799999999999999</c:v>
                </c:pt>
                <c:pt idx="33">
                  <c:v>0.23400000000000001</c:v>
                </c:pt>
                <c:pt idx="34">
                  <c:v>0.22900000000000001</c:v>
                </c:pt>
                <c:pt idx="35">
                  <c:v>0.22800000000000001</c:v>
                </c:pt>
                <c:pt idx="36">
                  <c:v>0.22800000000000001</c:v>
                </c:pt>
                <c:pt idx="37">
                  <c:v>0.22500000000000001</c:v>
                </c:pt>
                <c:pt idx="38">
                  <c:v>0.216</c:v>
                </c:pt>
                <c:pt idx="39">
                  <c:v>0.216</c:v>
                </c:pt>
                <c:pt idx="40">
                  <c:v>0.215</c:v>
                </c:pt>
                <c:pt idx="41">
                  <c:v>0.214</c:v>
                </c:pt>
                <c:pt idx="42">
                  <c:v>0.21</c:v>
                </c:pt>
                <c:pt idx="43">
                  <c:v>0.20899999999999999</c:v>
                </c:pt>
                <c:pt idx="44">
                  <c:v>0.20899999999999999</c:v>
                </c:pt>
              </c:numCache>
            </c:numRef>
          </c:val>
          <c:extLst>
            <c:ext xmlns:c16="http://schemas.microsoft.com/office/drawing/2014/chart" uri="{C3380CC4-5D6E-409C-BE32-E72D297353CC}">
              <c16:uniqueId val="{00000000-6D27-423A-963A-4314DA82604A}"/>
            </c:ext>
          </c:extLst>
        </c:ser>
        <c:ser>
          <c:idx val="1"/>
          <c:order val="1"/>
          <c:tx>
            <c:strRef>
              <c:f>'Rank data'!$E$20</c:f>
              <c:strCache>
                <c:ptCount val="1"/>
                <c:pt idx="0">
                  <c:v>Greater Sport</c:v>
                </c:pt>
              </c:strCache>
            </c:strRef>
          </c:tx>
          <c:spPr>
            <a:solidFill>
              <a:schemeClr val="accent1"/>
            </a:solidFill>
            <a:ln>
              <a:noFill/>
            </a:ln>
            <a:effectLst/>
          </c:spPr>
          <c:invertIfNegative val="0"/>
          <c:dLbls>
            <c:dLbl>
              <c:idx val="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1-6D27-423A-963A-4314DA82604A}"/>
                </c:ext>
              </c:extLst>
            </c:dLbl>
            <c:dLbl>
              <c:idx val="1"/>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2-6D27-423A-963A-4314DA82604A}"/>
                </c:ext>
              </c:extLst>
            </c:dLbl>
            <c:dLbl>
              <c:idx val="2"/>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3-6D27-423A-963A-4314DA82604A}"/>
                </c:ext>
              </c:extLst>
            </c:dLbl>
            <c:dLbl>
              <c:idx val="3"/>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4-6D27-423A-963A-4314DA82604A}"/>
                </c:ext>
              </c:extLst>
            </c:dLbl>
            <c:dLbl>
              <c:idx val="4"/>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5-6D27-423A-963A-4314DA82604A}"/>
                </c:ext>
              </c:extLst>
            </c:dLbl>
            <c:dLbl>
              <c:idx val="5"/>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6-6D27-423A-963A-4314DA82604A}"/>
                </c:ext>
              </c:extLst>
            </c:dLbl>
            <c:dLbl>
              <c:idx val="6"/>
              <c:tx>
                <c:rich>
                  <a:bodyPr/>
                  <a:lstStyle/>
                  <a:p>
                    <a:fld id="{78EA00AA-7869-42D3-822E-69B1EB4FCFBA}"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layout>
                    <c:manualLayout>
                      <c:w val="0.24625889046941679"/>
                      <c:h val="0.2313891682077667"/>
                    </c:manualLayout>
                  </c15:layout>
                  <c15:dlblFieldTable/>
                  <c15:showDataLabelsRange val="1"/>
                </c:ext>
                <c:ext xmlns:c16="http://schemas.microsoft.com/office/drawing/2014/chart" uri="{C3380CC4-5D6E-409C-BE32-E72D297353CC}">
                  <c16:uniqueId val="{00000007-6D27-423A-963A-4314DA82604A}"/>
                </c:ext>
              </c:extLst>
            </c:dLbl>
            <c:dLbl>
              <c:idx val="7"/>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8-6D27-423A-963A-4314DA82604A}"/>
                </c:ext>
              </c:extLst>
            </c:dLbl>
            <c:dLbl>
              <c:idx val="8"/>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9-6D27-423A-963A-4314DA82604A}"/>
                </c:ext>
              </c:extLst>
            </c:dLbl>
            <c:dLbl>
              <c:idx val="9"/>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A-6D27-423A-963A-4314DA82604A}"/>
                </c:ext>
              </c:extLst>
            </c:dLbl>
            <c:dLbl>
              <c:idx val="10"/>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6D27-423A-963A-4314DA82604A}"/>
                </c:ext>
              </c:extLst>
            </c:dLbl>
            <c:dLbl>
              <c:idx val="11"/>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C-6D27-423A-963A-4314DA82604A}"/>
                </c:ext>
              </c:extLst>
            </c:dLbl>
            <c:dLbl>
              <c:idx val="12"/>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D-6D27-423A-963A-4314DA82604A}"/>
                </c:ext>
              </c:extLst>
            </c:dLbl>
            <c:dLbl>
              <c:idx val="13"/>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E-6D27-423A-963A-4314DA82604A}"/>
                </c:ext>
              </c:extLst>
            </c:dLbl>
            <c:dLbl>
              <c:idx val="14"/>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F-6D27-423A-963A-4314DA82604A}"/>
                </c:ext>
              </c:extLst>
            </c:dLbl>
            <c:dLbl>
              <c:idx val="15"/>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0-6D27-423A-963A-4314DA82604A}"/>
                </c:ext>
              </c:extLst>
            </c:dLbl>
            <c:dLbl>
              <c:idx val="16"/>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1-6D27-423A-963A-4314DA82604A}"/>
                </c:ext>
              </c:extLst>
            </c:dLbl>
            <c:dLbl>
              <c:idx val="17"/>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2-6D27-423A-963A-4314DA82604A}"/>
                </c:ext>
              </c:extLst>
            </c:dLbl>
            <c:dLbl>
              <c:idx val="18"/>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3-6D27-423A-963A-4314DA82604A}"/>
                </c:ext>
              </c:extLst>
            </c:dLbl>
            <c:dLbl>
              <c:idx val="19"/>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4-6D27-423A-963A-4314DA82604A}"/>
                </c:ext>
              </c:extLst>
            </c:dLbl>
            <c:dLbl>
              <c:idx val="20"/>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5-6D27-423A-963A-4314DA82604A}"/>
                </c:ext>
              </c:extLst>
            </c:dLbl>
            <c:dLbl>
              <c:idx val="21"/>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6-6D27-423A-963A-4314DA82604A}"/>
                </c:ext>
              </c:extLst>
            </c:dLbl>
            <c:dLbl>
              <c:idx val="22"/>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7-6D27-423A-963A-4314DA82604A}"/>
                </c:ext>
              </c:extLst>
            </c:dLbl>
            <c:dLbl>
              <c:idx val="23"/>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8-6D27-423A-963A-4314DA82604A}"/>
                </c:ext>
              </c:extLst>
            </c:dLbl>
            <c:dLbl>
              <c:idx val="24"/>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9-6D27-423A-963A-4314DA82604A}"/>
                </c:ext>
              </c:extLst>
            </c:dLbl>
            <c:dLbl>
              <c:idx val="25"/>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A-6D27-423A-963A-4314DA82604A}"/>
                </c:ext>
              </c:extLst>
            </c:dLbl>
            <c:dLbl>
              <c:idx val="26"/>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B-6D27-423A-963A-4314DA82604A}"/>
                </c:ext>
              </c:extLst>
            </c:dLbl>
            <c:dLbl>
              <c:idx val="27"/>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C-6D27-423A-963A-4314DA82604A}"/>
                </c:ext>
              </c:extLst>
            </c:dLbl>
            <c:dLbl>
              <c:idx val="28"/>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D-6D27-423A-963A-4314DA82604A}"/>
                </c:ext>
              </c:extLst>
            </c:dLbl>
            <c:dLbl>
              <c:idx val="29"/>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E-6D27-423A-963A-4314DA82604A}"/>
                </c:ext>
              </c:extLst>
            </c:dLbl>
            <c:dLbl>
              <c:idx val="30"/>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F-6D27-423A-963A-4314DA82604A}"/>
                </c:ext>
              </c:extLst>
            </c:dLbl>
            <c:dLbl>
              <c:idx val="31"/>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0-6D27-423A-963A-4314DA82604A}"/>
                </c:ext>
              </c:extLst>
            </c:dLbl>
            <c:dLbl>
              <c:idx val="3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layout>
                    <c:manualLayout>
                      <c:w val="0.28039829302987196"/>
                      <c:h val="0.2313891682077667"/>
                    </c:manualLayout>
                  </c15:layout>
                  <c15:showDataLabelsRange val="1"/>
                </c:ext>
                <c:ext xmlns:c16="http://schemas.microsoft.com/office/drawing/2014/chart" uri="{C3380CC4-5D6E-409C-BE32-E72D297353CC}">
                  <c16:uniqueId val="{00000021-6D27-423A-963A-4314DA82604A}"/>
                </c:ext>
              </c:extLst>
            </c:dLbl>
            <c:dLbl>
              <c:idx val="33"/>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2-6D27-423A-963A-4314DA82604A}"/>
                </c:ext>
              </c:extLst>
            </c:dLbl>
            <c:dLbl>
              <c:idx val="34"/>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3-6D27-423A-963A-4314DA82604A}"/>
                </c:ext>
              </c:extLst>
            </c:dLbl>
            <c:dLbl>
              <c:idx val="35"/>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4-6D27-423A-963A-4314DA82604A}"/>
                </c:ext>
              </c:extLst>
            </c:dLbl>
            <c:dLbl>
              <c:idx val="36"/>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5-6D27-423A-963A-4314DA82604A}"/>
                </c:ext>
              </c:extLst>
            </c:dLbl>
            <c:dLbl>
              <c:idx val="37"/>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6-6D27-423A-963A-4314DA82604A}"/>
                </c:ext>
              </c:extLst>
            </c:dLbl>
            <c:dLbl>
              <c:idx val="38"/>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7-6D27-423A-963A-4314DA82604A}"/>
                </c:ext>
              </c:extLst>
            </c:dLbl>
            <c:dLbl>
              <c:idx val="39"/>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8-6D27-423A-963A-4314DA82604A}"/>
                </c:ext>
              </c:extLst>
            </c:dLbl>
            <c:dLbl>
              <c:idx val="40"/>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9-6D27-423A-963A-4314DA82604A}"/>
                </c:ext>
              </c:extLst>
            </c:dLbl>
            <c:dLbl>
              <c:idx val="41"/>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A-6D27-423A-963A-4314DA82604A}"/>
                </c:ext>
              </c:extLst>
            </c:dLbl>
            <c:dLbl>
              <c:idx val="42"/>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B-6D27-423A-963A-4314DA82604A}"/>
                </c:ext>
              </c:extLst>
            </c:dLbl>
            <c:dLbl>
              <c:idx val="43"/>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C-6D27-423A-963A-4314DA82604A}"/>
                </c:ext>
              </c:extLst>
            </c:dLbl>
            <c:dLbl>
              <c:idx val="44"/>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D-6D27-423A-963A-4314DA82604A}"/>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'Rank data'!$A$21:$A$65</c:f>
              <c:strCache>
                <c:ptCount val="45"/>
                <c:pt idx="0">
                  <c:v>Worst</c:v>
                </c:pt>
                <c:pt idx="44">
                  <c:v>Best</c:v>
                </c:pt>
              </c:strCache>
            </c:strRef>
          </c:cat>
          <c:val>
            <c:numRef>
              <c:f>'Rank data'!$E$21:$E$65</c:f>
              <c:numCache>
                <c:formatCode>0.0%</c:formatCode>
                <c:ptCount val="45"/>
                <c:pt idx="0">
                  <c:v>#N/A</c:v>
                </c:pt>
                <c:pt idx="1">
                  <c:v>#N/A</c:v>
                </c:pt>
                <c:pt idx="2">
                  <c:v>#N/A</c:v>
                </c:pt>
                <c:pt idx="3">
                  <c:v>#N/A</c:v>
                </c:pt>
                <c:pt idx="4">
                  <c:v>#N/A</c:v>
                </c:pt>
                <c:pt idx="5">
                  <c:v>#N/A</c:v>
                </c:pt>
                <c:pt idx="6">
                  <c:v>0.28499999999999998</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numCache>
            </c:numRef>
          </c:val>
          <c:extLst>
            <c:ext xmlns:c15="http://schemas.microsoft.com/office/drawing/2012/chart" uri="{02D57815-91ED-43cb-92C2-25804820EDAC}">
              <c15:datalabelsRange>
                <c15:f>'Rank data'!$G$21:$G$65</c15:f>
                <c15:dlblRangeCache>
                  <c:ptCount val="45"/>
                  <c:pt idx="0">
                    <c:v>  </c:v>
                  </c:pt>
                  <c:pt idx="1">
                    <c:v>  </c:v>
                  </c:pt>
                  <c:pt idx="2">
                    <c:v>  </c:v>
                  </c:pt>
                  <c:pt idx="3">
                    <c:v>  </c:v>
                  </c:pt>
                  <c:pt idx="4">
                    <c:v>  </c:v>
                  </c:pt>
                  <c:pt idx="5">
                    <c:v>  </c:v>
                  </c:pt>
                  <c:pt idx="6">
                    <c:v> 39th </c:v>
                  </c:pt>
                  <c:pt idx="7">
                    <c:v>  </c:v>
                  </c:pt>
                  <c:pt idx="8">
                    <c:v>  </c:v>
                  </c:pt>
                  <c:pt idx="9">
                    <c:v>  </c:v>
                  </c:pt>
                  <c:pt idx="10">
                    <c:v>  </c:v>
                  </c:pt>
                  <c:pt idx="11">
                    <c:v>  </c:v>
                  </c:pt>
                  <c:pt idx="12">
                    <c:v>  </c:v>
                  </c:pt>
                  <c:pt idx="13">
                    <c:v>  </c:v>
                  </c:pt>
                  <c:pt idx="14">
                    <c:v>  </c:v>
                  </c:pt>
                  <c:pt idx="15">
                    <c:v>  </c:v>
                  </c:pt>
                  <c:pt idx="16">
                    <c:v>  </c:v>
                  </c:pt>
                  <c:pt idx="17">
                    <c:v>  </c:v>
                  </c:pt>
                  <c:pt idx="18">
                    <c:v>  </c:v>
                  </c:pt>
                  <c:pt idx="19">
                    <c:v>  </c:v>
                  </c:pt>
                  <c:pt idx="20">
                    <c:v>  </c:v>
                  </c:pt>
                  <c:pt idx="21">
                    <c:v>  </c:v>
                  </c:pt>
                  <c:pt idx="22">
                    <c:v>  </c:v>
                  </c:pt>
                  <c:pt idx="23">
                    <c:v>  </c:v>
                  </c:pt>
                  <c:pt idx="24">
                    <c:v>  </c:v>
                  </c:pt>
                  <c:pt idx="25">
                    <c:v>  </c:v>
                  </c:pt>
                  <c:pt idx="26">
                    <c:v>  </c:v>
                  </c:pt>
                  <c:pt idx="27">
                    <c:v>  </c:v>
                  </c:pt>
                  <c:pt idx="28">
                    <c:v>  </c:v>
                  </c:pt>
                  <c:pt idx="29">
                    <c:v>  </c:v>
                  </c:pt>
                  <c:pt idx="30">
                    <c:v>  </c:v>
                  </c:pt>
                  <c:pt idx="31">
                    <c:v>  </c:v>
                  </c:pt>
                  <c:pt idx="32">
                    <c:v>  </c:v>
                  </c:pt>
                  <c:pt idx="33">
                    <c:v>  </c:v>
                  </c:pt>
                  <c:pt idx="34">
                    <c:v>  </c:v>
                  </c:pt>
                  <c:pt idx="35">
                    <c:v>  </c:v>
                  </c:pt>
                  <c:pt idx="36">
                    <c:v>  </c:v>
                  </c:pt>
                  <c:pt idx="37">
                    <c:v>  </c:v>
                  </c:pt>
                  <c:pt idx="38">
                    <c:v>  </c:v>
                  </c:pt>
                  <c:pt idx="39">
                    <c:v>  </c:v>
                  </c:pt>
                  <c:pt idx="40">
                    <c:v>  </c:v>
                  </c:pt>
                  <c:pt idx="41">
                    <c:v>  </c:v>
                  </c:pt>
                  <c:pt idx="42">
                    <c:v>  </c:v>
                  </c:pt>
                  <c:pt idx="43">
                    <c:v>  </c:v>
                  </c:pt>
                  <c:pt idx="44">
                    <c:v>  </c:v>
                  </c:pt>
                </c15:dlblRangeCache>
              </c15:datalabelsRange>
            </c:ext>
            <c:ext xmlns:c16="http://schemas.microsoft.com/office/drawing/2014/chart" uri="{C3380CC4-5D6E-409C-BE32-E72D297353CC}">
              <c16:uniqueId val="{0000002E-6D27-423A-963A-4314DA82604A}"/>
            </c:ext>
          </c:extLst>
        </c:ser>
        <c:ser>
          <c:idx val="2"/>
          <c:order val="2"/>
          <c:tx>
            <c:strRef>
              <c:f>'Rank data'!$F$20</c:f>
              <c:strCache>
                <c:ptCount val="1"/>
                <c:pt idx="0">
                  <c:v>Nearest Neighbours</c:v>
                </c:pt>
              </c:strCache>
            </c:strRef>
          </c:tx>
          <c:spPr>
            <a:solidFill>
              <a:schemeClr val="tx1"/>
            </a:solidFill>
            <a:ln>
              <a:noFill/>
            </a:ln>
            <a:effectLst/>
          </c:spPr>
          <c:invertIfNegative val="0"/>
          <c:cat>
            <c:strRef>
              <c:f>'Rank data'!$A$21:$A$65</c:f>
              <c:strCache>
                <c:ptCount val="45"/>
                <c:pt idx="0">
                  <c:v>Worst</c:v>
                </c:pt>
                <c:pt idx="44">
                  <c:v>Best</c:v>
                </c:pt>
              </c:strCache>
            </c:strRef>
          </c:cat>
          <c:val>
            <c:numRef>
              <c:f>'Rank data'!$F$21:$F$65</c:f>
              <c:numCache>
                <c:formatCode>0.0%</c:formatCode>
                <c:ptCount val="45"/>
                <c:pt idx="0">
                  <c:v>#N/A</c:v>
                </c:pt>
                <c:pt idx="1">
                  <c:v>#N/A</c:v>
                </c:pt>
                <c:pt idx="2">
                  <c:v>#N/A</c:v>
                </c:pt>
                <c:pt idx="3">
                  <c:v>#N/A</c:v>
                </c:pt>
                <c:pt idx="4">
                  <c:v>#N/A</c:v>
                </c:pt>
                <c:pt idx="5">
                  <c:v>#N/A</c:v>
                </c:pt>
                <c:pt idx="6">
                  <c:v>#N/A</c:v>
                </c:pt>
                <c:pt idx="7">
                  <c:v>0.28299999999999997</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0.254</c:v>
                </c:pt>
                <c:pt idx="25">
                  <c:v>#N/A</c:v>
                </c:pt>
                <c:pt idx="26">
                  <c:v>#N/A</c:v>
                </c:pt>
                <c:pt idx="27">
                  <c:v>#N/A</c:v>
                </c:pt>
                <c:pt idx="28">
                  <c:v>#N/A</c:v>
                </c:pt>
                <c:pt idx="29">
                  <c:v>#N/A</c:v>
                </c:pt>
                <c:pt idx="30">
                  <c:v>0.24199999999999999</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numCache>
            </c:numRef>
          </c:val>
          <c:extLst>
            <c:ext xmlns:c16="http://schemas.microsoft.com/office/drawing/2014/chart" uri="{C3380CC4-5D6E-409C-BE32-E72D297353CC}">
              <c16:uniqueId val="{0000002F-6D27-423A-963A-4314DA82604A}"/>
            </c:ext>
          </c:extLst>
        </c:ser>
        <c:dLbls>
          <c:showLegendKey val="0"/>
          <c:showVal val="0"/>
          <c:showCatName val="0"/>
          <c:showSerName val="0"/>
          <c:showPercent val="0"/>
          <c:showBubbleSize val="0"/>
        </c:dLbls>
        <c:gapWidth val="20"/>
        <c:overlap val="100"/>
        <c:axId val="789034960"/>
        <c:axId val="789031024"/>
      </c:barChart>
      <c:catAx>
        <c:axId val="789034960"/>
        <c:scaling>
          <c:orientation val="minMax"/>
        </c:scaling>
        <c:delete val="1"/>
        <c:axPos val="l"/>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45"/>
        </c:scaling>
        <c:delete val="1"/>
        <c:axPos val="b"/>
        <c:numFmt formatCode="0%" sourceLinked="0"/>
        <c:majorTickMark val="out"/>
        <c:minorTickMark val="none"/>
        <c:tickLblPos val="nextTo"/>
        <c:crossAx val="789034960"/>
        <c:crosses val="autoZero"/>
        <c:crossBetween val="between"/>
        <c:majorUnit val="0.4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'Limiting illness'!$C$3</c:f>
          <c:strCache>
            <c:ptCount val="1"/>
            <c:pt idx="0">
              <c:v>Limiting illness</c:v>
            </c:pt>
          </c:strCache>
        </c:strRef>
      </c:tx>
      <c:layout>
        <c:manualLayout>
          <c:xMode val="edge"/>
          <c:yMode val="edge"/>
          <c:x val="7.6993504655104733E-4"/>
          <c:y val="6.3603766323873517E-2"/>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solidFill>
              <a:latin typeface="Angsana New" panose="02020603050405020304" pitchFamily="18" charset="-34"/>
              <a:ea typeface="+mn-ea"/>
              <a:cs typeface="Angsana New" panose="02020603050405020304" pitchFamily="18" charset="-34"/>
            </a:defRPr>
          </a:pPr>
          <a:endParaRPr lang="en-US"/>
        </a:p>
      </c:txPr>
    </c:title>
    <c:autoTitleDeleted val="0"/>
    <c:plotArea>
      <c:layout>
        <c:manualLayout>
          <c:layoutTarget val="inner"/>
          <c:xMode val="edge"/>
          <c:yMode val="edge"/>
          <c:x val="1.4740208444818177E-2"/>
          <c:y val="8.2945519100458234E-2"/>
          <c:w val="0.96804805952653994"/>
          <c:h val="0.8850728049464911"/>
        </c:manualLayout>
      </c:layout>
      <c:lineChart>
        <c:grouping val="standard"/>
        <c:varyColors val="0"/>
        <c:ser>
          <c:idx val="0"/>
          <c:order val="0"/>
          <c:tx>
            <c:strRef>
              <c:f>'Limiting illness'!$C$12</c:f>
              <c:strCache>
                <c:ptCount val="1"/>
                <c:pt idx="0">
                  <c:v>Inactive</c:v>
                </c:pt>
              </c:strCache>
            </c:strRef>
          </c:tx>
          <c:spPr>
            <a:ln w="15875" cap="rnd">
              <a:solidFill>
                <a:schemeClr val="accent1"/>
              </a:solidFill>
              <a:prstDash val="sysDash"/>
              <a:round/>
            </a:ln>
            <a:effectLst/>
          </c:spPr>
          <c:marker>
            <c:symbol val="circle"/>
            <c:size val="8"/>
            <c:spPr>
              <a:solidFill>
                <a:schemeClr val="accent1"/>
              </a:solidFill>
              <a:ln w="9525">
                <a:solidFill>
                  <a:schemeClr val="accent1"/>
                </a:solidFill>
              </a:ln>
              <a:effectLst/>
            </c:spPr>
          </c:marker>
          <c:cat>
            <c:strRef>
              <c:f>'Limiting illness'!$A$13:$A$18</c:f>
              <c:strCache>
                <c:ptCount val="6"/>
                <c:pt idx="0">
                  <c:v>Nov 15/16</c:v>
                </c:pt>
                <c:pt idx="4">
                  <c:v>Nov 19/20</c:v>
                </c:pt>
                <c:pt idx="5">
                  <c:v>May 20/21</c:v>
                </c:pt>
              </c:strCache>
            </c:strRef>
          </c:cat>
          <c:val>
            <c:numRef>
              <c:f>'Limiting illness'!$C$13:$C$18</c:f>
              <c:numCache>
                <c:formatCode>0.0%</c:formatCode>
                <c:ptCount val="6"/>
                <c:pt idx="0">
                  <c:v>0.46100000000000002</c:v>
                </c:pt>
                <c:pt idx="1">
                  <c:v>0.45500000000000002</c:v>
                </c:pt>
                <c:pt idx="2">
                  <c:v>0.439</c:v>
                </c:pt>
                <c:pt idx="3">
                  <c:v>0.43190661478599218</c:v>
                </c:pt>
                <c:pt idx="4">
                  <c:v>0.46088011097583942</c:v>
                </c:pt>
                <c:pt idx="5" formatCode="General">
                  <c:v>0.45575411837100099</c:v>
                </c:pt>
              </c:numCache>
            </c:numRef>
          </c:val>
          <c:smooth val="0"/>
          <c:extLst>
            <c:ext xmlns:c16="http://schemas.microsoft.com/office/drawing/2014/chart" uri="{C3380CC4-5D6E-409C-BE32-E72D297353CC}">
              <c16:uniqueId val="{00000000-1453-458D-A632-6AAB75DDCB08}"/>
            </c:ext>
          </c:extLst>
        </c:ser>
        <c:ser>
          <c:idx val="1"/>
          <c:order val="1"/>
          <c:tx>
            <c:strRef>
              <c:f>'Limiting illness'!$D$12</c:f>
              <c:strCache>
                <c:ptCount val="1"/>
              </c:strCache>
            </c:strRef>
          </c:tx>
          <c:spPr>
            <a:ln w="12700" cap="rnd">
              <a:solidFill>
                <a:schemeClr val="accent1"/>
              </a:solidFill>
              <a:round/>
            </a:ln>
            <a:effectLst/>
          </c:spPr>
          <c:marker>
            <c:symbol val="circle"/>
            <c:size val="8"/>
            <c:spPr>
              <a:noFill/>
              <a:ln w="12700">
                <a:solidFill>
                  <a:schemeClr val="accent1"/>
                </a:solidFill>
              </a:ln>
              <a:effectLst/>
            </c:spPr>
          </c:marker>
          <c:trendline>
            <c:spPr>
              <a:ln w="38100" cap="rnd">
                <a:solidFill>
                  <a:schemeClr val="accent1"/>
                </a:solidFill>
                <a:prstDash val="solid"/>
              </a:ln>
              <a:effectLst/>
            </c:spPr>
            <c:trendlineType val="linear"/>
            <c:dispRSqr val="0"/>
            <c:dispEq val="0"/>
          </c:trendline>
          <c:cat>
            <c:strRef>
              <c:f>'Limiting illness'!$A$13:$A$18</c:f>
              <c:strCache>
                <c:ptCount val="6"/>
                <c:pt idx="0">
                  <c:v>Nov 15/16</c:v>
                </c:pt>
                <c:pt idx="4">
                  <c:v>Nov 19/20</c:v>
                </c:pt>
                <c:pt idx="5">
                  <c:v>May 20/21</c:v>
                </c:pt>
              </c:strCache>
            </c:strRef>
          </c:cat>
          <c:val>
            <c:numRef>
              <c:f>'Limiting illness'!$D$13:$D$16</c:f>
              <c:numCache>
                <c:formatCode>0.0%</c:formatCode>
                <c:ptCount val="4"/>
                <c:pt idx="0">
                  <c:v>0.46100000000000002</c:v>
                </c:pt>
                <c:pt idx="1">
                  <c:v>0.45500000000000002</c:v>
                </c:pt>
                <c:pt idx="2">
                  <c:v>0.439</c:v>
                </c:pt>
                <c:pt idx="3">
                  <c:v>0.43190661478599218</c:v>
                </c:pt>
              </c:numCache>
            </c:numRef>
          </c:val>
          <c:smooth val="0"/>
          <c:extLst>
            <c:ext xmlns:c16="http://schemas.microsoft.com/office/drawing/2014/chart" uri="{C3380CC4-5D6E-409C-BE32-E72D297353CC}">
              <c16:uniqueId val="{00000002-1453-458D-A632-6AAB75DDCB08}"/>
            </c:ext>
          </c:extLst>
        </c:ser>
        <c:dLbls>
          <c:showLegendKey val="0"/>
          <c:showVal val="0"/>
          <c:showCatName val="0"/>
          <c:showSerName val="0"/>
          <c:showPercent val="0"/>
          <c:showBubbleSize val="0"/>
        </c:dLbls>
        <c:marker val="1"/>
        <c:smooth val="0"/>
        <c:axId val="789034960"/>
        <c:axId val="789031024"/>
      </c:lineChart>
      <c:catAx>
        <c:axId val="7890349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789031024"/>
        <c:crosses val="autoZero"/>
        <c:auto val="1"/>
        <c:lblAlgn val="ctr"/>
        <c:lblOffset val="100"/>
        <c:noMultiLvlLbl val="0"/>
      </c:catAx>
      <c:valAx>
        <c:axId val="789031024"/>
        <c:scaling>
          <c:orientation val="minMax"/>
          <c:max val="0.60000000000000009"/>
          <c:min val="0"/>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789034960"/>
        <c:crosses val="autoZero"/>
        <c:crossBetween val="between"/>
        <c:majorUnit val="0.16000000000000003"/>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solidFill>
            <a:schemeClr val="tx1"/>
          </a:solidFill>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2"/>
          <c:order val="0"/>
          <c:tx>
            <c:strRef>
              <c:f>'Inactive sub data'!$B$28</c:f>
              <c:strCache>
                <c:ptCount val="1"/>
                <c:pt idx="0">
                  <c:v>Nothing</c:v>
                </c:pt>
              </c:strCache>
            </c:strRef>
          </c:tx>
          <c:spPr>
            <a:solidFill>
              <a:srgbClr val="BD1923"/>
            </a:solidFill>
            <a:ln w="28575">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'Inactive sub data'!$C$25:$D$25</c:f>
              <c:strCache>
                <c:ptCount val="2"/>
                <c:pt idx="0">
                  <c:v>Greater Manchester</c:v>
                </c:pt>
                <c:pt idx="1">
                  <c:v>England</c:v>
                </c:pt>
              </c:strCache>
            </c:strRef>
          </c:cat>
          <c:val>
            <c:numRef>
              <c:f>'Inactive sub data'!$C$28:$D$28</c:f>
              <c:numCache>
                <c:formatCode>0.0%</c:formatCode>
                <c:ptCount val="2"/>
                <c:pt idx="0">
                  <c:v>0.21330355361221018</c:v>
                </c:pt>
                <c:pt idx="1">
                  <c:v>0.17200091508543397</c:v>
                </c:pt>
              </c:numCache>
            </c:numRef>
          </c:val>
          <c:extLst>
            <c:ext xmlns:c16="http://schemas.microsoft.com/office/drawing/2014/chart" uri="{C3380CC4-5D6E-409C-BE32-E72D297353CC}">
              <c16:uniqueId val="{00000000-F3EB-4CCE-8B19-515A6B46162D}"/>
            </c:ext>
          </c:extLst>
        </c:ser>
        <c:ser>
          <c:idx val="1"/>
          <c:order val="1"/>
          <c:tx>
            <c:strRef>
              <c:f>'Inactive sub data'!$B$27</c:f>
              <c:strCache>
                <c:ptCount val="1"/>
                <c:pt idx="0">
                  <c:v>Light only</c:v>
                </c:pt>
              </c:strCache>
            </c:strRef>
          </c:tx>
          <c:spPr>
            <a:solidFill>
              <a:schemeClr val="tx1"/>
            </a:solidFill>
            <a:ln w="28575">
              <a:solidFill>
                <a:schemeClr val="bg1"/>
              </a:solidFill>
            </a:ln>
            <a:effectLst/>
          </c:spPr>
          <c:invertIfNegative val="0"/>
          <c:dPt>
            <c:idx val="0"/>
            <c:invertIfNegative val="0"/>
            <c:bubble3D val="0"/>
            <c:spPr>
              <a:solidFill>
                <a:schemeClr val="tx1"/>
              </a:solidFill>
              <a:ln w="28575">
                <a:solidFill>
                  <a:schemeClr val="bg1"/>
                </a:solidFill>
              </a:ln>
              <a:effectLst/>
            </c:spPr>
            <c:extLst>
              <c:ext xmlns:c16="http://schemas.microsoft.com/office/drawing/2014/chart" uri="{C3380CC4-5D6E-409C-BE32-E72D297353CC}">
                <c16:uniqueId val="{00000002-F3EB-4CCE-8B19-515A6B46162D}"/>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'Inactive sub data'!$C$25:$D$25</c:f>
              <c:strCache>
                <c:ptCount val="2"/>
                <c:pt idx="0">
                  <c:v>Greater Manchester</c:v>
                </c:pt>
                <c:pt idx="1">
                  <c:v>England</c:v>
                </c:pt>
              </c:strCache>
            </c:strRef>
          </c:cat>
          <c:val>
            <c:numRef>
              <c:f>'Inactive sub data'!$C$27:$D$27</c:f>
              <c:numCache>
                <c:formatCode>0.0%</c:formatCode>
                <c:ptCount val="2"/>
                <c:pt idx="0">
                  <c:v>8.4493859834959051E-2</c:v>
                </c:pt>
                <c:pt idx="1">
                  <c:v>8.7807126373530539E-2</c:v>
                </c:pt>
              </c:numCache>
            </c:numRef>
          </c:val>
          <c:extLst>
            <c:ext xmlns:c16="http://schemas.microsoft.com/office/drawing/2014/chart" uri="{C3380CC4-5D6E-409C-BE32-E72D297353CC}">
              <c16:uniqueId val="{00000003-F3EB-4CCE-8B19-515A6B46162D}"/>
            </c:ext>
          </c:extLst>
        </c:ser>
        <c:ser>
          <c:idx val="0"/>
          <c:order val="2"/>
          <c:tx>
            <c:strRef>
              <c:f>'Inactive sub data'!$B$26</c:f>
              <c:strCache>
                <c:ptCount val="1"/>
                <c:pt idx="0">
                  <c:v>1-29 minutes</c:v>
                </c:pt>
              </c:strCache>
            </c:strRef>
          </c:tx>
          <c:spPr>
            <a:solidFill>
              <a:srgbClr val="BFBFBF"/>
            </a:solidFill>
            <a:ln w="28575">
              <a:solidFill>
                <a:schemeClr val="bg1"/>
              </a:solidFill>
            </a:ln>
            <a:effectLst/>
          </c:spPr>
          <c:invertIfNegative val="0"/>
          <c:dLbls>
            <c:dLbl>
              <c:idx val="0"/>
              <c:layout>
                <c:manualLayout>
                  <c:x val="3.537925489144985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DC7-403C-A7BF-1436E4E5DD8F}"/>
                </c:ext>
              </c:extLst>
            </c:dLbl>
            <c:dLbl>
              <c:idx val="1"/>
              <c:layout>
                <c:manualLayout>
                  <c:x val="3.1090860359152886E-2"/>
                  <c:y val="-3.628525364602746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DC7-403C-A7BF-1436E4E5DD8F}"/>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'Inactive sub data'!$C$25:$D$25</c:f>
              <c:strCache>
                <c:ptCount val="2"/>
                <c:pt idx="0">
                  <c:v>Greater Manchester</c:v>
                </c:pt>
                <c:pt idx="1">
                  <c:v>England</c:v>
                </c:pt>
              </c:strCache>
            </c:strRef>
          </c:cat>
          <c:val>
            <c:numRef>
              <c:f>'Inactive sub data'!$C$26:$D$26</c:f>
              <c:numCache>
                <c:formatCode>0.0%</c:formatCode>
                <c:ptCount val="2"/>
                <c:pt idx="0">
                  <c:v>1.3679174748319891E-2</c:v>
                </c:pt>
                <c:pt idx="1">
                  <c:v>1.158821736595156E-2</c:v>
                </c:pt>
              </c:numCache>
            </c:numRef>
          </c:val>
          <c:extLst>
            <c:ext xmlns:c16="http://schemas.microsoft.com/office/drawing/2014/chart" uri="{C3380CC4-5D6E-409C-BE32-E72D297353CC}">
              <c16:uniqueId val="{00000004-F3EB-4CCE-8B19-515A6B46162D}"/>
            </c:ext>
          </c:extLst>
        </c:ser>
        <c:dLbls>
          <c:showLegendKey val="0"/>
          <c:showVal val="0"/>
          <c:showCatName val="0"/>
          <c:showSerName val="0"/>
          <c:showPercent val="0"/>
          <c:showBubbleSize val="0"/>
        </c:dLbls>
        <c:gapWidth val="40"/>
        <c:overlap val="100"/>
        <c:axId val="384227768"/>
        <c:axId val="384231048"/>
      </c:barChart>
      <c:catAx>
        <c:axId val="3842277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84231048"/>
        <c:crosses val="autoZero"/>
        <c:auto val="1"/>
        <c:lblAlgn val="ctr"/>
        <c:lblOffset val="100"/>
        <c:noMultiLvlLbl val="0"/>
      </c:catAx>
      <c:valAx>
        <c:axId val="384231048"/>
        <c:scaling>
          <c:orientation val="minMax"/>
        </c:scaling>
        <c:delete val="1"/>
        <c:axPos val="b"/>
        <c:numFmt formatCode="0.0%" sourceLinked="1"/>
        <c:majorTickMark val="none"/>
        <c:minorTickMark val="none"/>
        <c:tickLblPos val="nextTo"/>
        <c:crossAx val="3842277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78289083211332E-2"/>
          <c:y val="3.0437405731523384E-2"/>
          <c:w val="0.87285649595308146"/>
          <c:h val="0.68931627890405101"/>
        </c:manualLayout>
      </c:layout>
      <c:areaChart>
        <c:grouping val="standard"/>
        <c:varyColors val="0"/>
        <c:ser>
          <c:idx val="0"/>
          <c:order val="0"/>
          <c:tx>
            <c:strRef>
              <c:f>Sheet1!$F$4</c:f>
              <c:strCache>
                <c:ptCount val="1"/>
                <c:pt idx="0">
                  <c:v>Monthly cases</c:v>
                </c:pt>
              </c:strCache>
            </c:strRef>
          </c:tx>
          <c:spPr>
            <a:solidFill>
              <a:schemeClr val="accent1"/>
            </a:solidFill>
            <a:ln>
              <a:noFill/>
            </a:ln>
            <a:effectLst/>
          </c:spPr>
          <c:dLbls>
            <c:dLbl>
              <c:idx val="0"/>
              <c:layout>
                <c:manualLayout>
                  <c:x val="-1.2505220767002165E-3"/>
                  <c:y val="-9.02813744146990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659-4032-BEB3-9D62F997FFED}"/>
                </c:ext>
              </c:extLst>
            </c:dLbl>
            <c:dLbl>
              <c:idx val="1"/>
              <c:layout>
                <c:manualLayout>
                  <c:x val="1.0720986330742428E-3"/>
                  <c:y val="-8.14479638009050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659-4032-BEB3-9D62F997FFED}"/>
                </c:ext>
              </c:extLst>
            </c:dLbl>
            <c:dLbl>
              <c:idx val="2"/>
              <c:delete val="1"/>
              <c:extLst>
                <c:ext xmlns:c15="http://schemas.microsoft.com/office/drawing/2012/chart" uri="{CE6537A1-D6FC-4f65-9D91-7224C49458BB}"/>
                <c:ext xmlns:c16="http://schemas.microsoft.com/office/drawing/2014/chart" uri="{C3380CC4-5D6E-409C-BE32-E72D297353CC}">
                  <c16:uniqueId val="{00000002-B659-4032-BEB3-9D62F997FFED}"/>
                </c:ext>
              </c:extLst>
            </c:dLbl>
            <c:dLbl>
              <c:idx val="3"/>
              <c:layout>
                <c:manualLayout>
                  <c:x val="0"/>
                  <c:y val="-6.03318250377073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659-4032-BEB3-9D62F997FFED}"/>
                </c:ext>
              </c:extLst>
            </c:dLbl>
            <c:dLbl>
              <c:idx val="4"/>
              <c:delete val="1"/>
              <c:extLst>
                <c:ext xmlns:c15="http://schemas.microsoft.com/office/drawing/2012/chart" uri="{CE6537A1-D6FC-4f65-9D91-7224C49458BB}"/>
                <c:ext xmlns:c16="http://schemas.microsoft.com/office/drawing/2014/chart" uri="{C3380CC4-5D6E-409C-BE32-E72D297353CC}">
                  <c16:uniqueId val="{00000004-B659-4032-BEB3-9D62F997FFED}"/>
                </c:ext>
              </c:extLst>
            </c:dLbl>
            <c:dLbl>
              <c:idx val="5"/>
              <c:delete val="1"/>
              <c:extLst>
                <c:ext xmlns:c15="http://schemas.microsoft.com/office/drawing/2012/chart" uri="{CE6537A1-D6FC-4f65-9D91-7224C49458BB}"/>
                <c:ext xmlns:c16="http://schemas.microsoft.com/office/drawing/2014/chart" uri="{C3380CC4-5D6E-409C-BE32-E72D297353CC}">
                  <c16:uniqueId val="{00000005-B659-4032-BEB3-9D62F997FFED}"/>
                </c:ext>
              </c:extLst>
            </c:dLbl>
            <c:dLbl>
              <c:idx val="6"/>
              <c:layout>
                <c:manualLayout>
                  <c:x val="-2.4210554082749872E-2"/>
                  <c:y val="-0.1958618776770829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659-4032-BEB3-9D62F997FFED}"/>
                </c:ext>
              </c:extLst>
            </c:dLbl>
            <c:dLbl>
              <c:idx val="7"/>
              <c:layout>
                <c:manualLayout>
                  <c:x val="-4.6499777980013805E-2"/>
                  <c:y val="-0.3083278598307083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659-4032-BEB3-9D62F997FFED}"/>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Sheet1!$E$6:$E$13</c:f>
              <c:strCache>
                <c:ptCount val="8"/>
                <c:pt idx="0">
                  <c:v>Mid Mar - mid Apr 2020</c:v>
                </c:pt>
                <c:pt idx="1">
                  <c:v>Apr</c:v>
                </c:pt>
                <c:pt idx="2">
                  <c:v>May</c:v>
                </c:pt>
                <c:pt idx="3">
                  <c:v>Jun</c:v>
                </c:pt>
                <c:pt idx="4">
                  <c:v>Jul</c:v>
                </c:pt>
                <c:pt idx="5">
                  <c:v>Aug</c:v>
                </c:pt>
                <c:pt idx="6">
                  <c:v>Sep</c:v>
                </c:pt>
                <c:pt idx="7">
                  <c:v>Mid Oct to mid Nov 2020</c:v>
                </c:pt>
              </c:strCache>
            </c:strRef>
          </c:cat>
          <c:val>
            <c:numRef>
              <c:f>Sheet1!$F$6:$F$13</c:f>
              <c:numCache>
                <c:formatCode>General</c:formatCode>
                <c:ptCount val="8"/>
                <c:pt idx="0">
                  <c:v>108383</c:v>
                </c:pt>
                <c:pt idx="1">
                  <c:v>115894</c:v>
                </c:pt>
                <c:pt idx="2">
                  <c:v>46193</c:v>
                </c:pt>
                <c:pt idx="3">
                  <c:v>20561</c:v>
                </c:pt>
                <c:pt idx="4">
                  <c:v>26034</c:v>
                </c:pt>
                <c:pt idx="5">
                  <c:v>68567</c:v>
                </c:pt>
                <c:pt idx="6">
                  <c:v>354659</c:v>
                </c:pt>
                <c:pt idx="7">
                  <c:v>695399</c:v>
                </c:pt>
              </c:numCache>
            </c:numRef>
          </c:val>
          <c:extLst>
            <c:ext xmlns:c16="http://schemas.microsoft.com/office/drawing/2014/chart" uri="{C3380CC4-5D6E-409C-BE32-E72D297353CC}">
              <c16:uniqueId val="{00000008-B659-4032-BEB3-9D62F997FFED}"/>
            </c:ext>
          </c:extLst>
        </c:ser>
        <c:dLbls>
          <c:showLegendKey val="0"/>
          <c:showVal val="0"/>
          <c:showCatName val="0"/>
          <c:showSerName val="0"/>
          <c:showPercent val="0"/>
          <c:showBubbleSize val="0"/>
        </c:dLbls>
        <c:axId val="437164992"/>
        <c:axId val="437157088"/>
      </c:areaChart>
      <c:catAx>
        <c:axId val="437164992"/>
        <c:scaling>
          <c:orientation val="minMax"/>
        </c:scaling>
        <c:delete val="0"/>
        <c:axPos val="b"/>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1600" b="0" i="0" u="none" strike="noStrike" kern="1200" baseline="0">
                <a:solidFill>
                  <a:schemeClr val="accent1"/>
                </a:solidFill>
                <a:latin typeface="+mn-lt"/>
                <a:ea typeface="+mn-ea"/>
                <a:cs typeface="+mn-cs"/>
              </a:defRPr>
            </a:pPr>
            <a:endParaRPr lang="en-US"/>
          </a:p>
        </c:txPr>
        <c:crossAx val="437157088"/>
        <c:crosses val="autoZero"/>
        <c:auto val="1"/>
        <c:lblAlgn val="ctr"/>
        <c:lblOffset val="100"/>
        <c:noMultiLvlLbl val="0"/>
      </c:catAx>
      <c:valAx>
        <c:axId val="437157088"/>
        <c:scaling>
          <c:orientation val="minMax"/>
        </c:scaling>
        <c:delete val="1"/>
        <c:axPos val="l"/>
        <c:numFmt formatCode="General" sourceLinked="1"/>
        <c:majorTickMark val="none"/>
        <c:minorTickMark val="none"/>
        <c:tickLblPos val="nextTo"/>
        <c:crossAx val="437164992"/>
        <c:crosses val="autoZero"/>
        <c:crossBetween val="midCat"/>
      </c:valAx>
      <c:spPr>
        <a:noFill/>
        <a:ln>
          <a:noFill/>
        </a:ln>
        <a:effectLst/>
      </c:spPr>
    </c:plotArea>
    <c:legend>
      <c:legendPos val="b"/>
      <c:layout>
        <c:manualLayout>
          <c:xMode val="edge"/>
          <c:yMode val="edge"/>
          <c:x val="6.7441318578911359E-5"/>
          <c:y val="0.91058159796290883"/>
          <c:w val="0.16108189103003778"/>
          <c:h val="8.3726084013254001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'Inactive graphs'!$C$5</c:f>
          <c:strCache>
            <c:ptCount val="1"/>
            <c:pt idx="0">
              <c:v>Data for Greater Manchester</c:v>
            </c:pt>
          </c:strCache>
        </c:strRef>
      </c:tx>
      <c:layout>
        <c:manualLayout>
          <c:xMode val="edge"/>
          <c:yMode val="edge"/>
          <c:x val="0.82334727003345687"/>
          <c:y val="0.93524686544135172"/>
        </c:manualLayout>
      </c:layout>
      <c:overlay val="1"/>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
          <c:y val="2.9457132338095746E-2"/>
          <c:w val="0.97348316385074984"/>
          <c:h val="0.67171791308891815"/>
        </c:manualLayout>
      </c:layout>
      <c:areaChart>
        <c:grouping val="stacked"/>
        <c:varyColors val="0"/>
        <c:ser>
          <c:idx val="1"/>
          <c:order val="1"/>
          <c:tx>
            <c:strRef>
              <c:f>'Inactive graphs'!$B$11</c:f>
              <c:strCache>
                <c:ptCount val="1"/>
                <c:pt idx="0">
                  <c:v>2015-2019</c:v>
                </c:pt>
              </c:strCache>
              <c:extLst xmlns:c15="http://schemas.microsoft.com/office/drawing/2012/chart"/>
            </c:strRef>
          </c:tx>
          <c:spPr>
            <a:solidFill>
              <a:schemeClr val="bg1"/>
            </a:solidFill>
            <a:ln w="25400">
              <a:noFill/>
            </a:ln>
            <a:effectLst/>
          </c:spPr>
          <c:cat>
            <c:strRef>
              <c:f>'Inactive graphs'!$E$9:$L$9</c:f>
              <c:strCache>
                <c:ptCount val="8"/>
                <c:pt idx="0">
                  <c:v>Mid Mar - mid Apr</c:v>
                </c:pt>
                <c:pt idx="1">
                  <c:v>Apr</c:v>
                </c:pt>
                <c:pt idx="2">
                  <c:v>May</c:v>
                </c:pt>
                <c:pt idx="3">
                  <c:v>Jun</c:v>
                </c:pt>
                <c:pt idx="4">
                  <c:v>Jul</c:v>
                </c:pt>
                <c:pt idx="5">
                  <c:v>Aug</c:v>
                </c:pt>
                <c:pt idx="6">
                  <c:v>Sep</c:v>
                </c:pt>
                <c:pt idx="7">
                  <c:v>Mid Oct - mid Nov</c:v>
                </c:pt>
              </c:strCache>
            </c:strRef>
          </c:cat>
          <c:val>
            <c:numRef>
              <c:f>'Inactive graphs'!$E$9:$L$9</c:f>
              <c:numCache>
                <c:formatCode>General</c:formatCode>
                <c:ptCount val="8"/>
                <c:pt idx="0">
                  <c:v>0</c:v>
                </c:pt>
                <c:pt idx="1">
                  <c:v>0</c:v>
                </c:pt>
                <c:pt idx="2">
                  <c:v>0</c:v>
                </c:pt>
                <c:pt idx="3">
                  <c:v>0</c:v>
                </c:pt>
                <c:pt idx="4">
                  <c:v>0</c:v>
                </c:pt>
                <c:pt idx="5">
                  <c:v>0</c:v>
                </c:pt>
                <c:pt idx="6">
                  <c:v>0</c:v>
                </c:pt>
                <c:pt idx="7">
                  <c:v>0</c:v>
                </c:pt>
              </c:numCache>
            </c:numRef>
          </c:val>
          <c:extLst xmlns:c15="http://schemas.microsoft.com/office/drawing/2012/chart">
            <c:ext xmlns:c16="http://schemas.microsoft.com/office/drawing/2014/chart" uri="{C3380CC4-5D6E-409C-BE32-E72D297353CC}">
              <c16:uniqueId val="{00000000-32C5-4794-98A4-2451FA13A0C3}"/>
            </c:ext>
          </c:extLst>
        </c:ser>
        <c:ser>
          <c:idx val="3"/>
          <c:order val="2"/>
          <c:tx>
            <c:strRef>
              <c:f>'Inactive graphs'!$B$13</c:f>
              <c:strCache>
                <c:ptCount val="1"/>
                <c:pt idx="0">
                  <c:v>lower</c:v>
                </c:pt>
              </c:strCache>
            </c:strRef>
          </c:tx>
          <c:spPr>
            <a:noFill/>
            <a:ln>
              <a:noFill/>
            </a:ln>
            <a:effectLst/>
          </c:spPr>
          <c:cat>
            <c:strRef>
              <c:f>'Inactive graphs'!$E$9:$L$9</c:f>
              <c:strCache>
                <c:ptCount val="8"/>
                <c:pt idx="0">
                  <c:v>Mid Mar - mid Apr</c:v>
                </c:pt>
                <c:pt idx="1">
                  <c:v>Apr</c:v>
                </c:pt>
                <c:pt idx="2">
                  <c:v>May</c:v>
                </c:pt>
                <c:pt idx="3">
                  <c:v>Jun</c:v>
                </c:pt>
                <c:pt idx="4">
                  <c:v>Jul</c:v>
                </c:pt>
                <c:pt idx="5">
                  <c:v>Aug</c:v>
                </c:pt>
                <c:pt idx="6">
                  <c:v>Sep</c:v>
                </c:pt>
                <c:pt idx="7">
                  <c:v>Mid Oct - mid Nov</c:v>
                </c:pt>
              </c:strCache>
            </c:strRef>
          </c:cat>
          <c:val>
            <c:numRef>
              <c:f>'Inactive graphs'!$E$13:$L$13</c:f>
              <c:numCache>
                <c:formatCode>0%</c:formatCode>
                <c:ptCount val="8"/>
                <c:pt idx="0">
                  <c:v>0.25741267630562376</c:v>
                </c:pt>
                <c:pt idx="1">
                  <c:v>0.25367198550473091</c:v>
                </c:pt>
                <c:pt idx="2">
                  <c:v>0.23038602680642173</c:v>
                </c:pt>
                <c:pt idx="3">
                  <c:v>0.24876702340399789</c:v>
                </c:pt>
                <c:pt idx="4">
                  <c:v>0.24190530787457254</c:v>
                </c:pt>
                <c:pt idx="5">
                  <c:v>0.25320655477597892</c:v>
                </c:pt>
                <c:pt idx="6">
                  <c:v>0.24488153236192595</c:v>
                </c:pt>
                <c:pt idx="7">
                  <c:v>0.25736443822833183</c:v>
                </c:pt>
              </c:numCache>
            </c:numRef>
          </c:val>
          <c:extLst>
            <c:ext xmlns:c16="http://schemas.microsoft.com/office/drawing/2014/chart" uri="{C3380CC4-5D6E-409C-BE32-E72D297353CC}">
              <c16:uniqueId val="{00000001-32C5-4794-98A4-2451FA13A0C3}"/>
            </c:ext>
          </c:extLst>
        </c:ser>
        <c:ser>
          <c:idx val="4"/>
          <c:order val="3"/>
          <c:tx>
            <c:strRef>
              <c:f>'Inactive graphs'!$B$14</c:f>
              <c:strCache>
                <c:ptCount val="1"/>
                <c:pt idx="0">
                  <c:v>2016-2019</c:v>
                </c:pt>
              </c:strCache>
            </c:strRef>
          </c:tx>
          <c:spPr>
            <a:solidFill>
              <a:schemeClr val="bg1">
                <a:lumMod val="50000"/>
              </a:schemeClr>
            </a:solidFill>
            <a:ln>
              <a:noFill/>
            </a:ln>
            <a:effectLst/>
          </c:spPr>
          <c:cat>
            <c:strRef>
              <c:f>'Inactive graphs'!$E$9:$L$9</c:f>
              <c:strCache>
                <c:ptCount val="8"/>
                <c:pt idx="0">
                  <c:v>Mid Mar - mid Apr</c:v>
                </c:pt>
                <c:pt idx="1">
                  <c:v>Apr</c:v>
                </c:pt>
                <c:pt idx="2">
                  <c:v>May</c:v>
                </c:pt>
                <c:pt idx="3">
                  <c:v>Jun</c:v>
                </c:pt>
                <c:pt idx="4">
                  <c:v>Jul</c:v>
                </c:pt>
                <c:pt idx="5">
                  <c:v>Aug</c:v>
                </c:pt>
                <c:pt idx="6">
                  <c:v>Sep</c:v>
                </c:pt>
                <c:pt idx="7">
                  <c:v>Mid Oct - mid Nov</c:v>
                </c:pt>
              </c:strCache>
            </c:strRef>
          </c:cat>
          <c:val>
            <c:numRef>
              <c:f>'Inactive graphs'!$E$14:$L$14</c:f>
              <c:numCache>
                <c:formatCode>0%</c:formatCode>
                <c:ptCount val="8"/>
                <c:pt idx="0">
                  <c:v>2.7096071190065664E-2</c:v>
                </c:pt>
                <c:pt idx="1">
                  <c:v>2.6702314263655887E-2</c:v>
                </c:pt>
                <c:pt idx="2">
                  <c:v>2.425116071646545E-2</c:v>
                </c:pt>
                <c:pt idx="3">
                  <c:v>2.6186002463578731E-2</c:v>
                </c:pt>
                <c:pt idx="4">
                  <c:v>2.546371661837606E-2</c:v>
                </c:pt>
                <c:pt idx="5">
                  <c:v>2.6653321555366205E-2</c:v>
                </c:pt>
                <c:pt idx="6">
                  <c:v>2.5777003406518523E-2</c:v>
                </c:pt>
                <c:pt idx="7">
                  <c:v>2.7090993497719141E-2</c:v>
                </c:pt>
              </c:numCache>
            </c:numRef>
          </c:val>
          <c:extLst>
            <c:ext xmlns:c16="http://schemas.microsoft.com/office/drawing/2014/chart" uri="{C3380CC4-5D6E-409C-BE32-E72D297353CC}">
              <c16:uniqueId val="{00000002-32C5-4794-98A4-2451FA13A0C3}"/>
            </c:ext>
          </c:extLst>
        </c:ser>
        <c:dLbls>
          <c:showLegendKey val="0"/>
          <c:showVal val="0"/>
          <c:showCatName val="0"/>
          <c:showSerName val="0"/>
          <c:showPercent val="0"/>
          <c:showBubbleSize val="0"/>
        </c:dLbls>
        <c:axId val="1313432543"/>
        <c:axId val="1313434207"/>
        <c:extLst/>
      </c:areaChart>
      <c:lineChart>
        <c:grouping val="standard"/>
        <c:varyColors val="0"/>
        <c:ser>
          <c:idx val="0"/>
          <c:order val="0"/>
          <c:tx>
            <c:strRef>
              <c:f>'Inactive graphs'!$B$10</c:f>
              <c:strCache>
                <c:ptCount val="1"/>
                <c:pt idx="0">
                  <c:v>2020</c:v>
                </c:pt>
              </c:strCache>
            </c:strRef>
          </c:tx>
          <c:spPr>
            <a:ln w="31750" cap="rnd">
              <a:solidFill>
                <a:srgbClr val="C00000"/>
              </a:solidFill>
              <a:round/>
            </a:ln>
            <a:effectLst/>
          </c:spPr>
          <c:marker>
            <c:symbol val="none"/>
          </c:marker>
          <c:dLbls>
            <c:dLbl>
              <c:idx val="1"/>
              <c:layout>
                <c:manualLayout>
                  <c:x val="-3.3130481805352219E-2"/>
                  <c:y val="-4.28893302968347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2C5-4794-98A4-2451FA13A0C3}"/>
                </c:ext>
              </c:extLst>
            </c:dLbl>
            <c:dLbl>
              <c:idx val="3"/>
              <c:layout>
                <c:manualLayout>
                  <c:x val="-3.204728805884189E-2"/>
                  <c:y val="3.17604261681270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2C5-4794-98A4-2451FA13A0C3}"/>
                </c:ext>
              </c:extLst>
            </c:dLbl>
            <c:dLbl>
              <c:idx val="4"/>
              <c:layout>
                <c:manualLayout>
                  <c:x val="-2.9776880904962257E-2"/>
                  <c:y val="-4.23994159833332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2C5-4794-98A4-2451FA13A0C3}"/>
                </c:ext>
              </c:extLst>
            </c:dLbl>
            <c:dLbl>
              <c:idx val="6"/>
              <c:layout>
                <c:manualLayout>
                  <c:x val="-3.3130481805352219E-2"/>
                  <c:y val="5.40039029987297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2C5-4794-98A4-2451FA13A0C3}"/>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accent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'Inactive graphs'!$E$9:$L$9</c:f>
              <c:strCache>
                <c:ptCount val="8"/>
                <c:pt idx="0">
                  <c:v>Mid Mar - mid Apr</c:v>
                </c:pt>
                <c:pt idx="1">
                  <c:v>Apr</c:v>
                </c:pt>
                <c:pt idx="2">
                  <c:v>May</c:v>
                </c:pt>
                <c:pt idx="3">
                  <c:v>Jun</c:v>
                </c:pt>
                <c:pt idx="4">
                  <c:v>Jul</c:v>
                </c:pt>
                <c:pt idx="5">
                  <c:v>Aug</c:v>
                </c:pt>
                <c:pt idx="6">
                  <c:v>Sep</c:v>
                </c:pt>
                <c:pt idx="7">
                  <c:v>Mid Oct - mid Nov</c:v>
                </c:pt>
              </c:strCache>
            </c:strRef>
          </c:cat>
          <c:val>
            <c:numRef>
              <c:f>'Inactive graphs'!$E$10:$L$10</c:f>
              <c:numCache>
                <c:formatCode>0.0%</c:formatCode>
                <c:ptCount val="8"/>
                <c:pt idx="0">
                  <c:v>0.3203876262444646</c:v>
                </c:pt>
                <c:pt idx="1">
                  <c:v>0.34968195488794052</c:v>
                </c:pt>
                <c:pt idx="2">
                  <c:v>0.35290083508351128</c:v>
                </c:pt>
                <c:pt idx="3">
                  <c:v>0.35211951037974532</c:v>
                </c:pt>
                <c:pt idx="4">
                  <c:v>0.30029946188228035</c:v>
                </c:pt>
                <c:pt idx="5">
                  <c:v>0.25894009626078979</c:v>
                </c:pt>
                <c:pt idx="6">
                  <c:v>0.27433782032811949</c:v>
                </c:pt>
                <c:pt idx="7">
                  <c:v>0.31399710163582395</c:v>
                </c:pt>
              </c:numCache>
            </c:numRef>
          </c:val>
          <c:smooth val="1"/>
          <c:extLst>
            <c:ext xmlns:c16="http://schemas.microsoft.com/office/drawing/2014/chart" uri="{C3380CC4-5D6E-409C-BE32-E72D297353CC}">
              <c16:uniqueId val="{00000007-32C5-4794-98A4-2451FA13A0C3}"/>
            </c:ext>
          </c:extLst>
        </c:ser>
        <c:dLbls>
          <c:showLegendKey val="0"/>
          <c:showVal val="0"/>
          <c:showCatName val="0"/>
          <c:showSerName val="0"/>
          <c:showPercent val="0"/>
          <c:showBubbleSize val="0"/>
        </c:dLbls>
        <c:marker val="1"/>
        <c:smooth val="0"/>
        <c:axId val="1313432543"/>
        <c:axId val="1313434207"/>
      </c:lineChart>
      <c:catAx>
        <c:axId val="1313432543"/>
        <c:scaling>
          <c:orientation val="minMax"/>
        </c:scaling>
        <c:delete val="0"/>
        <c:axPos val="b"/>
        <c:numFmt formatCode="General" sourceLinked="1"/>
        <c:majorTickMark val="out"/>
        <c:minorTickMark val="none"/>
        <c:tickLblPos val="nextTo"/>
        <c:spPr>
          <a:noFill/>
          <a:ln w="19050" cap="flat" cmpd="sng" algn="ctr">
            <a:solidFill>
              <a:schemeClr val="accent1"/>
            </a:solidFill>
            <a:round/>
          </a:ln>
          <a:effectLst/>
        </c:spPr>
        <c:txPr>
          <a:bodyPr rot="-60000000" spcFirstLastPara="1" vertOverflow="ellipsis" vert="horz" wrap="square" anchor="ctr" anchorCtr="1"/>
          <a:lstStyle/>
          <a:p>
            <a:pPr>
              <a:defRPr sz="1600" b="0" i="0" u="none" strike="noStrike" kern="1200" baseline="0">
                <a:solidFill>
                  <a:schemeClr val="accent1"/>
                </a:solidFill>
                <a:latin typeface="+mn-lt"/>
                <a:ea typeface="+mn-ea"/>
                <a:cs typeface="+mn-cs"/>
              </a:defRPr>
            </a:pPr>
            <a:endParaRPr lang="en-US"/>
          </a:p>
        </c:txPr>
        <c:crossAx val="1313434207"/>
        <c:crosses val="autoZero"/>
        <c:auto val="1"/>
        <c:lblAlgn val="ctr"/>
        <c:lblOffset val="100"/>
        <c:noMultiLvlLbl val="0"/>
      </c:catAx>
      <c:valAx>
        <c:axId val="1313434207"/>
        <c:scaling>
          <c:orientation val="minMax"/>
          <c:max val="0.5"/>
        </c:scaling>
        <c:delete val="1"/>
        <c:axPos val="l"/>
        <c:numFmt formatCode="0%" sourceLinked="0"/>
        <c:majorTickMark val="none"/>
        <c:minorTickMark val="none"/>
        <c:tickLblPos val="nextTo"/>
        <c:crossAx val="1313432543"/>
        <c:crosses val="autoZero"/>
        <c:crossBetween val="between"/>
        <c:majorUnit val="0.1"/>
      </c:valAx>
      <c:spPr>
        <a:noFill/>
        <a:ln>
          <a:noFill/>
        </a:ln>
        <a:effectLst/>
      </c:spPr>
    </c:plotArea>
    <c:legend>
      <c:legendPos val="tr"/>
      <c:legendEntry>
        <c:idx val="1"/>
        <c:delete val="1"/>
      </c:legendEntry>
      <c:legendEntry>
        <c:idx val="2"/>
        <c:delete val="1"/>
      </c:legendEntry>
      <c:layout>
        <c:manualLayout>
          <c:xMode val="edge"/>
          <c:yMode val="edge"/>
          <c:x val="0"/>
          <c:y val="0.94578553526886966"/>
          <c:w val="0.19622354994570401"/>
          <c:h val="5.3198035844882807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zero"/>
    <c:showDLblsOverMax val="0"/>
  </c:chart>
  <c:spPr>
    <a:noFill/>
    <a:ln>
      <a:noFill/>
    </a:ln>
    <a:effectLst/>
  </c:spPr>
  <c:txPr>
    <a:bodyPr/>
    <a:lstStyle/>
    <a:p>
      <a:pPr>
        <a:defRPr sz="1800"/>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'No sessions line graph'!$C$5</c:f>
          <c:strCache>
            <c:ptCount val="1"/>
            <c:pt idx="0">
              <c:v>Data for Greater Manchester</c:v>
            </c:pt>
          </c:strCache>
        </c:strRef>
      </c:tx>
      <c:layout>
        <c:manualLayout>
          <c:xMode val="edge"/>
          <c:yMode val="edge"/>
          <c:x val="0.80142092791164921"/>
          <c:y val="0.93524686544135172"/>
        </c:manualLayout>
      </c:layout>
      <c:overlay val="1"/>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4.2256778204232005E-3"/>
          <c:y val="2.9457132338095746E-2"/>
          <c:w val="0.96789969093059347"/>
          <c:h val="0.67171791308891815"/>
        </c:manualLayout>
      </c:layout>
      <c:areaChart>
        <c:grouping val="stacked"/>
        <c:varyColors val="0"/>
        <c:ser>
          <c:idx val="1"/>
          <c:order val="1"/>
          <c:tx>
            <c:strRef>
              <c:f>'No sessions line graph'!$B$11</c:f>
              <c:strCache>
                <c:ptCount val="1"/>
                <c:pt idx="0">
                  <c:v>2015-2019</c:v>
                </c:pt>
              </c:strCache>
            </c:strRef>
          </c:tx>
          <c:spPr>
            <a:solidFill>
              <a:schemeClr val="bg1"/>
            </a:solidFill>
            <a:ln w="25400">
              <a:noFill/>
            </a:ln>
            <a:effectLst/>
          </c:spPr>
          <c:cat>
            <c:strRef>
              <c:f>'No sessions line graph'!$E$9:$L$9</c:f>
              <c:strCache>
                <c:ptCount val="8"/>
                <c:pt idx="0">
                  <c:v>Mar</c:v>
                </c:pt>
                <c:pt idx="1">
                  <c:v>Apr</c:v>
                </c:pt>
                <c:pt idx="2">
                  <c:v>May</c:v>
                </c:pt>
                <c:pt idx="3">
                  <c:v>Jun</c:v>
                </c:pt>
                <c:pt idx="4">
                  <c:v>Jul</c:v>
                </c:pt>
                <c:pt idx="5">
                  <c:v>Aug</c:v>
                </c:pt>
                <c:pt idx="6">
                  <c:v>Sep</c:v>
                </c:pt>
                <c:pt idx="7">
                  <c:v>Oct</c:v>
                </c:pt>
              </c:strCache>
            </c:strRef>
          </c:cat>
          <c:val>
            <c:numRef>
              <c:f>'No sessions line graph'!$E$9:$L$9</c:f>
              <c:numCache>
                <c:formatCode>General</c:formatCode>
                <c:ptCount val="8"/>
                <c:pt idx="0">
                  <c:v>0</c:v>
                </c:pt>
                <c:pt idx="1">
                  <c:v>0</c:v>
                </c:pt>
                <c:pt idx="2">
                  <c:v>0</c:v>
                </c:pt>
                <c:pt idx="3">
                  <c:v>0</c:v>
                </c:pt>
                <c:pt idx="4">
                  <c:v>0</c:v>
                </c:pt>
                <c:pt idx="5">
                  <c:v>0</c:v>
                </c:pt>
                <c:pt idx="6">
                  <c:v>0</c:v>
                </c:pt>
                <c:pt idx="7">
                  <c:v>0</c:v>
                </c:pt>
              </c:numCache>
            </c:numRef>
          </c:val>
          <c:extLst xmlns:c15="http://schemas.microsoft.com/office/drawing/2012/chart">
            <c:ext xmlns:c16="http://schemas.microsoft.com/office/drawing/2014/chart" uri="{C3380CC4-5D6E-409C-BE32-E72D297353CC}">
              <c16:uniqueId val="{00000000-C6F0-41EA-93A7-1186BC6E75C4}"/>
            </c:ext>
          </c:extLst>
        </c:ser>
        <c:ser>
          <c:idx val="3"/>
          <c:order val="2"/>
          <c:tx>
            <c:strRef>
              <c:f>'No sessions line graph'!$B$13</c:f>
              <c:strCache>
                <c:ptCount val="1"/>
                <c:pt idx="0">
                  <c:v>lower</c:v>
                </c:pt>
              </c:strCache>
            </c:strRef>
          </c:tx>
          <c:spPr>
            <a:noFill/>
            <a:ln>
              <a:noFill/>
            </a:ln>
            <a:effectLst/>
          </c:spPr>
          <c:cat>
            <c:strRef>
              <c:f>'No sessions line graph'!$E$9:$L$9</c:f>
              <c:strCache>
                <c:ptCount val="8"/>
                <c:pt idx="0">
                  <c:v>Mar</c:v>
                </c:pt>
                <c:pt idx="1">
                  <c:v>Apr</c:v>
                </c:pt>
                <c:pt idx="2">
                  <c:v>May</c:v>
                </c:pt>
                <c:pt idx="3">
                  <c:v>Jun</c:v>
                </c:pt>
                <c:pt idx="4">
                  <c:v>Jul</c:v>
                </c:pt>
                <c:pt idx="5">
                  <c:v>Aug</c:v>
                </c:pt>
                <c:pt idx="6">
                  <c:v>Sep</c:v>
                </c:pt>
                <c:pt idx="7">
                  <c:v>Oct</c:v>
                </c:pt>
              </c:strCache>
            </c:strRef>
          </c:cat>
          <c:val>
            <c:numRef>
              <c:f>'No sessions line graph'!$E$13:$L$13</c:f>
              <c:numCache>
                <c:formatCode>0%</c:formatCode>
                <c:ptCount val="8"/>
                <c:pt idx="0">
                  <c:v>0.14479478317584624</c:v>
                </c:pt>
                <c:pt idx="1">
                  <c:v>0.13712802681673517</c:v>
                </c:pt>
                <c:pt idx="2">
                  <c:v>0.13240758657085641</c:v>
                </c:pt>
                <c:pt idx="3">
                  <c:v>0.14905403192072414</c:v>
                </c:pt>
                <c:pt idx="4">
                  <c:v>0.15458912578464559</c:v>
                </c:pt>
                <c:pt idx="5">
                  <c:v>0.14767056441125151</c:v>
                </c:pt>
                <c:pt idx="6">
                  <c:v>0.1542488608603767</c:v>
                </c:pt>
                <c:pt idx="7">
                  <c:v>0.15411687224029316</c:v>
                </c:pt>
              </c:numCache>
            </c:numRef>
          </c:val>
          <c:extLst>
            <c:ext xmlns:c16="http://schemas.microsoft.com/office/drawing/2014/chart" uri="{C3380CC4-5D6E-409C-BE32-E72D297353CC}">
              <c16:uniqueId val="{00000001-C6F0-41EA-93A7-1186BC6E75C4}"/>
            </c:ext>
          </c:extLst>
        </c:ser>
        <c:ser>
          <c:idx val="4"/>
          <c:order val="3"/>
          <c:tx>
            <c:strRef>
              <c:f>'No sessions line graph'!$B$14</c:f>
              <c:strCache>
                <c:ptCount val="1"/>
                <c:pt idx="0">
                  <c:v>2016-2019</c:v>
                </c:pt>
              </c:strCache>
            </c:strRef>
          </c:tx>
          <c:spPr>
            <a:solidFill>
              <a:schemeClr val="tx1"/>
            </a:solidFill>
            <a:ln>
              <a:noFill/>
            </a:ln>
            <a:effectLst/>
          </c:spPr>
          <c:cat>
            <c:strRef>
              <c:f>'No sessions line graph'!$E$9:$L$9</c:f>
              <c:strCache>
                <c:ptCount val="8"/>
                <c:pt idx="0">
                  <c:v>Mar</c:v>
                </c:pt>
                <c:pt idx="1">
                  <c:v>Apr</c:v>
                </c:pt>
                <c:pt idx="2">
                  <c:v>May</c:v>
                </c:pt>
                <c:pt idx="3">
                  <c:v>Jun</c:v>
                </c:pt>
                <c:pt idx="4">
                  <c:v>Jul</c:v>
                </c:pt>
                <c:pt idx="5">
                  <c:v>Aug</c:v>
                </c:pt>
                <c:pt idx="6">
                  <c:v>Sep</c:v>
                </c:pt>
                <c:pt idx="7">
                  <c:v>Oct</c:v>
                </c:pt>
              </c:strCache>
            </c:strRef>
          </c:cat>
          <c:val>
            <c:numRef>
              <c:f>'No sessions line graph'!$E$14:$L$14</c:f>
              <c:numCache>
                <c:formatCode>0%</c:formatCode>
                <c:ptCount val="8"/>
                <c:pt idx="0">
                  <c:v>1.524155612377329E-2</c:v>
                </c:pt>
                <c:pt idx="1">
                  <c:v>1.4434529138603703E-2</c:v>
                </c:pt>
                <c:pt idx="2">
                  <c:v>1.3937640691669096E-2</c:v>
                </c:pt>
                <c:pt idx="3">
                  <c:v>1.5689898096918332E-2</c:v>
                </c:pt>
                <c:pt idx="4">
                  <c:v>1.6272539556278484E-2</c:v>
                </c:pt>
                <c:pt idx="5">
                  <c:v>1.5544269938026475E-2</c:v>
                </c:pt>
                <c:pt idx="6">
                  <c:v>1.6236722195829129E-2</c:v>
                </c:pt>
                <c:pt idx="7">
                  <c:v>1.6222828656872964E-2</c:v>
                </c:pt>
              </c:numCache>
            </c:numRef>
          </c:val>
          <c:extLst>
            <c:ext xmlns:c16="http://schemas.microsoft.com/office/drawing/2014/chart" uri="{C3380CC4-5D6E-409C-BE32-E72D297353CC}">
              <c16:uniqueId val="{00000002-C6F0-41EA-93A7-1186BC6E75C4}"/>
            </c:ext>
          </c:extLst>
        </c:ser>
        <c:dLbls>
          <c:showLegendKey val="0"/>
          <c:showVal val="0"/>
          <c:showCatName val="0"/>
          <c:showSerName val="0"/>
          <c:showPercent val="0"/>
          <c:showBubbleSize val="0"/>
        </c:dLbls>
        <c:axId val="1313432543"/>
        <c:axId val="1313434207"/>
        <c:extLst/>
      </c:areaChart>
      <c:lineChart>
        <c:grouping val="standard"/>
        <c:varyColors val="0"/>
        <c:ser>
          <c:idx val="0"/>
          <c:order val="0"/>
          <c:tx>
            <c:strRef>
              <c:f>'No sessions line graph'!$B$10</c:f>
              <c:strCache>
                <c:ptCount val="1"/>
                <c:pt idx="0">
                  <c:v>2020</c:v>
                </c:pt>
              </c:strCache>
            </c:strRef>
          </c:tx>
          <c:spPr>
            <a:ln w="31750" cap="rnd">
              <a:solidFill>
                <a:srgbClr val="53B0C2"/>
              </a:solidFill>
              <a:round/>
            </a:ln>
            <a:effectLst/>
          </c:spPr>
          <c:marker>
            <c:symbol val="none"/>
          </c:marker>
          <c:dLbls>
            <c:dLbl>
              <c:idx val="1"/>
              <c:layout>
                <c:manualLayout>
                  <c:x val="-3.313048180535224E-2"/>
                  <c:y val="-5.68900318752980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6F0-41EA-93A7-1186BC6E75C4}"/>
                </c:ext>
              </c:extLst>
            </c:dLbl>
            <c:dLbl>
              <c:idx val="3"/>
              <c:layout>
                <c:manualLayout>
                  <c:x val="-3.204728805884189E-2"/>
                  <c:y val="7.65626712192096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6F0-41EA-93A7-1186BC6E75C4}"/>
                </c:ext>
              </c:extLst>
            </c:dLbl>
            <c:dLbl>
              <c:idx val="4"/>
              <c:layout>
                <c:manualLayout>
                  <c:x val="-3.3126964657056057E-2"/>
                  <c:y val="-4.79996966147185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6F0-41EA-93A7-1186BC6E75C4}"/>
                </c:ext>
              </c:extLst>
            </c:dLbl>
            <c:dLbl>
              <c:idx val="6"/>
              <c:layout>
                <c:manualLayout>
                  <c:x val="-3.3130481805352219E-2"/>
                  <c:y val="-4.68011483662063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6F0-41EA-93A7-1186BC6E75C4}"/>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accent6"/>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'Inactive graphs'!$E$9:$L$9</c:f>
              <c:strCache>
                <c:ptCount val="8"/>
                <c:pt idx="0">
                  <c:v>Mid Mar - mid Apr</c:v>
                </c:pt>
                <c:pt idx="1">
                  <c:v>Apr</c:v>
                </c:pt>
                <c:pt idx="2">
                  <c:v>May</c:v>
                </c:pt>
                <c:pt idx="3">
                  <c:v>Jun</c:v>
                </c:pt>
                <c:pt idx="4">
                  <c:v>Jul</c:v>
                </c:pt>
                <c:pt idx="5">
                  <c:v>Aug</c:v>
                </c:pt>
                <c:pt idx="6">
                  <c:v>Sep</c:v>
                </c:pt>
                <c:pt idx="7">
                  <c:v>Mid Oct - mid Nov</c:v>
                </c:pt>
              </c:strCache>
            </c:strRef>
          </c:cat>
          <c:val>
            <c:numRef>
              <c:f>'No sessions line graph'!$E$10:$L$10</c:f>
              <c:numCache>
                <c:formatCode>0.0%</c:formatCode>
                <c:ptCount val="8"/>
                <c:pt idx="0">
                  <c:v>0.21882374220077588</c:v>
                </c:pt>
                <c:pt idx="1">
                  <c:v>0.23368566048232237</c:v>
                </c:pt>
                <c:pt idx="2">
                  <c:v>0.23020675449719769</c:v>
                </c:pt>
                <c:pt idx="3">
                  <c:v>0.26882985238203222</c:v>
                </c:pt>
                <c:pt idx="4">
                  <c:v>0.2193830851214523</c:v>
                </c:pt>
                <c:pt idx="5">
                  <c:v>0.19539990929725293</c:v>
                </c:pt>
                <c:pt idx="6">
                  <c:v>0.19354437512801634</c:v>
                </c:pt>
                <c:pt idx="7">
                  <c:v>0.22283534273815434</c:v>
                </c:pt>
              </c:numCache>
            </c:numRef>
          </c:val>
          <c:smooth val="1"/>
          <c:extLst>
            <c:ext xmlns:c16="http://schemas.microsoft.com/office/drawing/2014/chart" uri="{C3380CC4-5D6E-409C-BE32-E72D297353CC}">
              <c16:uniqueId val="{00000007-C6F0-41EA-93A7-1186BC6E75C4}"/>
            </c:ext>
          </c:extLst>
        </c:ser>
        <c:dLbls>
          <c:showLegendKey val="0"/>
          <c:showVal val="0"/>
          <c:showCatName val="0"/>
          <c:showSerName val="0"/>
          <c:showPercent val="0"/>
          <c:showBubbleSize val="0"/>
        </c:dLbls>
        <c:marker val="1"/>
        <c:smooth val="0"/>
        <c:axId val="1313432543"/>
        <c:axId val="1313434207"/>
      </c:lineChart>
      <c:catAx>
        <c:axId val="1313432543"/>
        <c:scaling>
          <c:orientation val="minMax"/>
        </c:scaling>
        <c:delete val="0"/>
        <c:axPos val="b"/>
        <c:numFmt formatCode="General" sourceLinked="1"/>
        <c:majorTickMark val="out"/>
        <c:minorTickMark val="none"/>
        <c:tickLblPos val="nextTo"/>
        <c:spPr>
          <a:noFill/>
          <a:ln w="19050" cap="flat" cmpd="sng" algn="ctr">
            <a:solidFill>
              <a:srgbClr val="53B0C2"/>
            </a:solidFill>
            <a:round/>
          </a:ln>
          <a:effectLst/>
        </c:spPr>
        <c:txPr>
          <a:bodyPr rot="-60000000" spcFirstLastPara="1" vertOverflow="ellipsis" vert="horz" wrap="square" anchor="ctr" anchorCtr="1"/>
          <a:lstStyle/>
          <a:p>
            <a:pPr>
              <a:defRPr sz="1600" b="0" i="0" u="none" strike="noStrike" kern="1200" baseline="0">
                <a:solidFill>
                  <a:srgbClr val="53B0C2"/>
                </a:solidFill>
                <a:latin typeface="+mn-lt"/>
                <a:ea typeface="+mn-ea"/>
                <a:cs typeface="+mn-cs"/>
              </a:defRPr>
            </a:pPr>
            <a:endParaRPr lang="en-US"/>
          </a:p>
        </c:txPr>
        <c:crossAx val="1313434207"/>
        <c:crosses val="autoZero"/>
        <c:auto val="1"/>
        <c:lblAlgn val="ctr"/>
        <c:lblOffset val="100"/>
        <c:noMultiLvlLbl val="0"/>
      </c:catAx>
      <c:valAx>
        <c:axId val="1313434207"/>
        <c:scaling>
          <c:orientation val="minMax"/>
          <c:max val="0.5"/>
        </c:scaling>
        <c:delete val="1"/>
        <c:axPos val="l"/>
        <c:numFmt formatCode="0%" sourceLinked="0"/>
        <c:majorTickMark val="none"/>
        <c:minorTickMark val="none"/>
        <c:tickLblPos val="nextTo"/>
        <c:crossAx val="1313432543"/>
        <c:crosses val="autoZero"/>
        <c:crossBetween val="between"/>
        <c:majorUnit val="0.1"/>
      </c:valAx>
      <c:spPr>
        <a:noFill/>
        <a:ln>
          <a:noFill/>
        </a:ln>
        <a:effectLst/>
      </c:spPr>
    </c:plotArea>
    <c:legend>
      <c:legendPos val="tr"/>
      <c:legendEntry>
        <c:idx val="1"/>
        <c:delete val="1"/>
      </c:legendEntry>
      <c:legendEntry>
        <c:idx val="2"/>
        <c:delete val="1"/>
      </c:legendEntry>
      <c:layout>
        <c:manualLayout>
          <c:xMode val="edge"/>
          <c:yMode val="edge"/>
          <c:x val="0"/>
          <c:y val="0.9417004171768103"/>
          <c:w val="0.20828420316807128"/>
          <c:h val="5.728316765834135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zero"/>
    <c:showDLblsOverMax val="0"/>
  </c:chart>
  <c:spPr>
    <a:noFill/>
    <a:ln>
      <a:noFill/>
    </a:ln>
    <a:effectLst/>
  </c:spPr>
  <c:txPr>
    <a:bodyPr/>
    <a:lstStyle/>
    <a:p>
      <a:pPr>
        <a:defRPr sz="1800"/>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'minutes line graph'!$C$5</c:f>
          <c:strCache>
            <c:ptCount val="1"/>
            <c:pt idx="0">
              <c:v>Data for Greater Manchester</c:v>
            </c:pt>
          </c:strCache>
        </c:strRef>
      </c:tx>
      <c:layout>
        <c:manualLayout>
          <c:xMode val="edge"/>
          <c:yMode val="edge"/>
          <c:x val="0.8025376224956805"/>
          <c:y val="0.9352468654413517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
          <c:y val="2.9457132338095746E-2"/>
          <c:w val="0.97455527858012725"/>
          <c:h val="0.67171791308891815"/>
        </c:manualLayout>
      </c:layout>
      <c:areaChart>
        <c:grouping val="stacked"/>
        <c:varyColors val="0"/>
        <c:ser>
          <c:idx val="1"/>
          <c:order val="1"/>
          <c:tx>
            <c:strRef>
              <c:f>'minutes line graph'!$B$11</c:f>
              <c:strCache>
                <c:ptCount val="1"/>
                <c:pt idx="0">
                  <c:v>2016-2019</c:v>
                </c:pt>
              </c:strCache>
            </c:strRef>
          </c:tx>
          <c:spPr>
            <a:solidFill>
              <a:schemeClr val="tx1"/>
            </a:solidFill>
            <a:ln w="25400">
              <a:noFill/>
            </a:ln>
            <a:effectLst/>
          </c:spPr>
          <c:cat>
            <c:strRef>
              <c:f>'minutes line graph'!$E$9:$L$9</c:f>
              <c:strCache>
                <c:ptCount val="8"/>
                <c:pt idx="0">
                  <c:v>Mar</c:v>
                </c:pt>
                <c:pt idx="1">
                  <c:v>Apr</c:v>
                </c:pt>
                <c:pt idx="2">
                  <c:v>May</c:v>
                </c:pt>
                <c:pt idx="3">
                  <c:v>Jun</c:v>
                </c:pt>
                <c:pt idx="4">
                  <c:v>Jul</c:v>
                </c:pt>
                <c:pt idx="5">
                  <c:v>Aug</c:v>
                </c:pt>
                <c:pt idx="6">
                  <c:v>Sep</c:v>
                </c:pt>
                <c:pt idx="7">
                  <c:v>Oct</c:v>
                </c:pt>
              </c:strCache>
            </c:strRef>
          </c:cat>
          <c:val>
            <c:numRef>
              <c:f>'minutes line graph'!$E$11:$L$11</c:f>
              <c:numCache>
                <c:formatCode>_-* #,##0_-;\-* #,##0_-;_-* "-"??_-;_-@_-</c:formatCode>
                <c:ptCount val="8"/>
                <c:pt idx="0">
                  <c:v>481.90838048570259</c:v>
                </c:pt>
                <c:pt idx="1">
                  <c:v>527.77913472075272</c:v>
                </c:pt>
                <c:pt idx="2">
                  <c:v>531.92358550325355</c:v>
                </c:pt>
                <c:pt idx="3">
                  <c:v>553.52252209316146</c:v>
                </c:pt>
                <c:pt idx="4">
                  <c:v>566.95851481333784</c:v>
                </c:pt>
                <c:pt idx="5">
                  <c:v>538.11002938632578</c:v>
                </c:pt>
                <c:pt idx="6">
                  <c:v>483.49269908386793</c:v>
                </c:pt>
                <c:pt idx="7">
                  <c:v>462.73615417018692</c:v>
                </c:pt>
              </c:numCache>
            </c:numRef>
          </c:val>
          <c:extLst xmlns:c15="http://schemas.microsoft.com/office/drawing/2012/chart">
            <c:ext xmlns:c16="http://schemas.microsoft.com/office/drawing/2014/chart" uri="{C3380CC4-5D6E-409C-BE32-E72D297353CC}">
              <c16:uniqueId val="{00000000-56C3-4693-81BD-4CC58FE22E9E}"/>
            </c:ext>
          </c:extLst>
        </c:ser>
        <c:dLbls>
          <c:showLegendKey val="0"/>
          <c:showVal val="0"/>
          <c:showCatName val="0"/>
          <c:showSerName val="0"/>
          <c:showPercent val="0"/>
          <c:showBubbleSize val="0"/>
        </c:dLbls>
        <c:axId val="1313432543"/>
        <c:axId val="1313434207"/>
        <c:extLst/>
      </c:areaChart>
      <c:lineChart>
        <c:grouping val="standard"/>
        <c:varyColors val="0"/>
        <c:ser>
          <c:idx val="0"/>
          <c:order val="0"/>
          <c:tx>
            <c:strRef>
              <c:f>'minutes line graph'!$B$10</c:f>
              <c:strCache>
                <c:ptCount val="1"/>
                <c:pt idx="0">
                  <c:v>2020</c:v>
                </c:pt>
              </c:strCache>
            </c:strRef>
          </c:tx>
          <c:spPr>
            <a:ln w="31750" cap="rnd">
              <a:solidFill>
                <a:srgbClr val="4BA57E"/>
              </a:solidFill>
              <a:round/>
            </a:ln>
            <a:effectLst/>
          </c:spPr>
          <c:marker>
            <c:symbol val="none"/>
          </c:marker>
          <c:dLbls>
            <c:dLbl>
              <c:idx val="0"/>
              <c:layout>
                <c:manualLayout>
                  <c:x val="-2.4135550895334063E-3"/>
                  <c:y val="4.95642474556756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6C3-4693-81BD-4CC58FE22E9E}"/>
                </c:ext>
              </c:extLst>
            </c:dLbl>
            <c:dLbl>
              <c:idx val="2"/>
              <c:layout>
                <c:manualLayout>
                  <c:x val="-3.1180047217715876E-2"/>
                  <c:y val="-4.33144224644453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6C3-4693-81BD-4CC58FE22E9E}"/>
                </c:ext>
              </c:extLst>
            </c:dLbl>
            <c:dLbl>
              <c:idx val="3"/>
              <c:layout>
                <c:manualLayout>
                  <c:x val="-2.6731382195316039E-2"/>
                  <c:y val="4.33801265442938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6C3-4693-81BD-4CC58FE22E9E}"/>
                </c:ext>
              </c:extLst>
            </c:dLbl>
            <c:dLbl>
              <c:idx val="4"/>
              <c:layout>
                <c:manualLayout>
                  <c:x val="-2.8972421160922805E-2"/>
                  <c:y val="-7.47022315354448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6C3-4693-81BD-4CC58FE22E9E}"/>
                </c:ext>
              </c:extLst>
            </c:dLbl>
            <c:dLbl>
              <c:idx val="6"/>
              <c:layout>
                <c:manualLayout>
                  <c:x val="-2.562576662841768E-2"/>
                  <c:y val="-3.86721425946100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6C3-4693-81BD-4CC58FE22E9E}"/>
                </c:ext>
              </c:extLst>
            </c:dLbl>
            <c:dLbl>
              <c:idx val="7"/>
              <c:layout>
                <c:manualLayout>
                  <c:x val="-4.5786236519430049E-2"/>
                  <c:y val="5.10794099950016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6C3-4693-81BD-4CC58FE22E9E}"/>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'Inactive graphs'!$E$9:$L$9</c:f>
              <c:strCache>
                <c:ptCount val="8"/>
                <c:pt idx="0">
                  <c:v>Mid Mar - mid Apr</c:v>
                </c:pt>
                <c:pt idx="1">
                  <c:v>Apr</c:v>
                </c:pt>
                <c:pt idx="2">
                  <c:v>May</c:v>
                </c:pt>
                <c:pt idx="3">
                  <c:v>Jun</c:v>
                </c:pt>
                <c:pt idx="4">
                  <c:v>Jul</c:v>
                </c:pt>
                <c:pt idx="5">
                  <c:v>Aug</c:v>
                </c:pt>
                <c:pt idx="6">
                  <c:v>Sep</c:v>
                </c:pt>
                <c:pt idx="7">
                  <c:v>Mid Oct - mid Nov</c:v>
                </c:pt>
              </c:strCache>
            </c:strRef>
          </c:cat>
          <c:val>
            <c:numRef>
              <c:f>'minutes line graph'!$E$10:$L$10</c:f>
              <c:numCache>
                <c:formatCode>_-* #,##0_-;\-* #,##0_-;_-* "-"??_-;_-@_-</c:formatCode>
                <c:ptCount val="8"/>
                <c:pt idx="0">
                  <c:v>451.06508528980009</c:v>
                </c:pt>
                <c:pt idx="1">
                  <c:v>467.69590046413862</c:v>
                </c:pt>
                <c:pt idx="2">
                  <c:v>517.22895899090304</c:v>
                </c:pt>
                <c:pt idx="3">
                  <c:v>534.10856258508954</c:v>
                </c:pt>
                <c:pt idx="4">
                  <c:v>524.67584872420173</c:v>
                </c:pt>
                <c:pt idx="5">
                  <c:v>544.79212070187077</c:v>
                </c:pt>
                <c:pt idx="6">
                  <c:v>565.82420417993978</c:v>
                </c:pt>
                <c:pt idx="7">
                  <c:v>442.01232170632585</c:v>
                </c:pt>
              </c:numCache>
            </c:numRef>
          </c:val>
          <c:smooth val="1"/>
          <c:extLst>
            <c:ext xmlns:c16="http://schemas.microsoft.com/office/drawing/2014/chart" uri="{C3380CC4-5D6E-409C-BE32-E72D297353CC}">
              <c16:uniqueId val="{00000007-56C3-4693-81BD-4CC58FE22E9E}"/>
            </c:ext>
          </c:extLst>
        </c:ser>
        <c:dLbls>
          <c:showLegendKey val="0"/>
          <c:showVal val="0"/>
          <c:showCatName val="0"/>
          <c:showSerName val="0"/>
          <c:showPercent val="0"/>
          <c:showBubbleSize val="0"/>
        </c:dLbls>
        <c:marker val="1"/>
        <c:smooth val="0"/>
        <c:axId val="1313432543"/>
        <c:axId val="1313434207"/>
      </c:lineChart>
      <c:catAx>
        <c:axId val="1313432543"/>
        <c:scaling>
          <c:orientation val="minMax"/>
        </c:scaling>
        <c:delete val="0"/>
        <c:axPos val="b"/>
        <c:numFmt formatCode="General" sourceLinked="1"/>
        <c:majorTickMark val="out"/>
        <c:minorTickMark val="none"/>
        <c:tickLblPos val="nextTo"/>
        <c:spPr>
          <a:noFill/>
          <a:ln w="19050" cap="flat" cmpd="sng" algn="ctr">
            <a:solidFill>
              <a:srgbClr val="4BA57E"/>
            </a:solidFill>
            <a:round/>
          </a:ln>
          <a:effectLst/>
        </c:spPr>
        <c:txPr>
          <a:bodyPr rot="-60000000" spcFirstLastPara="1" vertOverflow="ellipsis" vert="horz" wrap="square" anchor="ctr" anchorCtr="1"/>
          <a:lstStyle/>
          <a:p>
            <a:pPr>
              <a:defRPr sz="1600" b="0" i="0" u="none" strike="noStrike" kern="1200" baseline="0">
                <a:solidFill>
                  <a:srgbClr val="4BA57E"/>
                </a:solidFill>
                <a:latin typeface="+mn-lt"/>
                <a:ea typeface="+mn-ea"/>
                <a:cs typeface="+mn-cs"/>
              </a:defRPr>
            </a:pPr>
            <a:endParaRPr lang="en-US"/>
          </a:p>
        </c:txPr>
        <c:crossAx val="1313434207"/>
        <c:crosses val="autoZero"/>
        <c:auto val="1"/>
        <c:lblAlgn val="ctr"/>
        <c:lblOffset val="100"/>
        <c:noMultiLvlLbl val="0"/>
      </c:catAx>
      <c:valAx>
        <c:axId val="1313434207"/>
        <c:scaling>
          <c:orientation val="minMax"/>
        </c:scaling>
        <c:delete val="1"/>
        <c:axPos val="l"/>
        <c:numFmt formatCode="0%" sourceLinked="0"/>
        <c:majorTickMark val="none"/>
        <c:minorTickMark val="none"/>
        <c:tickLblPos val="nextTo"/>
        <c:crossAx val="1313432543"/>
        <c:crosses val="autoZero"/>
        <c:crossBetween val="between"/>
      </c:valAx>
      <c:spPr>
        <a:noFill/>
        <a:ln>
          <a:noFill/>
        </a:ln>
        <a:effectLst/>
      </c:spPr>
    </c:plotArea>
    <c:legend>
      <c:legendPos val="b"/>
      <c:layout>
        <c:manualLayout>
          <c:xMode val="edge"/>
          <c:yMode val="edge"/>
          <c:x val="0"/>
          <c:y val="0.9414371598904373"/>
          <c:w val="0.21022997753421527"/>
          <c:h val="5.7147064761701158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zero"/>
    <c:showDLblsOverMax val="0"/>
  </c:chart>
  <c:spPr>
    <a:noFill/>
    <a:ln>
      <a:noFill/>
    </a:ln>
    <a:effectLst/>
  </c:spPr>
  <c:txPr>
    <a:bodyPr/>
    <a:lstStyle/>
    <a:p>
      <a:pPr>
        <a:defRPr sz="1800"/>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graphs!$B$17</c:f>
          <c:strCache>
            <c:ptCount val="1"/>
            <c:pt idx="0">
              <c:v>Data for Greater Manchester</c:v>
            </c:pt>
          </c:strCache>
        </c:strRef>
      </c:tx>
      <c:layout>
        <c:manualLayout>
          <c:xMode val="edge"/>
          <c:yMode val="edge"/>
          <c:x val="0.88556208147527538"/>
          <c:y val="0.93899407370458798"/>
        </c:manualLayout>
      </c:layout>
      <c:overlay val="1"/>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5.4677030286786388E-2"/>
          <c:y val="6.3619909502262456E-2"/>
          <c:w val="0.93352988474939691"/>
          <c:h val="0.63758221398795734"/>
        </c:manualLayout>
      </c:layout>
      <c:barChart>
        <c:barDir val="col"/>
        <c:grouping val="clustered"/>
        <c:varyColors val="0"/>
        <c:ser>
          <c:idx val="0"/>
          <c:order val="0"/>
          <c:tx>
            <c:strRef>
              <c:f>graphs!$C$23</c:f>
              <c:strCache>
                <c:ptCount val="1"/>
                <c:pt idx="0">
                  <c:v>Mar - Nov 2020</c:v>
                </c:pt>
              </c:strCache>
            </c:strRef>
          </c:tx>
          <c:spPr>
            <a:solidFill>
              <a:srgbClr val="BD162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graphs!$B$24:$B$34</c:f>
              <c:strCache>
                <c:ptCount val="11"/>
                <c:pt idx="0">
                  <c:v>NS SeC 1-2</c:v>
                </c:pt>
                <c:pt idx="1">
                  <c:v>16-34</c:v>
                </c:pt>
                <c:pt idx="2">
                  <c:v>No limiting illness</c:v>
                </c:pt>
                <c:pt idx="3">
                  <c:v>35-54</c:v>
                </c:pt>
                <c:pt idx="4">
                  <c:v>Male</c:v>
                </c:pt>
                <c:pt idx="5">
                  <c:v>NS SeC 3-5</c:v>
                </c:pt>
                <c:pt idx="6">
                  <c:v>Female</c:v>
                </c:pt>
                <c:pt idx="7">
                  <c:v>55-74</c:v>
                </c:pt>
                <c:pt idx="8">
                  <c:v>NS SeC 6-8</c:v>
                </c:pt>
                <c:pt idx="9">
                  <c:v>Limiting illness</c:v>
                </c:pt>
                <c:pt idx="10">
                  <c:v>75+</c:v>
                </c:pt>
              </c:strCache>
            </c:strRef>
          </c:cat>
          <c:val>
            <c:numRef>
              <c:f>graphs!$C$24:$C$34</c:f>
              <c:numCache>
                <c:formatCode>0.0%</c:formatCode>
                <c:ptCount val="11"/>
                <c:pt idx="0">
                  <c:v>0.20137567249992452</c:v>
                </c:pt>
                <c:pt idx="1">
                  <c:v>0.25889253325019262</c:v>
                </c:pt>
                <c:pt idx="2">
                  <c:v>0.26960520692393469</c:v>
                </c:pt>
                <c:pt idx="3">
                  <c:v>0.2776547683128831</c:v>
                </c:pt>
                <c:pt idx="4">
                  <c:v>0.30319987722818809</c:v>
                </c:pt>
                <c:pt idx="5">
                  <c:v>0.31226698359933169</c:v>
                </c:pt>
                <c:pt idx="6">
                  <c:v>0.31896505423735555</c:v>
                </c:pt>
                <c:pt idx="7">
                  <c:v>0.35394831120649184</c:v>
                </c:pt>
                <c:pt idx="8">
                  <c:v>0.4283929131166031</c:v>
                </c:pt>
                <c:pt idx="9">
                  <c:v>0.46817455308812189</c:v>
                </c:pt>
                <c:pt idx="10">
                  <c:v>0.54607444092317603</c:v>
                </c:pt>
              </c:numCache>
            </c:numRef>
          </c:val>
          <c:extLst>
            <c:ext xmlns:c16="http://schemas.microsoft.com/office/drawing/2014/chart" uri="{C3380CC4-5D6E-409C-BE32-E72D297353CC}">
              <c16:uniqueId val="{00000000-A8A4-43F5-AC1C-10C35D2F91EF}"/>
            </c:ext>
          </c:extLst>
        </c:ser>
        <c:dLbls>
          <c:showLegendKey val="0"/>
          <c:showVal val="0"/>
          <c:showCatName val="0"/>
          <c:showSerName val="0"/>
          <c:showPercent val="0"/>
          <c:showBubbleSize val="0"/>
        </c:dLbls>
        <c:gapWidth val="60"/>
        <c:overlap val="-27"/>
        <c:axId val="1712827663"/>
        <c:axId val="294435439"/>
      </c:barChart>
      <c:lineChart>
        <c:grouping val="standard"/>
        <c:varyColors val="0"/>
        <c:ser>
          <c:idx val="1"/>
          <c:order val="1"/>
          <c:tx>
            <c:strRef>
              <c:f>graphs!$D$23</c:f>
              <c:strCache>
                <c:ptCount val="1"/>
                <c:pt idx="0">
                  <c:v>Mar - Nov 2016-2019 Average</c:v>
                </c:pt>
              </c:strCache>
            </c:strRef>
          </c:tx>
          <c:spPr>
            <a:ln w="28575" cap="rnd">
              <a:noFill/>
              <a:round/>
            </a:ln>
            <a:effectLst/>
          </c:spPr>
          <c:marker>
            <c:symbol val="diamond"/>
            <c:size val="10"/>
            <c:spPr>
              <a:solidFill>
                <a:srgbClr val="7C4982"/>
              </a:solidFill>
              <a:ln w="9525">
                <a:solidFill>
                  <a:schemeClr val="bg1"/>
                </a:solidFill>
              </a:ln>
              <a:effectLst/>
            </c:spPr>
          </c:marker>
          <c:cat>
            <c:strRef>
              <c:f>graphs!$B$24:$B$34</c:f>
              <c:strCache>
                <c:ptCount val="11"/>
                <c:pt idx="0">
                  <c:v>NS SeC 1-2</c:v>
                </c:pt>
                <c:pt idx="1">
                  <c:v>16-34</c:v>
                </c:pt>
                <c:pt idx="2">
                  <c:v>No limiting illness</c:v>
                </c:pt>
                <c:pt idx="3">
                  <c:v>35-54</c:v>
                </c:pt>
                <c:pt idx="4">
                  <c:v>Male</c:v>
                </c:pt>
                <c:pt idx="5">
                  <c:v>NS SeC 3-5</c:v>
                </c:pt>
                <c:pt idx="6">
                  <c:v>Female</c:v>
                </c:pt>
                <c:pt idx="7">
                  <c:v>55-74</c:v>
                </c:pt>
                <c:pt idx="8">
                  <c:v>NS SeC 6-8</c:v>
                </c:pt>
                <c:pt idx="9">
                  <c:v>Limiting illness</c:v>
                </c:pt>
                <c:pt idx="10">
                  <c:v>75+</c:v>
                </c:pt>
              </c:strCache>
            </c:strRef>
          </c:cat>
          <c:val>
            <c:numRef>
              <c:f>graphs!$D$24:$D$34</c:f>
              <c:numCache>
                <c:formatCode>0.0%</c:formatCode>
                <c:ptCount val="11"/>
                <c:pt idx="0">
                  <c:v>0.17068995956866162</c:v>
                </c:pt>
                <c:pt idx="1">
                  <c:v>0.19189090612965751</c:v>
                </c:pt>
                <c:pt idx="2">
                  <c:v>0.2137378533315018</c:v>
                </c:pt>
                <c:pt idx="3">
                  <c:v>0.24303988540159982</c:v>
                </c:pt>
                <c:pt idx="4">
                  <c:v>0.24962699799887419</c:v>
                </c:pt>
                <c:pt idx="5">
                  <c:v>0.25406724037228146</c:v>
                </c:pt>
                <c:pt idx="6">
                  <c:v>0.27586115613619083</c:v>
                </c:pt>
                <c:pt idx="7">
                  <c:v>0.29523750835592472</c:v>
                </c:pt>
                <c:pt idx="8">
                  <c:v>0.35356951094191469</c:v>
                </c:pt>
                <c:pt idx="9">
                  <c:v>0.44328212526743171</c:v>
                </c:pt>
                <c:pt idx="10">
                  <c:v>0.53738039265459847</c:v>
                </c:pt>
              </c:numCache>
            </c:numRef>
          </c:val>
          <c:smooth val="0"/>
          <c:extLst>
            <c:ext xmlns:c16="http://schemas.microsoft.com/office/drawing/2014/chart" uri="{C3380CC4-5D6E-409C-BE32-E72D297353CC}">
              <c16:uniqueId val="{00000001-A8A4-43F5-AC1C-10C35D2F91EF}"/>
            </c:ext>
          </c:extLst>
        </c:ser>
        <c:ser>
          <c:idx val="2"/>
          <c:order val="2"/>
          <c:tx>
            <c:strRef>
              <c:f>graphs!$E$23</c:f>
              <c:strCache>
                <c:ptCount val="1"/>
                <c:pt idx="0">
                  <c:v>Mar - Nov 2020 England</c:v>
                </c:pt>
              </c:strCache>
            </c:strRef>
          </c:tx>
          <c:spPr>
            <a:ln w="28575" cap="rnd">
              <a:noFill/>
              <a:round/>
            </a:ln>
            <a:effectLst/>
          </c:spPr>
          <c:marker>
            <c:symbol val="circle"/>
            <c:size val="8"/>
            <c:spPr>
              <a:solidFill>
                <a:schemeClr val="tx1"/>
              </a:solidFill>
              <a:ln w="9525">
                <a:noFill/>
              </a:ln>
              <a:effectLst/>
            </c:spPr>
          </c:marker>
          <c:cat>
            <c:strRef>
              <c:f>graphs!$B$24:$B$34</c:f>
              <c:strCache>
                <c:ptCount val="11"/>
                <c:pt idx="0">
                  <c:v>NS SeC 1-2</c:v>
                </c:pt>
                <c:pt idx="1">
                  <c:v>16-34</c:v>
                </c:pt>
                <c:pt idx="2">
                  <c:v>No limiting illness</c:v>
                </c:pt>
                <c:pt idx="3">
                  <c:v>35-54</c:v>
                </c:pt>
                <c:pt idx="4">
                  <c:v>Male</c:v>
                </c:pt>
                <c:pt idx="5">
                  <c:v>NS SeC 3-5</c:v>
                </c:pt>
                <c:pt idx="6">
                  <c:v>Female</c:v>
                </c:pt>
                <c:pt idx="7">
                  <c:v>55-74</c:v>
                </c:pt>
                <c:pt idx="8">
                  <c:v>NS SeC 6-8</c:v>
                </c:pt>
                <c:pt idx="9">
                  <c:v>Limiting illness</c:v>
                </c:pt>
                <c:pt idx="10">
                  <c:v>75+</c:v>
                </c:pt>
              </c:strCache>
            </c:strRef>
          </c:cat>
          <c:val>
            <c:numRef>
              <c:f>graphs!$E$24:$E$34</c:f>
              <c:numCache>
                <c:formatCode>0.0%</c:formatCode>
                <c:ptCount val="11"/>
                <c:pt idx="0">
                  <c:v>0.17840939576375614</c:v>
                </c:pt>
                <c:pt idx="1">
                  <c:v>0.21639634832351801</c:v>
                </c:pt>
                <c:pt idx="2">
                  <c:v>0.23239789035519579</c:v>
                </c:pt>
                <c:pt idx="3">
                  <c:v>0.23480760327594927</c:v>
                </c:pt>
                <c:pt idx="4">
                  <c:v>0.27063104801471732</c:v>
                </c:pt>
                <c:pt idx="5">
                  <c:v>0.26837146009516755</c:v>
                </c:pt>
                <c:pt idx="6">
                  <c:v>0.28014229845520666</c:v>
                </c:pt>
                <c:pt idx="7">
                  <c:v>0.291767621863118</c:v>
                </c:pt>
                <c:pt idx="8">
                  <c:v>0.35859225196866307</c:v>
                </c:pt>
                <c:pt idx="9">
                  <c:v>0.43441061197990444</c:v>
                </c:pt>
                <c:pt idx="10">
                  <c:v>0.51728161308272702</c:v>
                </c:pt>
              </c:numCache>
            </c:numRef>
          </c:val>
          <c:smooth val="0"/>
          <c:extLst>
            <c:ext xmlns:c16="http://schemas.microsoft.com/office/drawing/2014/chart" uri="{C3380CC4-5D6E-409C-BE32-E72D297353CC}">
              <c16:uniqueId val="{00000002-A8A4-43F5-AC1C-10C35D2F91EF}"/>
            </c:ext>
          </c:extLst>
        </c:ser>
        <c:ser>
          <c:idx val="3"/>
          <c:order val="3"/>
          <c:tx>
            <c:strRef>
              <c:f>graphs!$F$23</c:f>
              <c:strCache>
                <c:ptCount val="1"/>
                <c:pt idx="0">
                  <c:v>Whole pop Mar - Nov 2020</c:v>
                </c:pt>
              </c:strCache>
            </c:strRef>
          </c:tx>
          <c:spPr>
            <a:ln w="25400" cap="rnd">
              <a:solidFill>
                <a:schemeClr val="tx1"/>
              </a:solidFill>
              <a:round/>
            </a:ln>
            <a:effectLst/>
          </c:spPr>
          <c:marker>
            <c:symbol val="none"/>
          </c:marker>
          <c:cat>
            <c:strRef>
              <c:f>graphs!$B$24:$B$34</c:f>
              <c:strCache>
                <c:ptCount val="11"/>
                <c:pt idx="0">
                  <c:v>NS SeC 1-2</c:v>
                </c:pt>
                <c:pt idx="1">
                  <c:v>16-34</c:v>
                </c:pt>
                <c:pt idx="2">
                  <c:v>No limiting illness</c:v>
                </c:pt>
                <c:pt idx="3">
                  <c:v>35-54</c:v>
                </c:pt>
                <c:pt idx="4">
                  <c:v>Male</c:v>
                </c:pt>
                <c:pt idx="5">
                  <c:v>NS SeC 3-5</c:v>
                </c:pt>
                <c:pt idx="6">
                  <c:v>Female</c:v>
                </c:pt>
                <c:pt idx="7">
                  <c:v>55-74</c:v>
                </c:pt>
                <c:pt idx="8">
                  <c:v>NS SeC 6-8</c:v>
                </c:pt>
                <c:pt idx="9">
                  <c:v>Limiting illness</c:v>
                </c:pt>
                <c:pt idx="10">
                  <c:v>75+</c:v>
                </c:pt>
              </c:strCache>
            </c:strRef>
          </c:cat>
          <c:val>
            <c:numRef>
              <c:f>graphs!$F$24:$F$34</c:f>
              <c:numCache>
                <c:formatCode>0.0%</c:formatCode>
                <c:ptCount val="11"/>
                <c:pt idx="0">
                  <c:v>0.31206293240191141</c:v>
                </c:pt>
                <c:pt idx="1">
                  <c:v>0.31206293240191141</c:v>
                </c:pt>
                <c:pt idx="2">
                  <c:v>0.31206293240191141</c:v>
                </c:pt>
                <c:pt idx="3">
                  <c:v>0.31206293240191141</c:v>
                </c:pt>
                <c:pt idx="4">
                  <c:v>0.31206293240191141</c:v>
                </c:pt>
                <c:pt idx="5">
                  <c:v>0.31206293240191141</c:v>
                </c:pt>
                <c:pt idx="6">
                  <c:v>0.31206293240191141</c:v>
                </c:pt>
                <c:pt idx="7">
                  <c:v>0.31206293240191141</c:v>
                </c:pt>
                <c:pt idx="8">
                  <c:v>0.31206293240191141</c:v>
                </c:pt>
                <c:pt idx="9">
                  <c:v>0.31206293240191141</c:v>
                </c:pt>
                <c:pt idx="10">
                  <c:v>0.31206293240191141</c:v>
                </c:pt>
              </c:numCache>
            </c:numRef>
          </c:val>
          <c:smooth val="0"/>
          <c:extLst>
            <c:ext xmlns:c16="http://schemas.microsoft.com/office/drawing/2014/chart" uri="{C3380CC4-5D6E-409C-BE32-E72D297353CC}">
              <c16:uniqueId val="{00000003-A8A4-43F5-AC1C-10C35D2F91EF}"/>
            </c:ext>
          </c:extLst>
        </c:ser>
        <c:dLbls>
          <c:showLegendKey val="0"/>
          <c:showVal val="0"/>
          <c:showCatName val="0"/>
          <c:showSerName val="0"/>
          <c:showPercent val="0"/>
          <c:showBubbleSize val="0"/>
        </c:dLbls>
        <c:marker val="1"/>
        <c:smooth val="0"/>
        <c:axId val="1712827663"/>
        <c:axId val="294435439"/>
      </c:lineChart>
      <c:catAx>
        <c:axId val="1712827663"/>
        <c:scaling>
          <c:orientation val="minMax"/>
        </c:scaling>
        <c:delete val="0"/>
        <c:axPos val="b"/>
        <c:numFmt formatCode="General" sourceLinked="1"/>
        <c:majorTickMark val="none"/>
        <c:minorTickMark val="none"/>
        <c:tickLblPos val="nextTo"/>
        <c:spPr>
          <a:noFill/>
          <a:ln w="9525" cap="flat" cmpd="sng" algn="ctr">
            <a:solidFill>
              <a:srgbClr val="C00000"/>
            </a:solidFill>
            <a:round/>
          </a:ln>
          <a:effectLst/>
        </c:spPr>
        <c:txPr>
          <a:bodyPr rot="-60000000" spcFirstLastPara="1" vertOverflow="ellipsis" vert="horz" wrap="square" anchor="ctr" anchorCtr="1"/>
          <a:lstStyle/>
          <a:p>
            <a:pPr>
              <a:defRPr sz="1600" b="0" i="0" u="none" strike="noStrike" kern="1200" baseline="0">
                <a:solidFill>
                  <a:srgbClr val="C00000"/>
                </a:solidFill>
                <a:latin typeface="+mn-lt"/>
                <a:ea typeface="+mn-ea"/>
                <a:cs typeface="+mn-cs"/>
              </a:defRPr>
            </a:pPr>
            <a:endParaRPr lang="en-US"/>
          </a:p>
        </c:txPr>
        <c:crossAx val="294435439"/>
        <c:crosses val="autoZero"/>
        <c:auto val="1"/>
        <c:lblAlgn val="ctr"/>
        <c:lblOffset val="100"/>
        <c:noMultiLvlLbl val="0"/>
      </c:catAx>
      <c:valAx>
        <c:axId val="294435439"/>
        <c:scaling>
          <c:orientation val="minMax"/>
        </c:scaling>
        <c:delete val="1"/>
        <c:axPos val="l"/>
        <c:numFmt formatCode="0%" sourceLinked="0"/>
        <c:majorTickMark val="none"/>
        <c:minorTickMark val="none"/>
        <c:tickLblPos val="nextTo"/>
        <c:crossAx val="1712827663"/>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Entry>
      <c:layout>
        <c:manualLayout>
          <c:xMode val="edge"/>
          <c:yMode val="edge"/>
          <c:x val="0"/>
          <c:y val="0.8451443569553807"/>
          <c:w val="0.99970513066729694"/>
          <c:h val="7.6424270495599814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'Graphs (2)'!$E$4</c:f>
              <c:strCache>
                <c:ptCount val="1"/>
                <c:pt idx="0">
                  <c:v>Greater Manchester</c:v>
                </c:pt>
              </c:strCache>
            </c:strRef>
          </c:tx>
          <c:spPr>
            <a:solidFill>
              <a:srgbClr val="BD162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'Graphs (2)'!$G$5:$G$18</c:f>
                <c:numCache>
                  <c:formatCode>General</c:formatCode>
                  <c:ptCount val="14"/>
                  <c:pt idx="0">
                    <c:v>5.3743042246292214E-3</c:v>
                  </c:pt>
                  <c:pt idx="1">
                    <c:v>1.1486058942515665E-2</c:v>
                  </c:pt>
                  <c:pt idx="2">
                    <c:v>2.1827821050720522E-2</c:v>
                  </c:pt>
                  <c:pt idx="3">
                    <c:v>4.7112512501456143E-2</c:v>
                  </c:pt>
                  <c:pt idx="4">
                    <c:v>2.1656055106717538E-2</c:v>
                  </c:pt>
                  <c:pt idx="5">
                    <c:v>4.373574896116008E-2</c:v>
                  </c:pt>
                  <c:pt idx="6">
                    <c:v>3.8715813393432601E-2</c:v>
                  </c:pt>
                  <c:pt idx="7">
                    <c:v>7.4713747687821255E-2</c:v>
                  </c:pt>
                  <c:pt idx="8">
                    <c:v>6.1877111760901951E-2</c:v>
                  </c:pt>
                  <c:pt idx="9">
                    <c:v>0.11627712761611604</c:v>
                  </c:pt>
                  <c:pt idx="10">
                    <c:v>4.2112914313926574E-2</c:v>
                  </c:pt>
                  <c:pt idx="11">
                    <c:v>7.097841856217578E-2</c:v>
                  </c:pt>
                  <c:pt idx="12">
                    <c:v>5.1869823014363457E-2</c:v>
                  </c:pt>
                  <c:pt idx="13">
                    <c:v>0.10692677210755949</c:v>
                  </c:pt>
                </c:numCache>
              </c:numRef>
            </c:plus>
            <c:minus>
              <c:numRef>
                <c:f>'Graphs (2)'!$G$5:$G$18</c:f>
                <c:numCache>
                  <c:formatCode>General</c:formatCode>
                  <c:ptCount val="14"/>
                  <c:pt idx="0">
                    <c:v>5.3743042246292214E-3</c:v>
                  </c:pt>
                  <c:pt idx="1">
                    <c:v>1.1486058942515665E-2</c:v>
                  </c:pt>
                  <c:pt idx="2">
                    <c:v>2.1827821050720522E-2</c:v>
                  </c:pt>
                  <c:pt idx="3">
                    <c:v>4.7112512501456143E-2</c:v>
                  </c:pt>
                  <c:pt idx="4">
                    <c:v>2.1656055106717538E-2</c:v>
                  </c:pt>
                  <c:pt idx="5">
                    <c:v>4.373574896116008E-2</c:v>
                  </c:pt>
                  <c:pt idx="6">
                    <c:v>3.8715813393432601E-2</c:v>
                  </c:pt>
                  <c:pt idx="7">
                    <c:v>7.4713747687821255E-2</c:v>
                  </c:pt>
                  <c:pt idx="8">
                    <c:v>6.1877111760901951E-2</c:v>
                  </c:pt>
                  <c:pt idx="9">
                    <c:v>0.11627712761611604</c:v>
                  </c:pt>
                  <c:pt idx="10">
                    <c:v>4.2112914313926574E-2</c:v>
                  </c:pt>
                  <c:pt idx="11">
                    <c:v>7.097841856217578E-2</c:v>
                  </c:pt>
                  <c:pt idx="12">
                    <c:v>5.1869823014363457E-2</c:v>
                  </c:pt>
                  <c:pt idx="13">
                    <c:v>0.10692677210755949</c:v>
                  </c:pt>
                </c:numCache>
              </c:numRef>
            </c:minus>
            <c:spPr>
              <a:noFill/>
              <a:ln w="9525" cap="flat" cmpd="sng" algn="ctr">
                <a:solidFill>
                  <a:schemeClr val="tx1">
                    <a:lumMod val="65000"/>
                    <a:lumOff val="35000"/>
                  </a:schemeClr>
                </a:solidFill>
                <a:round/>
              </a:ln>
              <a:effectLst/>
            </c:spPr>
          </c:errBars>
          <c:cat>
            <c:multiLvlStrRef>
              <c:f>'Graphs (2)'!$B$5:$C$18</c:f>
              <c:multiLvlStrCache>
                <c:ptCount val="14"/>
                <c:lvl>
                  <c:pt idx="0">
                    <c:v>2015-19</c:v>
                  </c:pt>
                  <c:pt idx="1">
                    <c:v>2020</c:v>
                  </c:pt>
                  <c:pt idx="2">
                    <c:v>2015-19</c:v>
                  </c:pt>
                  <c:pt idx="3">
                    <c:v>2020</c:v>
                  </c:pt>
                  <c:pt idx="4">
                    <c:v>2015-19</c:v>
                  </c:pt>
                  <c:pt idx="5">
                    <c:v>2020</c:v>
                  </c:pt>
                  <c:pt idx="6">
                    <c:v>2015-19</c:v>
                  </c:pt>
                  <c:pt idx="7">
                    <c:v>2020</c:v>
                  </c:pt>
                  <c:pt idx="8">
                    <c:v>2015-19</c:v>
                  </c:pt>
                  <c:pt idx="9">
                    <c:v>2020</c:v>
                  </c:pt>
                  <c:pt idx="10">
                    <c:v>2015-19</c:v>
                  </c:pt>
                  <c:pt idx="11">
                    <c:v>2020</c:v>
                  </c:pt>
                  <c:pt idx="12">
                    <c:v>2015-19</c:v>
                  </c:pt>
                  <c:pt idx="13">
                    <c:v>2020</c:v>
                  </c:pt>
                </c:lvl>
                <c:lvl>
                  <c:pt idx="0">
                    <c:v>White British</c:v>
                  </c:pt>
                  <c:pt idx="2">
                    <c:v>White Other</c:v>
                  </c:pt>
                  <c:pt idx="4">
                    <c:v>South Asian</c:v>
                  </c:pt>
                  <c:pt idx="6">
                    <c:v>Black</c:v>
                  </c:pt>
                  <c:pt idx="8">
                    <c:v>Chinese</c:v>
                  </c:pt>
                  <c:pt idx="10">
                    <c:v>Mixed</c:v>
                  </c:pt>
                  <c:pt idx="12">
                    <c:v>Other ethnic group</c:v>
                  </c:pt>
                </c:lvl>
              </c:multiLvlStrCache>
            </c:multiLvlStrRef>
          </c:cat>
          <c:val>
            <c:numRef>
              <c:f>'Graphs (2)'!$E$5:$E$18</c:f>
              <c:numCache>
                <c:formatCode>0.0%</c:formatCode>
                <c:ptCount val="14"/>
                <c:pt idx="0">
                  <c:v>0.24709205989438268</c:v>
                </c:pt>
                <c:pt idx="1">
                  <c:v>0.28226836380717873</c:v>
                </c:pt>
                <c:pt idx="2">
                  <c:v>0.23700730449534446</c:v>
                </c:pt>
                <c:pt idx="3">
                  <c:v>0.2814352424028112</c:v>
                </c:pt>
                <c:pt idx="4">
                  <c:v>0.34422860395038152</c:v>
                </c:pt>
                <c:pt idx="5">
                  <c:v>0.49415577037871145</c:v>
                </c:pt>
                <c:pt idx="6">
                  <c:v>0.33507813217425936</c:v>
                </c:pt>
                <c:pt idx="7">
                  <c:v>0.36771625123923335</c:v>
                </c:pt>
                <c:pt idx="8">
                  <c:v>0.33345813449422712</c:v>
                </c:pt>
                <c:pt idx="9">
                  <c:v>0.51043640723268202</c:v>
                </c:pt>
                <c:pt idx="10">
                  <c:v>0.21052159849354624</c:v>
                </c:pt>
                <c:pt idx="11">
                  <c:v>0.17281443029620194</c:v>
                </c:pt>
                <c:pt idx="12">
                  <c:v>0.29170193595952482</c:v>
                </c:pt>
                <c:pt idx="13">
                  <c:v>0.44552904663211196</c:v>
                </c:pt>
              </c:numCache>
            </c:numRef>
          </c:val>
          <c:extLst>
            <c:ext xmlns:c16="http://schemas.microsoft.com/office/drawing/2014/chart" uri="{C3380CC4-5D6E-409C-BE32-E72D297353CC}">
              <c16:uniqueId val="{00000000-9401-47EA-A23E-D64DF140CAF0}"/>
            </c:ext>
          </c:extLst>
        </c:ser>
        <c:dLbls>
          <c:showLegendKey val="0"/>
          <c:showVal val="0"/>
          <c:showCatName val="0"/>
          <c:showSerName val="0"/>
          <c:showPercent val="0"/>
          <c:showBubbleSize val="0"/>
        </c:dLbls>
        <c:gapWidth val="50"/>
        <c:axId val="1562671007"/>
        <c:axId val="1562669343"/>
      </c:barChart>
      <c:lineChart>
        <c:grouping val="standard"/>
        <c:varyColors val="0"/>
        <c:ser>
          <c:idx val="0"/>
          <c:order val="0"/>
          <c:tx>
            <c:strRef>
              <c:f>'Graphs (2)'!$D$4</c:f>
              <c:strCache>
                <c:ptCount val="1"/>
                <c:pt idx="0">
                  <c:v>England</c:v>
                </c:pt>
              </c:strCache>
            </c:strRef>
          </c:tx>
          <c:spPr>
            <a:ln w="28575" cap="rnd">
              <a:noFill/>
              <a:round/>
            </a:ln>
            <a:effectLst/>
          </c:spPr>
          <c:marker>
            <c:symbol val="circle"/>
            <c:size val="10"/>
            <c:spPr>
              <a:solidFill>
                <a:schemeClr val="tx1"/>
              </a:solidFill>
              <a:ln w="9525">
                <a:noFill/>
              </a:ln>
              <a:effectLst/>
            </c:spPr>
          </c:marker>
          <c:cat>
            <c:multiLvlStrRef>
              <c:f>'Graphs (2)'!$B$5:$C$18</c:f>
              <c:multiLvlStrCache>
                <c:ptCount val="14"/>
                <c:lvl>
                  <c:pt idx="0">
                    <c:v>2015-19</c:v>
                  </c:pt>
                  <c:pt idx="1">
                    <c:v>2020</c:v>
                  </c:pt>
                  <c:pt idx="2">
                    <c:v>2015-19</c:v>
                  </c:pt>
                  <c:pt idx="3">
                    <c:v>2020</c:v>
                  </c:pt>
                  <c:pt idx="4">
                    <c:v>2015-19</c:v>
                  </c:pt>
                  <c:pt idx="5">
                    <c:v>2020</c:v>
                  </c:pt>
                  <c:pt idx="6">
                    <c:v>2015-19</c:v>
                  </c:pt>
                  <c:pt idx="7">
                    <c:v>2020</c:v>
                  </c:pt>
                  <c:pt idx="8">
                    <c:v>2015-19</c:v>
                  </c:pt>
                  <c:pt idx="9">
                    <c:v>2020</c:v>
                  </c:pt>
                  <c:pt idx="10">
                    <c:v>2015-19</c:v>
                  </c:pt>
                  <c:pt idx="11">
                    <c:v>2020</c:v>
                  </c:pt>
                  <c:pt idx="12">
                    <c:v>2015-19</c:v>
                  </c:pt>
                  <c:pt idx="13">
                    <c:v>2020</c:v>
                  </c:pt>
                </c:lvl>
                <c:lvl>
                  <c:pt idx="0">
                    <c:v>White British</c:v>
                  </c:pt>
                  <c:pt idx="2">
                    <c:v>White Other</c:v>
                  </c:pt>
                  <c:pt idx="4">
                    <c:v>South Asian</c:v>
                  </c:pt>
                  <c:pt idx="6">
                    <c:v>Black</c:v>
                  </c:pt>
                  <c:pt idx="8">
                    <c:v>Chinese</c:v>
                  </c:pt>
                  <c:pt idx="10">
                    <c:v>Mixed</c:v>
                  </c:pt>
                  <c:pt idx="12">
                    <c:v>Other ethnic group</c:v>
                  </c:pt>
                </c:lvl>
              </c:multiLvlStrCache>
            </c:multiLvlStrRef>
          </c:cat>
          <c:val>
            <c:numRef>
              <c:f>'Graphs (2)'!$D$5:$D$18</c:f>
              <c:numCache>
                <c:formatCode>0.0%</c:formatCode>
                <c:ptCount val="14"/>
                <c:pt idx="0">
                  <c:v>0.23536523575668813</c:v>
                </c:pt>
                <c:pt idx="1">
                  <c:v>0.26145910219590529</c:v>
                </c:pt>
                <c:pt idx="2">
                  <c:v>0.21771145952878482</c:v>
                </c:pt>
                <c:pt idx="3">
                  <c:v>0.25682134776987364</c:v>
                </c:pt>
                <c:pt idx="4">
                  <c:v>0.3086084278356927</c:v>
                </c:pt>
                <c:pt idx="5">
                  <c:v>0.37521615464912089</c:v>
                </c:pt>
                <c:pt idx="6">
                  <c:v>0.28250836217482439</c:v>
                </c:pt>
                <c:pt idx="7">
                  <c:v>0.32792683003586276</c:v>
                </c:pt>
                <c:pt idx="8">
                  <c:v>0.25699198779675342</c:v>
                </c:pt>
                <c:pt idx="9">
                  <c:v>0.32826184481577803</c:v>
                </c:pt>
                <c:pt idx="10">
                  <c:v>0.17998562575800042</c:v>
                </c:pt>
                <c:pt idx="11">
                  <c:v>0.22503171433119235</c:v>
                </c:pt>
                <c:pt idx="12">
                  <c:v>0.27644481597141585</c:v>
                </c:pt>
                <c:pt idx="13">
                  <c:v>0.33029590378862811</c:v>
                </c:pt>
              </c:numCache>
            </c:numRef>
          </c:val>
          <c:smooth val="0"/>
          <c:extLst>
            <c:ext xmlns:c16="http://schemas.microsoft.com/office/drawing/2014/chart" uri="{C3380CC4-5D6E-409C-BE32-E72D297353CC}">
              <c16:uniqueId val="{00000001-9401-47EA-A23E-D64DF140CAF0}"/>
            </c:ext>
          </c:extLst>
        </c:ser>
        <c:dLbls>
          <c:showLegendKey val="0"/>
          <c:showVal val="0"/>
          <c:showCatName val="0"/>
          <c:showSerName val="0"/>
          <c:showPercent val="0"/>
          <c:showBubbleSize val="0"/>
        </c:dLbls>
        <c:marker val="1"/>
        <c:smooth val="0"/>
        <c:axId val="1562671007"/>
        <c:axId val="1562669343"/>
      </c:lineChart>
      <c:catAx>
        <c:axId val="1562671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562669343"/>
        <c:crosses val="autoZero"/>
        <c:auto val="1"/>
        <c:lblAlgn val="ctr"/>
        <c:lblOffset val="100"/>
        <c:noMultiLvlLbl val="0"/>
      </c:catAx>
      <c:valAx>
        <c:axId val="1562669343"/>
        <c:scaling>
          <c:orientation val="minMax"/>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562671007"/>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graphs!$B$17</c:f>
          <c:strCache>
            <c:ptCount val="1"/>
            <c:pt idx="0">
              <c:v>Data for Greater Manchester</c:v>
            </c:pt>
          </c:strCache>
        </c:strRef>
      </c:tx>
      <c:layout>
        <c:manualLayout>
          <c:xMode val="edge"/>
          <c:yMode val="edge"/>
          <c:x val="0.82636243333904869"/>
          <c:y val="0.94374518105773431"/>
        </c:manualLayout>
      </c:layout>
      <c:overlay val="1"/>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5.3604931653712141E-2"/>
          <c:y val="5.4570135746606345E-2"/>
          <c:w val="0.93460198338247114"/>
          <c:h val="0.64663198774361341"/>
        </c:manualLayout>
      </c:layout>
      <c:barChart>
        <c:barDir val="col"/>
        <c:grouping val="clustered"/>
        <c:varyColors val="0"/>
        <c:ser>
          <c:idx val="0"/>
          <c:order val="0"/>
          <c:tx>
            <c:strRef>
              <c:f>graphs!$C$23</c:f>
              <c:strCache>
                <c:ptCount val="1"/>
                <c:pt idx="0">
                  <c:v>Mar - Nov 2020</c:v>
                </c:pt>
              </c:strCache>
            </c:strRef>
          </c:tx>
          <c:spPr>
            <a:solidFill>
              <a:srgbClr val="53B0C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graphs!$B$83:$B$93</c:f>
              <c:strCache>
                <c:ptCount val="11"/>
                <c:pt idx="0">
                  <c:v>NS SeC 1-2</c:v>
                </c:pt>
                <c:pt idx="1">
                  <c:v>No limiting illness</c:v>
                </c:pt>
                <c:pt idx="2">
                  <c:v>35-54</c:v>
                </c:pt>
                <c:pt idx="3">
                  <c:v>16-34</c:v>
                </c:pt>
                <c:pt idx="4">
                  <c:v>Male</c:v>
                </c:pt>
                <c:pt idx="5">
                  <c:v>Female</c:v>
                </c:pt>
                <c:pt idx="6">
                  <c:v>NS SeC 3-5</c:v>
                </c:pt>
                <c:pt idx="7">
                  <c:v>55-74</c:v>
                </c:pt>
                <c:pt idx="8">
                  <c:v>NS SeC 6-8</c:v>
                </c:pt>
                <c:pt idx="9">
                  <c:v>Limiting illness</c:v>
                </c:pt>
                <c:pt idx="10">
                  <c:v>75+</c:v>
                </c:pt>
              </c:strCache>
            </c:strRef>
          </c:cat>
          <c:val>
            <c:numRef>
              <c:f>graphs!$C$83:$C$93</c:f>
              <c:numCache>
                <c:formatCode>0.0%</c:formatCode>
                <c:ptCount val="11"/>
                <c:pt idx="0">
                  <c:v>0.16634065743478679</c:v>
                </c:pt>
                <c:pt idx="1">
                  <c:v>0.22768227046387765</c:v>
                </c:pt>
                <c:pt idx="2">
                  <c:v>0.24841031926860357</c:v>
                </c:pt>
                <c:pt idx="3">
                  <c:v>0.26112330134431322</c:v>
                </c:pt>
                <c:pt idx="4">
                  <c:v>0.29922199939858612</c:v>
                </c:pt>
                <c:pt idx="5">
                  <c:v>0.3022673061333776</c:v>
                </c:pt>
                <c:pt idx="6">
                  <c:v>0.30851260864054947</c:v>
                </c:pt>
                <c:pt idx="7">
                  <c:v>0.33132225578611413</c:v>
                </c:pt>
                <c:pt idx="8">
                  <c:v>0.45291338561763239</c:v>
                </c:pt>
                <c:pt idx="9">
                  <c:v>0.66064041323662825</c:v>
                </c:pt>
                <c:pt idx="10">
                  <c:v>0.75243516229378904</c:v>
                </c:pt>
              </c:numCache>
            </c:numRef>
          </c:val>
          <c:extLst>
            <c:ext xmlns:c16="http://schemas.microsoft.com/office/drawing/2014/chart" uri="{C3380CC4-5D6E-409C-BE32-E72D297353CC}">
              <c16:uniqueId val="{00000000-7155-4640-9D9A-9FB223ED7B3E}"/>
            </c:ext>
          </c:extLst>
        </c:ser>
        <c:dLbls>
          <c:showLegendKey val="0"/>
          <c:showVal val="0"/>
          <c:showCatName val="0"/>
          <c:showSerName val="0"/>
          <c:showPercent val="0"/>
          <c:showBubbleSize val="0"/>
        </c:dLbls>
        <c:gapWidth val="50"/>
        <c:overlap val="-27"/>
        <c:axId val="1712827663"/>
        <c:axId val="294435439"/>
      </c:barChart>
      <c:lineChart>
        <c:grouping val="standard"/>
        <c:varyColors val="0"/>
        <c:ser>
          <c:idx val="1"/>
          <c:order val="1"/>
          <c:tx>
            <c:strRef>
              <c:f>graphs!$D$23</c:f>
              <c:strCache>
                <c:ptCount val="1"/>
                <c:pt idx="0">
                  <c:v>Mar - Nov 2016-2019 Average</c:v>
                </c:pt>
              </c:strCache>
            </c:strRef>
          </c:tx>
          <c:spPr>
            <a:ln w="28575" cap="rnd">
              <a:noFill/>
              <a:round/>
            </a:ln>
            <a:effectLst/>
          </c:spPr>
          <c:marker>
            <c:symbol val="diamond"/>
            <c:size val="10"/>
            <c:spPr>
              <a:solidFill>
                <a:srgbClr val="7C4982"/>
              </a:solidFill>
              <a:ln w="9525">
                <a:solidFill>
                  <a:schemeClr val="bg1"/>
                </a:solidFill>
              </a:ln>
              <a:effectLst/>
            </c:spPr>
          </c:marker>
          <c:cat>
            <c:strRef>
              <c:f>graphs!$B$83:$B$93</c:f>
              <c:strCache>
                <c:ptCount val="11"/>
                <c:pt idx="0">
                  <c:v>NS SeC 1-2</c:v>
                </c:pt>
                <c:pt idx="1">
                  <c:v>No limiting illness</c:v>
                </c:pt>
                <c:pt idx="2">
                  <c:v>35-54</c:v>
                </c:pt>
                <c:pt idx="3">
                  <c:v>16-34</c:v>
                </c:pt>
                <c:pt idx="4">
                  <c:v>Male</c:v>
                </c:pt>
                <c:pt idx="5">
                  <c:v>Female</c:v>
                </c:pt>
                <c:pt idx="6">
                  <c:v>NS SeC 3-5</c:v>
                </c:pt>
                <c:pt idx="7">
                  <c:v>55-74</c:v>
                </c:pt>
                <c:pt idx="8">
                  <c:v>NS SeC 6-8</c:v>
                </c:pt>
                <c:pt idx="9">
                  <c:v>Limiting illness</c:v>
                </c:pt>
                <c:pt idx="10">
                  <c:v>75+</c:v>
                </c:pt>
              </c:strCache>
            </c:strRef>
          </c:cat>
          <c:val>
            <c:numRef>
              <c:f>graphs!$D$83:$D$93</c:f>
              <c:numCache>
                <c:formatCode>0.0%</c:formatCode>
                <c:ptCount val="11"/>
                <c:pt idx="0">
                  <c:v>0.10323508226734252</c:v>
                </c:pt>
                <c:pt idx="1">
                  <c:v>0.13456946911633624</c:v>
                </c:pt>
                <c:pt idx="2">
                  <c:v>0.18542572722428091</c:v>
                </c:pt>
                <c:pt idx="3">
                  <c:v>0.12318775620135634</c:v>
                </c:pt>
                <c:pt idx="4">
                  <c:v>0.18150048570821226</c:v>
                </c:pt>
                <c:pt idx="5">
                  <c:v>0.2123285238740944</c:v>
                </c:pt>
                <c:pt idx="6">
                  <c:v>0.17931975176483142</c:v>
                </c:pt>
                <c:pt idx="7">
                  <c:v>0.21580483580201687</c:v>
                </c:pt>
                <c:pt idx="8">
                  <c:v>0.29858760924471028</c:v>
                </c:pt>
                <c:pt idx="9">
                  <c:v>0.51615912603722047</c:v>
                </c:pt>
                <c:pt idx="10">
                  <c:v>0.62244135910074117</c:v>
                </c:pt>
              </c:numCache>
            </c:numRef>
          </c:val>
          <c:smooth val="0"/>
          <c:extLst>
            <c:ext xmlns:c16="http://schemas.microsoft.com/office/drawing/2014/chart" uri="{C3380CC4-5D6E-409C-BE32-E72D297353CC}">
              <c16:uniqueId val="{00000001-7155-4640-9D9A-9FB223ED7B3E}"/>
            </c:ext>
          </c:extLst>
        </c:ser>
        <c:ser>
          <c:idx val="2"/>
          <c:order val="2"/>
          <c:tx>
            <c:strRef>
              <c:f>graphs!$E$23</c:f>
              <c:strCache>
                <c:ptCount val="1"/>
                <c:pt idx="0">
                  <c:v>Mar - Nov 2020 England</c:v>
                </c:pt>
              </c:strCache>
            </c:strRef>
          </c:tx>
          <c:spPr>
            <a:ln w="28575" cap="rnd">
              <a:noFill/>
              <a:round/>
            </a:ln>
            <a:effectLst/>
          </c:spPr>
          <c:marker>
            <c:symbol val="circle"/>
            <c:size val="8"/>
            <c:spPr>
              <a:solidFill>
                <a:srgbClr val="000000"/>
              </a:solidFill>
              <a:ln w="9525">
                <a:noFill/>
              </a:ln>
              <a:effectLst/>
            </c:spPr>
          </c:marker>
          <c:cat>
            <c:strRef>
              <c:f>graphs!$B$83:$B$93</c:f>
              <c:strCache>
                <c:ptCount val="11"/>
                <c:pt idx="0">
                  <c:v>NS SeC 1-2</c:v>
                </c:pt>
                <c:pt idx="1">
                  <c:v>No limiting illness</c:v>
                </c:pt>
                <c:pt idx="2">
                  <c:v>35-54</c:v>
                </c:pt>
                <c:pt idx="3">
                  <c:v>16-34</c:v>
                </c:pt>
                <c:pt idx="4">
                  <c:v>Male</c:v>
                </c:pt>
                <c:pt idx="5">
                  <c:v>Female</c:v>
                </c:pt>
                <c:pt idx="6">
                  <c:v>NS SeC 3-5</c:v>
                </c:pt>
                <c:pt idx="7">
                  <c:v>55-74</c:v>
                </c:pt>
                <c:pt idx="8">
                  <c:v>NS SeC 6-8</c:v>
                </c:pt>
                <c:pt idx="9">
                  <c:v>Limiting illness</c:v>
                </c:pt>
                <c:pt idx="10">
                  <c:v>75+</c:v>
                </c:pt>
              </c:strCache>
            </c:strRef>
          </c:cat>
          <c:val>
            <c:numRef>
              <c:f>graphs!$E$83:$E$93</c:f>
              <c:numCache>
                <c:formatCode>0.0%</c:formatCode>
                <c:ptCount val="11"/>
                <c:pt idx="0">
                  <c:v>0.12462666846192379</c:v>
                </c:pt>
                <c:pt idx="1">
                  <c:v>0.17286998685479424</c:v>
                </c:pt>
                <c:pt idx="2">
                  <c:v>0.20167525183436241</c:v>
                </c:pt>
                <c:pt idx="3">
                  <c:v>0.18291153897418294</c:v>
                </c:pt>
                <c:pt idx="4">
                  <c:v>0.23084660602420459</c:v>
                </c:pt>
                <c:pt idx="5">
                  <c:v>0.24270282868544374</c:v>
                </c:pt>
                <c:pt idx="6">
                  <c:v>0.22455536698673903</c:v>
                </c:pt>
                <c:pt idx="7">
                  <c:v>0.23010246821404509</c:v>
                </c:pt>
                <c:pt idx="8">
                  <c:v>0.36132985225437064</c:v>
                </c:pt>
                <c:pt idx="9">
                  <c:v>0.55915674717937636</c:v>
                </c:pt>
                <c:pt idx="10">
                  <c:v>0.60579049714247735</c:v>
                </c:pt>
              </c:numCache>
            </c:numRef>
          </c:val>
          <c:smooth val="0"/>
          <c:extLst>
            <c:ext xmlns:c16="http://schemas.microsoft.com/office/drawing/2014/chart" uri="{C3380CC4-5D6E-409C-BE32-E72D297353CC}">
              <c16:uniqueId val="{00000002-7155-4640-9D9A-9FB223ED7B3E}"/>
            </c:ext>
          </c:extLst>
        </c:ser>
        <c:ser>
          <c:idx val="3"/>
          <c:order val="3"/>
          <c:tx>
            <c:strRef>
              <c:f>graphs!$F$23</c:f>
              <c:strCache>
                <c:ptCount val="1"/>
                <c:pt idx="0">
                  <c:v>Whole pop Mar - Nov 2020</c:v>
                </c:pt>
              </c:strCache>
            </c:strRef>
          </c:tx>
          <c:spPr>
            <a:ln w="25400" cap="rnd">
              <a:solidFill>
                <a:schemeClr val="tx1"/>
              </a:solidFill>
              <a:round/>
            </a:ln>
            <a:effectLst/>
          </c:spPr>
          <c:marker>
            <c:symbol val="none"/>
          </c:marker>
          <c:cat>
            <c:strRef>
              <c:f>graphs!$B$83:$B$93</c:f>
              <c:strCache>
                <c:ptCount val="11"/>
                <c:pt idx="0">
                  <c:v>NS SeC 1-2</c:v>
                </c:pt>
                <c:pt idx="1">
                  <c:v>No limiting illness</c:v>
                </c:pt>
                <c:pt idx="2">
                  <c:v>35-54</c:v>
                </c:pt>
                <c:pt idx="3">
                  <c:v>16-34</c:v>
                </c:pt>
                <c:pt idx="4">
                  <c:v>Male</c:v>
                </c:pt>
                <c:pt idx="5">
                  <c:v>Female</c:v>
                </c:pt>
                <c:pt idx="6">
                  <c:v>NS SeC 3-5</c:v>
                </c:pt>
                <c:pt idx="7">
                  <c:v>55-74</c:v>
                </c:pt>
                <c:pt idx="8">
                  <c:v>NS SeC 6-8</c:v>
                </c:pt>
                <c:pt idx="9">
                  <c:v>Limiting illness</c:v>
                </c:pt>
                <c:pt idx="10">
                  <c:v>75+</c:v>
                </c:pt>
              </c:strCache>
            </c:strRef>
          </c:cat>
          <c:val>
            <c:numRef>
              <c:f>graphs!$F$83:$F$93</c:f>
              <c:numCache>
                <c:formatCode>0.0%</c:formatCode>
                <c:ptCount val="11"/>
                <c:pt idx="0">
                  <c:v>0.3036259587800807</c:v>
                </c:pt>
                <c:pt idx="1">
                  <c:v>0.3036259587800807</c:v>
                </c:pt>
                <c:pt idx="2">
                  <c:v>0.3036259587800807</c:v>
                </c:pt>
                <c:pt idx="3">
                  <c:v>0.3036259587800807</c:v>
                </c:pt>
                <c:pt idx="4">
                  <c:v>0.3036259587800807</c:v>
                </c:pt>
                <c:pt idx="5">
                  <c:v>0.3036259587800807</c:v>
                </c:pt>
                <c:pt idx="6">
                  <c:v>0.3036259587800807</c:v>
                </c:pt>
                <c:pt idx="7">
                  <c:v>0.3036259587800807</c:v>
                </c:pt>
                <c:pt idx="8">
                  <c:v>0.3036259587800807</c:v>
                </c:pt>
                <c:pt idx="9">
                  <c:v>0.3036259587800807</c:v>
                </c:pt>
                <c:pt idx="10">
                  <c:v>0.3036259587800807</c:v>
                </c:pt>
              </c:numCache>
            </c:numRef>
          </c:val>
          <c:smooth val="0"/>
          <c:extLst>
            <c:ext xmlns:c16="http://schemas.microsoft.com/office/drawing/2014/chart" uri="{C3380CC4-5D6E-409C-BE32-E72D297353CC}">
              <c16:uniqueId val="{00000003-7155-4640-9D9A-9FB223ED7B3E}"/>
            </c:ext>
          </c:extLst>
        </c:ser>
        <c:dLbls>
          <c:showLegendKey val="0"/>
          <c:showVal val="0"/>
          <c:showCatName val="0"/>
          <c:showSerName val="0"/>
          <c:showPercent val="0"/>
          <c:showBubbleSize val="0"/>
        </c:dLbls>
        <c:marker val="1"/>
        <c:smooth val="0"/>
        <c:axId val="1712827663"/>
        <c:axId val="294435439"/>
      </c:lineChart>
      <c:catAx>
        <c:axId val="1712827663"/>
        <c:scaling>
          <c:orientation val="minMax"/>
        </c:scaling>
        <c:delete val="0"/>
        <c:axPos val="b"/>
        <c:numFmt formatCode="General" sourceLinked="1"/>
        <c:majorTickMark val="none"/>
        <c:minorTickMark val="none"/>
        <c:tickLblPos val="nextTo"/>
        <c:spPr>
          <a:noFill/>
          <a:ln w="9525" cap="flat" cmpd="sng" algn="ctr">
            <a:solidFill>
              <a:srgbClr val="53B0C2"/>
            </a:solidFill>
            <a:round/>
          </a:ln>
          <a:effectLst/>
        </c:spPr>
        <c:txPr>
          <a:bodyPr rot="-60000000" spcFirstLastPara="1" vertOverflow="ellipsis" vert="horz" wrap="square" anchor="ctr" anchorCtr="1"/>
          <a:lstStyle/>
          <a:p>
            <a:pPr>
              <a:defRPr sz="1600" b="0" i="0" u="none" strike="noStrike" kern="1200" baseline="0">
                <a:solidFill>
                  <a:srgbClr val="53B0C2"/>
                </a:solidFill>
                <a:latin typeface="+mn-lt"/>
                <a:ea typeface="+mn-ea"/>
                <a:cs typeface="+mn-cs"/>
              </a:defRPr>
            </a:pPr>
            <a:endParaRPr lang="en-US"/>
          </a:p>
        </c:txPr>
        <c:crossAx val="294435439"/>
        <c:crosses val="autoZero"/>
        <c:auto val="1"/>
        <c:lblAlgn val="ctr"/>
        <c:lblOffset val="100"/>
        <c:noMultiLvlLbl val="0"/>
      </c:catAx>
      <c:valAx>
        <c:axId val="294435439"/>
        <c:scaling>
          <c:orientation val="minMax"/>
        </c:scaling>
        <c:delete val="1"/>
        <c:axPos val="l"/>
        <c:numFmt formatCode="0%" sourceLinked="0"/>
        <c:majorTickMark val="none"/>
        <c:minorTickMark val="none"/>
        <c:tickLblPos val="nextTo"/>
        <c:crossAx val="1712827663"/>
        <c:crosses val="autoZero"/>
        <c:crossBetween val="between"/>
      </c:valAx>
      <c:spPr>
        <a:noFill/>
        <a:ln>
          <a:noFill/>
        </a:ln>
        <a:effectLst/>
      </c:spPr>
    </c:plotArea>
    <c:legend>
      <c:legendPos val="b"/>
      <c:layout>
        <c:manualLayout>
          <c:xMode val="edge"/>
          <c:yMode val="edge"/>
          <c:x val="0"/>
          <c:y val="0.84407584014682435"/>
          <c:w val="0.99970513066729694"/>
          <c:h val="7.6424270495599814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graphs!$B$17</c:f>
          <c:strCache>
            <c:ptCount val="1"/>
            <c:pt idx="0">
              <c:v>Data for Greater Manchester</c:v>
            </c:pt>
          </c:strCache>
        </c:strRef>
      </c:tx>
      <c:layout>
        <c:manualLayout>
          <c:xMode val="edge"/>
          <c:yMode val="edge"/>
          <c:x val="0.88646475475743769"/>
          <c:y val="0.93815987933634992"/>
        </c:manualLayout>
      </c:layout>
      <c:overlay val="1"/>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5.3604931653712141E-2"/>
          <c:y val="4.8536953242835593E-2"/>
          <c:w val="0.93460198338247114"/>
          <c:h val="0.66473153525492568"/>
        </c:manualLayout>
      </c:layout>
      <c:barChart>
        <c:barDir val="col"/>
        <c:grouping val="clustered"/>
        <c:varyColors val="0"/>
        <c:ser>
          <c:idx val="0"/>
          <c:order val="0"/>
          <c:tx>
            <c:strRef>
              <c:f>graphs!$C$23</c:f>
              <c:strCache>
                <c:ptCount val="1"/>
                <c:pt idx="0">
                  <c:v>Mar - Nov 2020</c:v>
                </c:pt>
              </c:strCache>
            </c:strRef>
          </c:tx>
          <c:spPr>
            <a:solidFill>
              <a:srgbClr val="4BA57E"/>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graphs!$B$24:$B$34</c:f>
              <c:strCache>
                <c:ptCount val="11"/>
                <c:pt idx="0">
                  <c:v>55-74</c:v>
                </c:pt>
                <c:pt idx="1">
                  <c:v>NS SeC 1-2</c:v>
                </c:pt>
                <c:pt idx="2">
                  <c:v>Male</c:v>
                </c:pt>
                <c:pt idx="3">
                  <c:v>No limiting illness</c:v>
                </c:pt>
                <c:pt idx="4">
                  <c:v>NS SeC 3-5</c:v>
                </c:pt>
                <c:pt idx="5">
                  <c:v>16-34</c:v>
                </c:pt>
                <c:pt idx="6">
                  <c:v>35-54</c:v>
                </c:pt>
                <c:pt idx="7">
                  <c:v>Female</c:v>
                </c:pt>
                <c:pt idx="8">
                  <c:v>75+</c:v>
                </c:pt>
                <c:pt idx="9">
                  <c:v>NS SeC 6-8</c:v>
                </c:pt>
                <c:pt idx="10">
                  <c:v>Limiting illness</c:v>
                </c:pt>
              </c:strCache>
            </c:strRef>
          </c:cat>
          <c:val>
            <c:numRef>
              <c:f>graphs!$C$24:$C$34</c:f>
              <c:numCache>
                <c:formatCode>_-* #,##0_-;\-* #,##0_-;_-* "-"??_-;_-@_-</c:formatCode>
                <c:ptCount val="11"/>
                <c:pt idx="0">
                  <c:v>577.33609073530977</c:v>
                </c:pt>
                <c:pt idx="1">
                  <c:v>552.17494171377052</c:v>
                </c:pt>
                <c:pt idx="2">
                  <c:v>532.03714189956997</c:v>
                </c:pt>
                <c:pt idx="3">
                  <c:v>522.24982162056267</c:v>
                </c:pt>
                <c:pt idx="4">
                  <c:v>480.64748285843103</c:v>
                </c:pt>
                <c:pt idx="5">
                  <c:v>465.30814653128522</c:v>
                </c:pt>
                <c:pt idx="6">
                  <c:v>460.66712577634479</c:v>
                </c:pt>
                <c:pt idx="7">
                  <c:v>449.74065134012255</c:v>
                </c:pt>
                <c:pt idx="8">
                  <c:v>435.52391916000283</c:v>
                </c:pt>
                <c:pt idx="9">
                  <c:v>381.60438620049371</c:v>
                </c:pt>
                <c:pt idx="10">
                  <c:v>373.00876413164428</c:v>
                </c:pt>
              </c:numCache>
            </c:numRef>
          </c:val>
          <c:extLst>
            <c:ext xmlns:c16="http://schemas.microsoft.com/office/drawing/2014/chart" uri="{C3380CC4-5D6E-409C-BE32-E72D297353CC}">
              <c16:uniqueId val="{00000000-18A8-4501-B3F5-4F94FD77F399}"/>
            </c:ext>
          </c:extLst>
        </c:ser>
        <c:dLbls>
          <c:showLegendKey val="0"/>
          <c:showVal val="0"/>
          <c:showCatName val="0"/>
          <c:showSerName val="0"/>
          <c:showPercent val="0"/>
          <c:showBubbleSize val="0"/>
        </c:dLbls>
        <c:gapWidth val="50"/>
        <c:overlap val="-27"/>
        <c:axId val="1712827663"/>
        <c:axId val="294435439"/>
      </c:barChart>
      <c:lineChart>
        <c:grouping val="standard"/>
        <c:varyColors val="0"/>
        <c:ser>
          <c:idx val="1"/>
          <c:order val="1"/>
          <c:tx>
            <c:strRef>
              <c:f>graphs!$D$23</c:f>
              <c:strCache>
                <c:ptCount val="1"/>
                <c:pt idx="0">
                  <c:v>Mar - Nov 2016-2019 Average</c:v>
                </c:pt>
              </c:strCache>
            </c:strRef>
          </c:tx>
          <c:spPr>
            <a:ln w="28575" cap="rnd">
              <a:noFill/>
              <a:round/>
            </a:ln>
            <a:effectLst/>
          </c:spPr>
          <c:marker>
            <c:symbol val="diamond"/>
            <c:size val="10"/>
            <c:spPr>
              <a:solidFill>
                <a:srgbClr val="7C4982"/>
              </a:solidFill>
              <a:ln w="9525">
                <a:solidFill>
                  <a:schemeClr val="bg1"/>
                </a:solidFill>
              </a:ln>
              <a:effectLst/>
            </c:spPr>
          </c:marker>
          <c:cat>
            <c:strRef>
              <c:f>graphs!$B$24:$B$34</c:f>
              <c:strCache>
                <c:ptCount val="11"/>
                <c:pt idx="0">
                  <c:v>55-74</c:v>
                </c:pt>
                <c:pt idx="1">
                  <c:v>NS SeC 1-2</c:v>
                </c:pt>
                <c:pt idx="2">
                  <c:v>Male</c:v>
                </c:pt>
                <c:pt idx="3">
                  <c:v>No limiting illness</c:v>
                </c:pt>
                <c:pt idx="4">
                  <c:v>NS SeC 3-5</c:v>
                </c:pt>
                <c:pt idx="5">
                  <c:v>16-34</c:v>
                </c:pt>
                <c:pt idx="6">
                  <c:v>35-54</c:v>
                </c:pt>
                <c:pt idx="7">
                  <c:v>Female</c:v>
                </c:pt>
                <c:pt idx="8">
                  <c:v>75+</c:v>
                </c:pt>
                <c:pt idx="9">
                  <c:v>NS SeC 6-8</c:v>
                </c:pt>
                <c:pt idx="10">
                  <c:v>Limiting illness</c:v>
                </c:pt>
              </c:strCache>
            </c:strRef>
          </c:cat>
          <c:val>
            <c:numRef>
              <c:f>graphs!$D$24:$D$34</c:f>
              <c:numCache>
                <c:formatCode>_-* #,##0_-;\-* #,##0_-;_-* "-"??_-;_-@_-</c:formatCode>
                <c:ptCount val="11"/>
                <c:pt idx="0">
                  <c:v>534.88819015217223</c:v>
                </c:pt>
                <c:pt idx="1">
                  <c:v>568.26853381751835</c:v>
                </c:pt>
                <c:pt idx="2">
                  <c:v>563.31645648662436</c:v>
                </c:pt>
                <c:pt idx="3">
                  <c:v>550.1181820237731</c:v>
                </c:pt>
                <c:pt idx="4">
                  <c:v>494.50610496300891</c:v>
                </c:pt>
                <c:pt idx="5">
                  <c:v>538.69804470871259</c:v>
                </c:pt>
                <c:pt idx="6">
                  <c:v>497.6700700938456</c:v>
                </c:pt>
                <c:pt idx="7">
                  <c:v>470.95266552880514</c:v>
                </c:pt>
                <c:pt idx="8">
                  <c:v>422.1507624199989</c:v>
                </c:pt>
                <c:pt idx="9">
                  <c:v>434.68951971045811</c:v>
                </c:pt>
                <c:pt idx="10">
                  <c:v>369.27961308466234</c:v>
                </c:pt>
              </c:numCache>
            </c:numRef>
          </c:val>
          <c:smooth val="0"/>
          <c:extLst>
            <c:ext xmlns:c16="http://schemas.microsoft.com/office/drawing/2014/chart" uri="{C3380CC4-5D6E-409C-BE32-E72D297353CC}">
              <c16:uniqueId val="{00000001-18A8-4501-B3F5-4F94FD77F399}"/>
            </c:ext>
          </c:extLst>
        </c:ser>
        <c:ser>
          <c:idx val="2"/>
          <c:order val="2"/>
          <c:tx>
            <c:strRef>
              <c:f>graphs!$E$23</c:f>
              <c:strCache>
                <c:ptCount val="1"/>
                <c:pt idx="0">
                  <c:v>Mar - Nov 2020 England</c:v>
                </c:pt>
              </c:strCache>
            </c:strRef>
          </c:tx>
          <c:spPr>
            <a:ln w="28575" cap="rnd">
              <a:noFill/>
              <a:round/>
            </a:ln>
            <a:effectLst/>
          </c:spPr>
          <c:marker>
            <c:symbol val="circle"/>
            <c:size val="8"/>
            <c:spPr>
              <a:solidFill>
                <a:schemeClr val="tx1"/>
              </a:solidFill>
              <a:ln w="9525">
                <a:noFill/>
              </a:ln>
              <a:effectLst/>
            </c:spPr>
          </c:marker>
          <c:cat>
            <c:strRef>
              <c:f>graphs!$B$24:$B$34</c:f>
              <c:strCache>
                <c:ptCount val="11"/>
                <c:pt idx="0">
                  <c:v>55-74</c:v>
                </c:pt>
                <c:pt idx="1">
                  <c:v>NS SeC 1-2</c:v>
                </c:pt>
                <c:pt idx="2">
                  <c:v>Male</c:v>
                </c:pt>
                <c:pt idx="3">
                  <c:v>No limiting illness</c:v>
                </c:pt>
                <c:pt idx="4">
                  <c:v>NS SeC 3-5</c:v>
                </c:pt>
                <c:pt idx="5">
                  <c:v>16-34</c:v>
                </c:pt>
                <c:pt idx="6">
                  <c:v>35-54</c:v>
                </c:pt>
                <c:pt idx="7">
                  <c:v>Female</c:v>
                </c:pt>
                <c:pt idx="8">
                  <c:v>75+</c:v>
                </c:pt>
                <c:pt idx="9">
                  <c:v>NS SeC 6-8</c:v>
                </c:pt>
                <c:pt idx="10">
                  <c:v>Limiting illness</c:v>
                </c:pt>
              </c:strCache>
            </c:strRef>
          </c:cat>
          <c:val>
            <c:numRef>
              <c:f>graphs!$E$24:$E$34</c:f>
              <c:numCache>
                <c:formatCode>_-* #,##0_-;\-* #,##0_-;_-* "-"??_-;_-@_-</c:formatCode>
                <c:ptCount val="11"/>
                <c:pt idx="0">
                  <c:v>627.69540544318977</c:v>
                </c:pt>
                <c:pt idx="1">
                  <c:v>608.22884806071761</c:v>
                </c:pt>
                <c:pt idx="2">
                  <c:v>590.64592708156329</c:v>
                </c:pt>
                <c:pt idx="3">
                  <c:v>585.14046755947436</c:v>
                </c:pt>
                <c:pt idx="4">
                  <c:v>553.30115634168021</c:v>
                </c:pt>
                <c:pt idx="5">
                  <c:v>525.90113257522432</c:v>
                </c:pt>
                <c:pt idx="6">
                  <c:v>517.69301149867874</c:v>
                </c:pt>
                <c:pt idx="7">
                  <c:v>512.07929937710253</c:v>
                </c:pt>
                <c:pt idx="8">
                  <c:v>505.29575968111601</c:v>
                </c:pt>
                <c:pt idx="9">
                  <c:v>436.02064728742454</c:v>
                </c:pt>
                <c:pt idx="10">
                  <c:v>419.50358491769731</c:v>
                </c:pt>
              </c:numCache>
            </c:numRef>
          </c:val>
          <c:smooth val="0"/>
          <c:extLst>
            <c:ext xmlns:c16="http://schemas.microsoft.com/office/drawing/2014/chart" uri="{C3380CC4-5D6E-409C-BE32-E72D297353CC}">
              <c16:uniqueId val="{00000002-18A8-4501-B3F5-4F94FD77F399}"/>
            </c:ext>
          </c:extLst>
        </c:ser>
        <c:ser>
          <c:idx val="3"/>
          <c:order val="3"/>
          <c:tx>
            <c:strRef>
              <c:f>graphs!$F$23</c:f>
              <c:strCache>
                <c:ptCount val="1"/>
                <c:pt idx="0">
                  <c:v>Whole pop Mar - Nov 2020</c:v>
                </c:pt>
              </c:strCache>
            </c:strRef>
          </c:tx>
          <c:spPr>
            <a:ln w="25400" cap="rnd">
              <a:solidFill>
                <a:schemeClr val="tx1"/>
              </a:solidFill>
              <a:round/>
            </a:ln>
            <a:effectLst/>
          </c:spPr>
          <c:marker>
            <c:symbol val="none"/>
          </c:marker>
          <c:val>
            <c:numRef>
              <c:f>graphs!$F$24:$F$34</c:f>
              <c:numCache>
                <c:formatCode>_-* #,##0_-;\-* #,##0_-;_-* "-"??_-;_-@_-</c:formatCode>
                <c:ptCount val="11"/>
                <c:pt idx="0">
                  <c:v>487.06240781846134</c:v>
                </c:pt>
                <c:pt idx="1">
                  <c:v>487.06240781846134</c:v>
                </c:pt>
                <c:pt idx="2">
                  <c:v>487.06240781846134</c:v>
                </c:pt>
                <c:pt idx="3">
                  <c:v>487.06240781846134</c:v>
                </c:pt>
                <c:pt idx="4">
                  <c:v>487.06240781846134</c:v>
                </c:pt>
                <c:pt idx="5">
                  <c:v>487.06240781846134</c:v>
                </c:pt>
                <c:pt idx="6">
                  <c:v>487.06240781846134</c:v>
                </c:pt>
                <c:pt idx="7">
                  <c:v>487.06240781846134</c:v>
                </c:pt>
                <c:pt idx="8">
                  <c:v>487.06240781846134</c:v>
                </c:pt>
                <c:pt idx="9">
                  <c:v>487.06240781846134</c:v>
                </c:pt>
                <c:pt idx="10">
                  <c:v>487.06240781846134</c:v>
                </c:pt>
              </c:numCache>
            </c:numRef>
          </c:val>
          <c:smooth val="0"/>
          <c:extLst>
            <c:ext xmlns:c16="http://schemas.microsoft.com/office/drawing/2014/chart" uri="{C3380CC4-5D6E-409C-BE32-E72D297353CC}">
              <c16:uniqueId val="{00000003-18A8-4501-B3F5-4F94FD77F399}"/>
            </c:ext>
          </c:extLst>
        </c:ser>
        <c:dLbls>
          <c:showLegendKey val="0"/>
          <c:showVal val="0"/>
          <c:showCatName val="0"/>
          <c:showSerName val="0"/>
          <c:showPercent val="0"/>
          <c:showBubbleSize val="0"/>
        </c:dLbls>
        <c:marker val="1"/>
        <c:smooth val="0"/>
        <c:axId val="1712827663"/>
        <c:axId val="294435439"/>
      </c:lineChart>
      <c:catAx>
        <c:axId val="1712827663"/>
        <c:scaling>
          <c:orientation val="minMax"/>
        </c:scaling>
        <c:delete val="0"/>
        <c:axPos val="b"/>
        <c:numFmt formatCode="General" sourceLinked="1"/>
        <c:majorTickMark val="none"/>
        <c:minorTickMark val="none"/>
        <c:tickLblPos val="nextTo"/>
        <c:spPr>
          <a:noFill/>
          <a:ln w="9525" cap="flat" cmpd="sng" algn="ctr">
            <a:solidFill>
              <a:srgbClr val="4BA57E"/>
            </a:solidFill>
            <a:round/>
          </a:ln>
          <a:effectLst/>
        </c:spPr>
        <c:txPr>
          <a:bodyPr rot="-60000000" spcFirstLastPara="1" vertOverflow="ellipsis" vert="horz" wrap="square" anchor="ctr" anchorCtr="1"/>
          <a:lstStyle/>
          <a:p>
            <a:pPr>
              <a:defRPr sz="1600" b="0" i="0" u="none" strike="noStrike" kern="1200" baseline="0">
                <a:solidFill>
                  <a:srgbClr val="4BA57E"/>
                </a:solidFill>
                <a:latin typeface="+mn-lt"/>
                <a:ea typeface="+mn-ea"/>
                <a:cs typeface="+mn-cs"/>
              </a:defRPr>
            </a:pPr>
            <a:endParaRPr lang="en-US"/>
          </a:p>
        </c:txPr>
        <c:crossAx val="294435439"/>
        <c:crosses val="autoZero"/>
        <c:auto val="1"/>
        <c:lblAlgn val="ctr"/>
        <c:lblOffset val="100"/>
        <c:noMultiLvlLbl val="0"/>
      </c:catAx>
      <c:valAx>
        <c:axId val="294435439"/>
        <c:scaling>
          <c:orientation val="minMax"/>
        </c:scaling>
        <c:delete val="1"/>
        <c:axPos val="l"/>
        <c:numFmt formatCode="#,##0" sourceLinked="0"/>
        <c:majorTickMark val="none"/>
        <c:minorTickMark val="none"/>
        <c:tickLblPos val="nextTo"/>
        <c:crossAx val="1712827663"/>
        <c:crosses val="autoZero"/>
        <c:crossBetween val="between"/>
      </c:valAx>
      <c:spPr>
        <a:noFill/>
        <a:ln>
          <a:noFill/>
        </a:ln>
        <a:effectLst/>
      </c:spPr>
    </c:plotArea>
    <c:legend>
      <c:legendPos val="b"/>
      <c:layout>
        <c:manualLayout>
          <c:xMode val="edge"/>
          <c:yMode val="edge"/>
          <c:x val="1.0721147293774208E-3"/>
          <c:y val="0.85505988662298005"/>
          <c:w val="0.99892790136692577"/>
          <c:h val="7.6424270495599814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'Rank data'!$C$7</c:f>
          <c:strCache>
            <c:ptCount val="1"/>
            <c:pt idx="0">
              <c:v> Nov 16/17 </c:v>
            </c:pt>
          </c:strCache>
        </c:strRef>
      </c:tx>
      <c:layout>
        <c:manualLayout>
          <c:xMode val="edge"/>
          <c:yMode val="edge"/>
          <c:x val="5.6285934245319698E-2"/>
          <c:y val="0.88326831722239108"/>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Angsana New" panose="02020603050405020304" pitchFamily="18" charset="-34"/>
            </a:defRPr>
          </a:pPr>
          <a:endParaRPr lang="en-US"/>
        </a:p>
      </c:txPr>
    </c:title>
    <c:autoTitleDeleted val="0"/>
    <c:plotArea>
      <c:layout>
        <c:manualLayout>
          <c:layoutTarget val="inner"/>
          <c:xMode val="edge"/>
          <c:yMode val="edge"/>
          <c:x val="4.574375E-2"/>
          <c:y val="0.14269130573066494"/>
          <c:w val="0.954256329113924"/>
          <c:h val="0.72730838977420909"/>
        </c:manualLayout>
      </c:layout>
      <c:barChart>
        <c:barDir val="bar"/>
        <c:grouping val="clustered"/>
        <c:varyColors val="0"/>
        <c:ser>
          <c:idx val="0"/>
          <c:order val="0"/>
          <c:tx>
            <c:strRef>
              <c:f>'Rank data'!$L$20</c:f>
              <c:strCache>
                <c:ptCount val="1"/>
                <c:pt idx="0">
                  <c:v> All </c:v>
                </c:pt>
              </c:strCache>
            </c:strRef>
          </c:tx>
          <c:spPr>
            <a:solidFill>
              <a:srgbClr val="CDCDCD"/>
            </a:solidFill>
            <a:ln>
              <a:noFill/>
            </a:ln>
            <a:effectLst/>
          </c:spPr>
          <c:invertIfNegative val="0"/>
          <c:dLbls>
            <c:delete val="1"/>
          </c:dLbls>
          <c:cat>
            <c:strRef>
              <c:f>'Rank data'!$A$21:$A$65</c:f>
              <c:strCache>
                <c:ptCount val="45"/>
                <c:pt idx="0">
                  <c:v>Worst</c:v>
                </c:pt>
                <c:pt idx="44">
                  <c:v>Best</c:v>
                </c:pt>
              </c:strCache>
            </c:strRef>
          </c:cat>
          <c:val>
            <c:numRef>
              <c:f>'Rank data'!$L$21:$L$65</c:f>
              <c:numCache>
                <c:formatCode>0.0%</c:formatCode>
                <c:ptCount val="45"/>
                <c:pt idx="0">
                  <c:v>0.34200000000000003</c:v>
                </c:pt>
                <c:pt idx="1">
                  <c:v>0.313</c:v>
                </c:pt>
                <c:pt idx="2">
                  <c:v>0.309</c:v>
                </c:pt>
                <c:pt idx="3">
                  <c:v>0.3</c:v>
                </c:pt>
                <c:pt idx="4">
                  <c:v>0.29399999999999998</c:v>
                </c:pt>
                <c:pt idx="5">
                  <c:v>0.29199999999999998</c:v>
                </c:pt>
                <c:pt idx="6">
                  <c:v>0.29099999999999998</c:v>
                </c:pt>
                <c:pt idx="7">
                  <c:v>0.29099999999999998</c:v>
                </c:pt>
                <c:pt idx="8">
                  <c:v>0.28799999999999998</c:v>
                </c:pt>
                <c:pt idx="9">
                  <c:v>0.28399999999999997</c:v>
                </c:pt>
                <c:pt idx="10">
                  <c:v>0.27900000000000003</c:v>
                </c:pt>
                <c:pt idx="11">
                  <c:v>0.27800000000000002</c:v>
                </c:pt>
                <c:pt idx="12">
                  <c:v>0.27800000000000002</c:v>
                </c:pt>
                <c:pt idx="13">
                  <c:v>0.27300000000000002</c:v>
                </c:pt>
                <c:pt idx="14">
                  <c:v>0.27</c:v>
                </c:pt>
                <c:pt idx="15">
                  <c:v>0.27</c:v>
                </c:pt>
                <c:pt idx="16">
                  <c:v>0.26900000000000002</c:v>
                </c:pt>
                <c:pt idx="17">
                  <c:v>0.26800000000000002</c:v>
                </c:pt>
                <c:pt idx="18">
                  <c:v>0.26700000000000002</c:v>
                </c:pt>
                <c:pt idx="19">
                  <c:v>0.26500000000000001</c:v>
                </c:pt>
                <c:pt idx="20">
                  <c:v>0.25900000000000001</c:v>
                </c:pt>
                <c:pt idx="21">
                  <c:v>0.253</c:v>
                </c:pt>
                <c:pt idx="22">
                  <c:v>0.252</c:v>
                </c:pt>
                <c:pt idx="23">
                  <c:v>0.25</c:v>
                </c:pt>
                <c:pt idx="24">
                  <c:v>0.248</c:v>
                </c:pt>
                <c:pt idx="25">
                  <c:v>0.248</c:v>
                </c:pt>
                <c:pt idx="26">
                  <c:v>0.24399999999999999</c:v>
                </c:pt>
                <c:pt idx="27">
                  <c:v>0.24299999999999999</c:v>
                </c:pt>
                <c:pt idx="28">
                  <c:v>0.24099999999999999</c:v>
                </c:pt>
                <c:pt idx="29">
                  <c:v>0.24</c:v>
                </c:pt>
                <c:pt idx="30">
                  <c:v>0.23799999999999999</c:v>
                </c:pt>
                <c:pt idx="31">
                  <c:v>0.23499999999999999</c:v>
                </c:pt>
                <c:pt idx="32">
                  <c:v>0.23499999999999999</c:v>
                </c:pt>
                <c:pt idx="33">
                  <c:v>0.23100000000000001</c:v>
                </c:pt>
                <c:pt idx="34">
                  <c:v>0.23100000000000001</c:v>
                </c:pt>
                <c:pt idx="35">
                  <c:v>0.23100000000000001</c:v>
                </c:pt>
                <c:pt idx="36">
                  <c:v>0.22700000000000001</c:v>
                </c:pt>
                <c:pt idx="37">
                  <c:v>0.22600000000000001</c:v>
                </c:pt>
                <c:pt idx="38">
                  <c:v>0.22500000000000001</c:v>
                </c:pt>
                <c:pt idx="39">
                  <c:v>0.22500000000000001</c:v>
                </c:pt>
                <c:pt idx="40">
                  <c:v>0.22500000000000001</c:v>
                </c:pt>
                <c:pt idx="41">
                  <c:v>0.215</c:v>
                </c:pt>
                <c:pt idx="42">
                  <c:v>0.214</c:v>
                </c:pt>
                <c:pt idx="43">
                  <c:v>0.21099999999999999</c:v>
                </c:pt>
                <c:pt idx="44">
                  <c:v>0.20499999999999999</c:v>
                </c:pt>
              </c:numCache>
            </c:numRef>
          </c:val>
          <c:extLst>
            <c:ext xmlns:c16="http://schemas.microsoft.com/office/drawing/2014/chart" uri="{C3380CC4-5D6E-409C-BE32-E72D297353CC}">
              <c16:uniqueId val="{00000000-4860-4D0F-BAEE-1361EC88D173}"/>
            </c:ext>
          </c:extLst>
        </c:ser>
        <c:ser>
          <c:idx val="1"/>
          <c:order val="1"/>
          <c:tx>
            <c:strRef>
              <c:f>'Rank data'!$M$20</c:f>
              <c:strCache>
                <c:ptCount val="1"/>
                <c:pt idx="0">
                  <c:v>Greater Sport</c:v>
                </c:pt>
              </c:strCache>
            </c:strRef>
          </c:tx>
          <c:spPr>
            <a:solidFill>
              <a:schemeClr val="accent1"/>
            </a:solidFill>
            <a:ln>
              <a:noFill/>
            </a:ln>
            <a:effectLst/>
          </c:spPr>
          <c:invertIfNegative val="0"/>
          <c:dLbls>
            <c:dLbl>
              <c:idx val="0"/>
              <c:tx>
                <c:rich>
                  <a:bodyPr/>
                  <a:lstStyle/>
                  <a:p>
                    <a:endParaRPr lang="en-US"/>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1-4860-4D0F-BAEE-1361EC88D173}"/>
                </c:ext>
              </c:extLst>
            </c:dLbl>
            <c:dLbl>
              <c:idx val="1"/>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2-4860-4D0F-BAEE-1361EC88D173}"/>
                </c:ext>
              </c:extLst>
            </c:dLbl>
            <c:dLbl>
              <c:idx val="2"/>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3-4860-4D0F-BAEE-1361EC88D173}"/>
                </c:ext>
              </c:extLst>
            </c:dLbl>
            <c:dLbl>
              <c:idx val="3"/>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4-4860-4D0F-BAEE-1361EC88D173}"/>
                </c:ext>
              </c:extLst>
            </c:dLbl>
            <c:dLbl>
              <c:idx val="4"/>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5-4860-4D0F-BAEE-1361EC88D173}"/>
                </c:ext>
              </c:extLst>
            </c:dLbl>
            <c:dLbl>
              <c:idx val="5"/>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6-4860-4D0F-BAEE-1361EC88D173}"/>
                </c:ext>
              </c:extLst>
            </c:dLbl>
            <c:dLbl>
              <c:idx val="6"/>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7-4860-4D0F-BAEE-1361EC88D173}"/>
                </c:ext>
              </c:extLst>
            </c:dLbl>
            <c:dLbl>
              <c:idx val="7"/>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8-4860-4D0F-BAEE-1361EC88D173}"/>
                </c:ext>
              </c:extLst>
            </c:dLbl>
            <c:dLbl>
              <c:idx val="8"/>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9-4860-4D0F-BAEE-1361EC88D173}"/>
                </c:ext>
              </c:extLst>
            </c:dLbl>
            <c:dLbl>
              <c:idx val="9"/>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A-4860-4D0F-BAEE-1361EC88D173}"/>
                </c:ext>
              </c:extLst>
            </c:dLbl>
            <c:dLbl>
              <c:idx val="10"/>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4860-4D0F-BAEE-1361EC88D173}"/>
                </c:ext>
              </c:extLst>
            </c:dLbl>
            <c:dLbl>
              <c:idx val="11"/>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C-4860-4D0F-BAEE-1361EC88D173}"/>
                </c:ext>
              </c:extLst>
            </c:dLbl>
            <c:dLbl>
              <c:idx val="12"/>
              <c:tx>
                <c:rich>
                  <a:bodyPr/>
                  <a:lstStyle/>
                  <a:p>
                    <a:fld id="{F4187A83-992F-4B79-BB0D-5F8D22174BD6}" type="CELLRANGE">
                      <a:rPr lang="en-US"/>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layout>
                    <c:manualLayout>
                      <c:w val="0.25903294093928153"/>
                      <c:h val="0.2313891682077667"/>
                    </c:manualLayout>
                  </c15:layout>
                  <c15:dlblFieldTable/>
                  <c15:showDataLabelsRange val="1"/>
                </c:ext>
                <c:ext xmlns:c16="http://schemas.microsoft.com/office/drawing/2014/chart" uri="{C3380CC4-5D6E-409C-BE32-E72D297353CC}">
                  <c16:uniqueId val="{0000000D-4860-4D0F-BAEE-1361EC88D173}"/>
                </c:ext>
              </c:extLst>
            </c:dLbl>
            <c:dLbl>
              <c:idx val="13"/>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E-4860-4D0F-BAEE-1361EC88D173}"/>
                </c:ext>
              </c:extLst>
            </c:dLbl>
            <c:dLbl>
              <c:idx val="14"/>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F-4860-4D0F-BAEE-1361EC88D173}"/>
                </c:ext>
              </c:extLst>
            </c:dLbl>
            <c:dLbl>
              <c:idx val="15"/>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0-4860-4D0F-BAEE-1361EC88D173}"/>
                </c:ext>
              </c:extLst>
            </c:dLbl>
            <c:dLbl>
              <c:idx val="16"/>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1-4860-4D0F-BAEE-1361EC88D173}"/>
                </c:ext>
              </c:extLst>
            </c:dLbl>
            <c:dLbl>
              <c:idx val="17"/>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2-4860-4D0F-BAEE-1361EC88D173}"/>
                </c:ext>
              </c:extLst>
            </c:dLbl>
            <c:dLbl>
              <c:idx val="18"/>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3-4860-4D0F-BAEE-1361EC88D173}"/>
                </c:ext>
              </c:extLst>
            </c:dLbl>
            <c:dLbl>
              <c:idx val="19"/>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4-4860-4D0F-BAEE-1361EC88D173}"/>
                </c:ext>
              </c:extLst>
            </c:dLbl>
            <c:dLbl>
              <c:idx val="20"/>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5-4860-4D0F-BAEE-1361EC88D173}"/>
                </c:ext>
              </c:extLst>
            </c:dLbl>
            <c:dLbl>
              <c:idx val="21"/>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6-4860-4D0F-BAEE-1361EC88D173}"/>
                </c:ext>
              </c:extLst>
            </c:dLbl>
            <c:dLbl>
              <c:idx val="22"/>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7-4860-4D0F-BAEE-1361EC88D173}"/>
                </c:ext>
              </c:extLst>
            </c:dLbl>
            <c:dLbl>
              <c:idx val="23"/>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8-4860-4D0F-BAEE-1361EC88D173}"/>
                </c:ext>
              </c:extLst>
            </c:dLbl>
            <c:dLbl>
              <c:idx val="24"/>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9-4860-4D0F-BAEE-1361EC88D173}"/>
                </c:ext>
              </c:extLst>
            </c:dLbl>
            <c:dLbl>
              <c:idx val="25"/>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A-4860-4D0F-BAEE-1361EC88D173}"/>
                </c:ext>
              </c:extLst>
            </c:dLbl>
            <c:dLbl>
              <c:idx val="26"/>
              <c:tx>
                <c:rich>
                  <a:bodyPr/>
                  <a:lstStyle/>
                  <a:p>
                    <a:endParaRPr lang="en-US"/>
                  </a:p>
                </c:rich>
              </c:tx>
              <c:dLblPos val="outEnd"/>
              <c:showLegendKey val="0"/>
              <c:showVal val="0"/>
              <c:showCatName val="0"/>
              <c:showSerName val="0"/>
              <c:showPercent val="0"/>
              <c:showBubbleSize val="0"/>
              <c:extLst>
                <c:ext xmlns:c15="http://schemas.microsoft.com/office/drawing/2012/chart" uri="{CE6537A1-D6FC-4f65-9D91-7224C49458BB}">
                  <c15:layout>
                    <c:manualLayout>
                      <c:w val="0.28039829302987196"/>
                      <c:h val="0.2313891682077667"/>
                    </c:manualLayout>
                  </c15:layout>
                  <c15:showDataLabelsRange val="1"/>
                </c:ext>
                <c:ext xmlns:c16="http://schemas.microsoft.com/office/drawing/2014/chart" uri="{C3380CC4-5D6E-409C-BE32-E72D297353CC}">
                  <c16:uniqueId val="{0000001B-4860-4D0F-BAEE-1361EC88D173}"/>
                </c:ext>
              </c:extLst>
            </c:dLbl>
            <c:dLbl>
              <c:idx val="27"/>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C-4860-4D0F-BAEE-1361EC88D173}"/>
                </c:ext>
              </c:extLst>
            </c:dLbl>
            <c:dLbl>
              <c:idx val="28"/>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D-4860-4D0F-BAEE-1361EC88D173}"/>
                </c:ext>
              </c:extLst>
            </c:dLbl>
            <c:dLbl>
              <c:idx val="29"/>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E-4860-4D0F-BAEE-1361EC88D173}"/>
                </c:ext>
              </c:extLst>
            </c:dLbl>
            <c:dLbl>
              <c:idx val="30"/>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F-4860-4D0F-BAEE-1361EC88D173}"/>
                </c:ext>
              </c:extLst>
            </c:dLbl>
            <c:dLbl>
              <c:idx val="31"/>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0-4860-4D0F-BAEE-1361EC88D173}"/>
                </c:ext>
              </c:extLst>
            </c:dLbl>
            <c:dLbl>
              <c:idx val="32"/>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1-4860-4D0F-BAEE-1361EC88D173}"/>
                </c:ext>
              </c:extLst>
            </c:dLbl>
            <c:dLbl>
              <c:idx val="33"/>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2-4860-4D0F-BAEE-1361EC88D173}"/>
                </c:ext>
              </c:extLst>
            </c:dLbl>
            <c:dLbl>
              <c:idx val="34"/>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3-4860-4D0F-BAEE-1361EC88D173}"/>
                </c:ext>
              </c:extLst>
            </c:dLbl>
            <c:dLbl>
              <c:idx val="35"/>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4-4860-4D0F-BAEE-1361EC88D173}"/>
                </c:ext>
              </c:extLst>
            </c:dLbl>
            <c:dLbl>
              <c:idx val="36"/>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5-4860-4D0F-BAEE-1361EC88D173}"/>
                </c:ext>
              </c:extLst>
            </c:dLbl>
            <c:dLbl>
              <c:idx val="37"/>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6-4860-4D0F-BAEE-1361EC88D173}"/>
                </c:ext>
              </c:extLst>
            </c:dLbl>
            <c:dLbl>
              <c:idx val="38"/>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7-4860-4D0F-BAEE-1361EC88D173}"/>
                </c:ext>
              </c:extLst>
            </c:dLbl>
            <c:dLbl>
              <c:idx val="39"/>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8-4860-4D0F-BAEE-1361EC88D173}"/>
                </c:ext>
              </c:extLst>
            </c:dLbl>
            <c:dLbl>
              <c:idx val="40"/>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9-4860-4D0F-BAEE-1361EC88D173}"/>
                </c:ext>
              </c:extLst>
            </c:dLbl>
            <c:dLbl>
              <c:idx val="41"/>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A-4860-4D0F-BAEE-1361EC88D173}"/>
                </c:ext>
              </c:extLst>
            </c:dLbl>
            <c:dLbl>
              <c:idx val="42"/>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B-4860-4D0F-BAEE-1361EC88D173}"/>
                </c:ext>
              </c:extLst>
            </c:dLbl>
            <c:dLbl>
              <c:idx val="43"/>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C-4860-4D0F-BAEE-1361EC88D173}"/>
                </c:ext>
              </c:extLst>
            </c:dLbl>
            <c:dLbl>
              <c:idx val="44"/>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D-4860-4D0F-BAEE-1361EC88D173}"/>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'Rank data'!$A$21:$A$65</c:f>
              <c:strCache>
                <c:ptCount val="45"/>
                <c:pt idx="0">
                  <c:v>Worst</c:v>
                </c:pt>
                <c:pt idx="44">
                  <c:v>Best</c:v>
                </c:pt>
              </c:strCache>
            </c:strRef>
          </c:cat>
          <c:val>
            <c:numRef>
              <c:f>'Rank data'!$M$21:$M$65</c:f>
              <c:numCache>
                <c:formatCode>0.0%</c:formatCode>
                <c:ptCount val="45"/>
                <c:pt idx="0">
                  <c:v>#N/A</c:v>
                </c:pt>
                <c:pt idx="1">
                  <c:v>#N/A</c:v>
                </c:pt>
                <c:pt idx="2">
                  <c:v>#N/A</c:v>
                </c:pt>
                <c:pt idx="3">
                  <c:v>#N/A</c:v>
                </c:pt>
                <c:pt idx="4">
                  <c:v>#N/A</c:v>
                </c:pt>
                <c:pt idx="5">
                  <c:v>#N/A</c:v>
                </c:pt>
                <c:pt idx="6">
                  <c:v>#N/A</c:v>
                </c:pt>
                <c:pt idx="7">
                  <c:v>#N/A</c:v>
                </c:pt>
                <c:pt idx="8">
                  <c:v>#N/A</c:v>
                </c:pt>
                <c:pt idx="9">
                  <c:v>#N/A</c:v>
                </c:pt>
                <c:pt idx="10">
                  <c:v>#N/A</c:v>
                </c:pt>
                <c:pt idx="11">
                  <c:v>#N/A</c:v>
                </c:pt>
                <c:pt idx="12">
                  <c:v>0.27800000000000002</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numCache>
            </c:numRef>
          </c:val>
          <c:extLst>
            <c:ext xmlns:c15="http://schemas.microsoft.com/office/drawing/2012/chart" uri="{02D57815-91ED-43cb-92C2-25804820EDAC}">
              <c15:datalabelsRange>
                <c15:f>'Rank data'!$O$21:$O$65</c15:f>
                <c15:dlblRangeCache>
                  <c:ptCount val="45"/>
                  <c:pt idx="0">
                    <c:v>  </c:v>
                  </c:pt>
                  <c:pt idx="1">
                    <c:v>  </c:v>
                  </c:pt>
                  <c:pt idx="2">
                    <c:v>  </c:v>
                  </c:pt>
                  <c:pt idx="3">
                    <c:v>  </c:v>
                  </c:pt>
                  <c:pt idx="4">
                    <c:v>  </c:v>
                  </c:pt>
                  <c:pt idx="5">
                    <c:v>  </c:v>
                  </c:pt>
                  <c:pt idx="6">
                    <c:v>  </c:v>
                  </c:pt>
                  <c:pt idx="7">
                    <c:v>  </c:v>
                  </c:pt>
                  <c:pt idx="8">
                    <c:v>  </c:v>
                  </c:pt>
                  <c:pt idx="9">
                    <c:v>  </c:v>
                  </c:pt>
                  <c:pt idx="10">
                    <c:v>  </c:v>
                  </c:pt>
                  <c:pt idx="11">
                    <c:v>  </c:v>
                  </c:pt>
                  <c:pt idx="12">
                    <c:v> 33rd </c:v>
                  </c:pt>
                  <c:pt idx="13">
                    <c:v>  </c:v>
                  </c:pt>
                  <c:pt idx="14">
                    <c:v>  </c:v>
                  </c:pt>
                  <c:pt idx="15">
                    <c:v>  </c:v>
                  </c:pt>
                  <c:pt idx="16">
                    <c:v>  </c:v>
                  </c:pt>
                  <c:pt idx="17">
                    <c:v>  </c:v>
                  </c:pt>
                  <c:pt idx="18">
                    <c:v>  </c:v>
                  </c:pt>
                  <c:pt idx="19">
                    <c:v>  </c:v>
                  </c:pt>
                  <c:pt idx="20">
                    <c:v>  </c:v>
                  </c:pt>
                  <c:pt idx="21">
                    <c:v>  </c:v>
                  </c:pt>
                  <c:pt idx="22">
                    <c:v>  </c:v>
                  </c:pt>
                  <c:pt idx="23">
                    <c:v>  </c:v>
                  </c:pt>
                  <c:pt idx="24">
                    <c:v>  </c:v>
                  </c:pt>
                  <c:pt idx="25">
                    <c:v>  </c:v>
                  </c:pt>
                  <c:pt idx="26">
                    <c:v>  </c:v>
                  </c:pt>
                  <c:pt idx="27">
                    <c:v>  </c:v>
                  </c:pt>
                  <c:pt idx="28">
                    <c:v>  </c:v>
                  </c:pt>
                  <c:pt idx="29">
                    <c:v>  </c:v>
                  </c:pt>
                  <c:pt idx="30">
                    <c:v>  </c:v>
                  </c:pt>
                  <c:pt idx="31">
                    <c:v>  </c:v>
                  </c:pt>
                  <c:pt idx="32">
                    <c:v>  </c:v>
                  </c:pt>
                  <c:pt idx="33">
                    <c:v>  </c:v>
                  </c:pt>
                  <c:pt idx="34">
                    <c:v>  </c:v>
                  </c:pt>
                  <c:pt idx="35">
                    <c:v>  </c:v>
                  </c:pt>
                  <c:pt idx="36">
                    <c:v>  </c:v>
                  </c:pt>
                  <c:pt idx="37">
                    <c:v>  </c:v>
                  </c:pt>
                  <c:pt idx="38">
                    <c:v>  </c:v>
                  </c:pt>
                  <c:pt idx="39">
                    <c:v>  </c:v>
                  </c:pt>
                  <c:pt idx="40">
                    <c:v>  </c:v>
                  </c:pt>
                  <c:pt idx="41">
                    <c:v>  </c:v>
                  </c:pt>
                  <c:pt idx="42">
                    <c:v>  </c:v>
                  </c:pt>
                  <c:pt idx="43">
                    <c:v>  </c:v>
                  </c:pt>
                  <c:pt idx="44">
                    <c:v>  </c:v>
                  </c:pt>
                </c15:dlblRangeCache>
              </c15:datalabelsRange>
            </c:ext>
            <c:ext xmlns:c16="http://schemas.microsoft.com/office/drawing/2014/chart" uri="{C3380CC4-5D6E-409C-BE32-E72D297353CC}">
              <c16:uniqueId val="{0000002E-4860-4D0F-BAEE-1361EC88D173}"/>
            </c:ext>
          </c:extLst>
        </c:ser>
        <c:ser>
          <c:idx val="2"/>
          <c:order val="2"/>
          <c:tx>
            <c:strRef>
              <c:f>'Rank data'!$N$20</c:f>
              <c:strCache>
                <c:ptCount val="1"/>
                <c:pt idx="0">
                  <c:v>NNs</c:v>
                </c:pt>
              </c:strCache>
            </c:strRef>
          </c:tx>
          <c:spPr>
            <a:solidFill>
              <a:schemeClr val="tx1"/>
            </a:solidFill>
            <a:ln>
              <a:noFill/>
            </a:ln>
            <a:effectLst/>
          </c:spPr>
          <c:invertIfNegative val="0"/>
          <c:dLbls>
            <c:delete val="1"/>
          </c:dLbls>
          <c:cat>
            <c:strRef>
              <c:f>'Rank data'!$A$21:$A$65</c:f>
              <c:strCache>
                <c:ptCount val="45"/>
                <c:pt idx="0">
                  <c:v>Worst</c:v>
                </c:pt>
                <c:pt idx="44">
                  <c:v>Best</c:v>
                </c:pt>
              </c:strCache>
            </c:strRef>
          </c:cat>
          <c:val>
            <c:numRef>
              <c:f>'Rank data'!$N$21:$N$65</c:f>
              <c:numCache>
                <c:formatCode>0.0%</c:formatCode>
                <c:ptCount val="4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0.26500000000000001</c:v>
                </c:pt>
                <c:pt idx="20">
                  <c:v>#N/A</c:v>
                </c:pt>
                <c:pt idx="21">
                  <c:v>#N/A</c:v>
                </c:pt>
                <c:pt idx="22">
                  <c:v>#N/A</c:v>
                </c:pt>
                <c:pt idx="23">
                  <c:v>#N/A</c:v>
                </c:pt>
                <c:pt idx="24">
                  <c:v>0.248</c:v>
                </c:pt>
                <c:pt idx="25">
                  <c:v>#N/A</c:v>
                </c:pt>
                <c:pt idx="26">
                  <c:v>#N/A</c:v>
                </c:pt>
                <c:pt idx="27">
                  <c:v>#N/A</c:v>
                </c:pt>
                <c:pt idx="28">
                  <c:v>#N/A</c:v>
                </c:pt>
                <c:pt idx="29">
                  <c:v>#N/A</c:v>
                </c:pt>
                <c:pt idx="30">
                  <c:v>#N/A</c:v>
                </c:pt>
                <c:pt idx="31">
                  <c:v>#N/A</c:v>
                </c:pt>
                <c:pt idx="32">
                  <c:v>#N/A</c:v>
                </c:pt>
                <c:pt idx="33">
                  <c:v>#N/A</c:v>
                </c:pt>
                <c:pt idx="34">
                  <c:v>0.23100000000000001</c:v>
                </c:pt>
                <c:pt idx="35">
                  <c:v>#N/A</c:v>
                </c:pt>
                <c:pt idx="36">
                  <c:v>#N/A</c:v>
                </c:pt>
                <c:pt idx="37">
                  <c:v>#N/A</c:v>
                </c:pt>
                <c:pt idx="38">
                  <c:v>#N/A</c:v>
                </c:pt>
                <c:pt idx="39">
                  <c:v>#N/A</c:v>
                </c:pt>
                <c:pt idx="40">
                  <c:v>#N/A</c:v>
                </c:pt>
                <c:pt idx="41">
                  <c:v>#N/A</c:v>
                </c:pt>
                <c:pt idx="42">
                  <c:v>#N/A</c:v>
                </c:pt>
                <c:pt idx="43">
                  <c:v>#N/A</c:v>
                </c:pt>
                <c:pt idx="44">
                  <c:v>#N/A</c:v>
                </c:pt>
              </c:numCache>
            </c:numRef>
          </c:val>
          <c:extLst>
            <c:ext xmlns:c16="http://schemas.microsoft.com/office/drawing/2014/chart" uri="{C3380CC4-5D6E-409C-BE32-E72D297353CC}">
              <c16:uniqueId val="{0000002F-4860-4D0F-BAEE-1361EC88D173}"/>
            </c:ext>
          </c:extLst>
        </c:ser>
        <c:dLbls>
          <c:dLblPos val="outEnd"/>
          <c:showLegendKey val="0"/>
          <c:showVal val="1"/>
          <c:showCatName val="0"/>
          <c:showSerName val="0"/>
          <c:showPercent val="0"/>
          <c:showBubbleSize val="0"/>
        </c:dLbls>
        <c:gapWidth val="20"/>
        <c:overlap val="100"/>
        <c:axId val="789034960"/>
        <c:axId val="789031024"/>
      </c:barChart>
      <c:catAx>
        <c:axId val="789034960"/>
        <c:scaling>
          <c:orientation val="minMax"/>
        </c:scaling>
        <c:delete val="1"/>
        <c:axPos val="l"/>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45"/>
        </c:scaling>
        <c:delete val="1"/>
        <c:axPos val="b"/>
        <c:numFmt formatCode="0%" sourceLinked="0"/>
        <c:majorTickMark val="out"/>
        <c:minorTickMark val="none"/>
        <c:tickLblPos val="nextTo"/>
        <c:crossAx val="789034960"/>
        <c:crosses val="autoZero"/>
        <c:crossBetween val="between"/>
        <c:majorUnit val="0.4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88332909999153"/>
          <c:y val="1.4152960898308373E-2"/>
          <c:w val="0.75413326559986471"/>
          <c:h val="0.98584703910169158"/>
        </c:manualLayout>
      </c:layout>
      <c:doughnutChart>
        <c:varyColors val="1"/>
        <c:ser>
          <c:idx val="0"/>
          <c:order val="0"/>
          <c:tx>
            <c:strRef>
              <c:f>'Pie Charts'!$C$9</c:f>
              <c:strCache>
                <c:ptCount val="1"/>
                <c:pt idx="0">
                  <c:v>Mar - Oct2020</c:v>
                </c:pt>
              </c:strCache>
            </c:strRef>
          </c:tx>
          <c:dPt>
            <c:idx val="0"/>
            <c:bubble3D val="0"/>
            <c:spPr>
              <a:solidFill>
                <a:srgbClr val="7C4982"/>
              </a:solidFill>
              <a:ln w="19050">
                <a:solidFill>
                  <a:schemeClr val="lt1"/>
                </a:solidFill>
              </a:ln>
              <a:effectLst/>
            </c:spPr>
            <c:extLst>
              <c:ext xmlns:c16="http://schemas.microsoft.com/office/drawing/2014/chart" uri="{C3380CC4-5D6E-409C-BE32-E72D297353CC}">
                <c16:uniqueId val="{00000001-88CF-4A34-8479-D287AA5DE7A5}"/>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88CF-4A34-8479-D287AA5DE7A5}"/>
              </c:ext>
            </c:extLst>
          </c:dPt>
          <c:dPt>
            <c:idx val="2"/>
            <c:bubble3D val="0"/>
            <c:spPr>
              <a:solidFill>
                <a:srgbClr val="A480A8"/>
              </a:solidFill>
              <a:ln w="19050">
                <a:solidFill>
                  <a:schemeClr val="lt1"/>
                </a:solidFill>
              </a:ln>
              <a:effectLst/>
            </c:spPr>
            <c:extLst>
              <c:ext xmlns:c16="http://schemas.microsoft.com/office/drawing/2014/chart" uri="{C3380CC4-5D6E-409C-BE32-E72D297353CC}">
                <c16:uniqueId val="{00000005-88CF-4A34-8479-D287AA5DE7A5}"/>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7-88CF-4A34-8479-D287AA5DE7A5}"/>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88CF-4A34-8479-D287AA5DE7A5}"/>
              </c:ext>
            </c:extLst>
          </c:dPt>
          <c:dPt>
            <c:idx val="5"/>
            <c:bubble3D val="0"/>
            <c:spPr>
              <a:solidFill>
                <a:schemeClr val="tx2"/>
              </a:solidFill>
              <a:ln w="19050">
                <a:solidFill>
                  <a:schemeClr val="lt1"/>
                </a:solidFill>
              </a:ln>
              <a:effectLst/>
            </c:spPr>
            <c:extLst>
              <c:ext xmlns:c16="http://schemas.microsoft.com/office/drawing/2014/chart" uri="{C3380CC4-5D6E-409C-BE32-E72D297353CC}">
                <c16:uniqueId val="{0000000B-88CF-4A34-8479-D287AA5DE7A5}"/>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'Pie Charts'!$B$10:$B$15</c:f>
              <c:strCache>
                <c:ptCount val="6"/>
                <c:pt idx="0">
                  <c:v>Traditional Sport</c:v>
                </c:pt>
                <c:pt idx="1">
                  <c:v>Gardening</c:v>
                </c:pt>
                <c:pt idx="2">
                  <c:v>Fitness activities</c:v>
                </c:pt>
                <c:pt idx="3">
                  <c:v>All cycling</c:v>
                </c:pt>
                <c:pt idx="4">
                  <c:v>Walking for leisure</c:v>
                </c:pt>
                <c:pt idx="5">
                  <c:v>Walking for travel</c:v>
                </c:pt>
              </c:strCache>
            </c:strRef>
          </c:cat>
          <c:val>
            <c:numRef>
              <c:f>'Pie Charts'!$C$10:$C$15</c:f>
              <c:numCache>
                <c:formatCode>_-* #,##0_-;\-* #,##0_-;_-* "-"??_-;_-@_-</c:formatCode>
                <c:ptCount val="6"/>
                <c:pt idx="0">
                  <c:v>80.092534545894338</c:v>
                </c:pt>
                <c:pt idx="1">
                  <c:v>101.38248029736029</c:v>
                </c:pt>
                <c:pt idx="2">
                  <c:v>61.42099251268516</c:v>
                </c:pt>
                <c:pt idx="3">
                  <c:v>46.894411845270582</c:v>
                </c:pt>
                <c:pt idx="4">
                  <c:v>173.46298033215373</c:v>
                </c:pt>
                <c:pt idx="5">
                  <c:v>70.163146323500968</c:v>
                </c:pt>
              </c:numCache>
            </c:numRef>
          </c:val>
          <c:extLst>
            <c:ext xmlns:c16="http://schemas.microsoft.com/office/drawing/2014/chart" uri="{C3380CC4-5D6E-409C-BE32-E72D297353CC}">
              <c16:uniqueId val="{0000000C-88CF-4A34-8479-D287AA5DE7A5}"/>
            </c:ext>
          </c:extLst>
        </c:ser>
        <c:dLbls>
          <c:showLegendKey val="0"/>
          <c:showVal val="0"/>
          <c:showCatName val="0"/>
          <c:showSerName val="0"/>
          <c:showPercent val="0"/>
          <c:showBubbleSize val="0"/>
          <c:showLeaderLines val="0"/>
        </c:dLbls>
        <c:firstSliceAng val="0"/>
        <c:holeSize val="6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'Pie Charts'!$D$9</c:f>
              <c:strCache>
                <c:ptCount val="1"/>
                <c:pt idx="0">
                  <c:v>Mar - Oct2016-2019 Average</c:v>
                </c:pt>
              </c:strCache>
            </c:strRef>
          </c:tx>
          <c:spPr>
            <a:ln>
              <a:solidFill>
                <a:schemeClr val="bg1"/>
              </a:solidFill>
            </a:ln>
          </c:spPr>
          <c:dPt>
            <c:idx val="0"/>
            <c:bubble3D val="0"/>
            <c:spPr>
              <a:solidFill>
                <a:srgbClr val="7C4982">
                  <a:alpha val="69804"/>
                </a:srgbClr>
              </a:solidFill>
              <a:ln w="19050">
                <a:solidFill>
                  <a:schemeClr val="bg1"/>
                </a:solidFill>
              </a:ln>
              <a:effectLst/>
            </c:spPr>
            <c:extLst>
              <c:ext xmlns:c16="http://schemas.microsoft.com/office/drawing/2014/chart" uri="{C3380CC4-5D6E-409C-BE32-E72D297353CC}">
                <c16:uniqueId val="{00000001-7501-4CD3-AC59-06D346E18DA0}"/>
              </c:ext>
            </c:extLst>
          </c:dPt>
          <c:dPt>
            <c:idx val="1"/>
            <c:bubble3D val="0"/>
            <c:spPr>
              <a:solidFill>
                <a:srgbClr val="4BA57E">
                  <a:alpha val="69804"/>
                </a:srgbClr>
              </a:solidFill>
              <a:ln w="19050">
                <a:solidFill>
                  <a:schemeClr val="bg1"/>
                </a:solidFill>
              </a:ln>
              <a:effectLst/>
            </c:spPr>
            <c:extLst>
              <c:ext xmlns:c16="http://schemas.microsoft.com/office/drawing/2014/chart" uri="{C3380CC4-5D6E-409C-BE32-E72D297353CC}">
                <c16:uniqueId val="{00000003-7501-4CD3-AC59-06D346E18DA0}"/>
              </c:ext>
            </c:extLst>
          </c:dPt>
          <c:dPt>
            <c:idx val="2"/>
            <c:bubble3D val="0"/>
            <c:spPr>
              <a:solidFill>
                <a:srgbClr val="A480A8">
                  <a:alpha val="69804"/>
                </a:srgbClr>
              </a:solidFill>
              <a:ln w="19050">
                <a:solidFill>
                  <a:schemeClr val="bg1"/>
                </a:solidFill>
              </a:ln>
              <a:effectLst/>
            </c:spPr>
            <c:extLst>
              <c:ext xmlns:c16="http://schemas.microsoft.com/office/drawing/2014/chart" uri="{C3380CC4-5D6E-409C-BE32-E72D297353CC}">
                <c16:uniqueId val="{00000005-7501-4CD3-AC59-06D346E18DA0}"/>
              </c:ext>
            </c:extLst>
          </c:dPt>
          <c:dPt>
            <c:idx val="3"/>
            <c:bubble3D val="0"/>
            <c:spPr>
              <a:solidFill>
                <a:schemeClr val="tx1">
                  <a:alpha val="69804"/>
                </a:schemeClr>
              </a:solidFill>
              <a:ln w="19050">
                <a:solidFill>
                  <a:schemeClr val="bg1"/>
                </a:solidFill>
              </a:ln>
              <a:effectLst/>
            </c:spPr>
            <c:extLst>
              <c:ext xmlns:c16="http://schemas.microsoft.com/office/drawing/2014/chart" uri="{C3380CC4-5D6E-409C-BE32-E72D297353CC}">
                <c16:uniqueId val="{00000007-7501-4CD3-AC59-06D346E18DA0}"/>
              </c:ext>
            </c:extLst>
          </c:dPt>
          <c:dPt>
            <c:idx val="4"/>
            <c:bubble3D val="0"/>
            <c:spPr>
              <a:solidFill>
                <a:srgbClr val="53B0C2">
                  <a:alpha val="69804"/>
                </a:srgbClr>
              </a:solidFill>
              <a:ln w="19050">
                <a:solidFill>
                  <a:schemeClr val="bg1"/>
                </a:solidFill>
              </a:ln>
              <a:effectLst/>
            </c:spPr>
            <c:extLst>
              <c:ext xmlns:c16="http://schemas.microsoft.com/office/drawing/2014/chart" uri="{C3380CC4-5D6E-409C-BE32-E72D297353CC}">
                <c16:uniqueId val="{00000009-7501-4CD3-AC59-06D346E18DA0}"/>
              </c:ext>
            </c:extLst>
          </c:dPt>
          <c:dPt>
            <c:idx val="5"/>
            <c:bubble3D val="0"/>
            <c:spPr>
              <a:solidFill>
                <a:schemeClr val="tx2">
                  <a:alpha val="69804"/>
                </a:schemeClr>
              </a:solidFill>
              <a:ln w="19050">
                <a:solidFill>
                  <a:schemeClr val="bg1"/>
                </a:solidFill>
              </a:ln>
              <a:effectLst/>
            </c:spPr>
            <c:extLst>
              <c:ext xmlns:c16="http://schemas.microsoft.com/office/drawing/2014/chart" uri="{C3380CC4-5D6E-409C-BE32-E72D297353CC}">
                <c16:uniqueId val="{0000000B-7501-4CD3-AC59-06D346E18DA0}"/>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'Pie Charts'!$B$10:$B$15</c:f>
              <c:strCache>
                <c:ptCount val="6"/>
                <c:pt idx="0">
                  <c:v>Traditional Sport</c:v>
                </c:pt>
                <c:pt idx="1">
                  <c:v>Gardening</c:v>
                </c:pt>
                <c:pt idx="2">
                  <c:v>Fitness activities</c:v>
                </c:pt>
                <c:pt idx="3">
                  <c:v>All cycling</c:v>
                </c:pt>
                <c:pt idx="4">
                  <c:v>Walking for leisure</c:v>
                </c:pt>
                <c:pt idx="5">
                  <c:v>Walking for travel</c:v>
                </c:pt>
              </c:strCache>
            </c:strRef>
          </c:cat>
          <c:val>
            <c:numRef>
              <c:f>'Pie Charts'!$D$10:$D$15</c:f>
              <c:numCache>
                <c:formatCode>_-* #,##0_-;\-* #,##0_-;_-* "-"??_-;_-@_-</c:formatCode>
                <c:ptCount val="6"/>
                <c:pt idx="0">
                  <c:v>106.47139430366757</c:v>
                </c:pt>
                <c:pt idx="1">
                  <c:v>69.966461036655446</c:v>
                </c:pt>
                <c:pt idx="2">
                  <c:v>79.933207361425659</c:v>
                </c:pt>
                <c:pt idx="3">
                  <c:v>40.277157800170791</c:v>
                </c:pt>
                <c:pt idx="4">
                  <c:v>134.01462643255078</c:v>
                </c:pt>
                <c:pt idx="5">
                  <c:v>114.62257561005794</c:v>
                </c:pt>
              </c:numCache>
            </c:numRef>
          </c:val>
          <c:extLst>
            <c:ext xmlns:c16="http://schemas.microsoft.com/office/drawing/2014/chart" uri="{C3380CC4-5D6E-409C-BE32-E72D297353CC}">
              <c16:uniqueId val="{0000000C-7501-4CD3-AC59-06D346E18DA0}"/>
            </c:ext>
          </c:extLst>
        </c:ser>
        <c:dLbls>
          <c:showLegendKey val="0"/>
          <c:showVal val="0"/>
          <c:showCatName val="0"/>
          <c:showSerName val="0"/>
          <c:showPercent val="0"/>
          <c:showBubbleSize val="0"/>
          <c:showLeaderLines val="1"/>
        </c:dLbls>
        <c:firstSliceAng val="0"/>
        <c:holeSize val="4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27345553388754E-2"/>
          <c:y val="9.2278000674458571E-2"/>
          <c:w val="0.87373809353090082"/>
          <c:h val="0.90697066105210022"/>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27345553388754E-2"/>
          <c:y val="9.2278000674458571E-2"/>
          <c:w val="0.87373809353090082"/>
          <c:h val="0.90697066105210022"/>
        </c:manualLayout>
      </c:layout>
      <c:pieChart>
        <c:varyColors val="1"/>
        <c:ser>
          <c:idx val="0"/>
          <c:order val="0"/>
          <c:dPt>
            <c:idx val="0"/>
            <c:bubble3D val="0"/>
            <c:spPr>
              <a:solidFill>
                <a:schemeClr val="accent5"/>
              </a:solidFill>
              <a:ln w="19050">
                <a:solidFill>
                  <a:schemeClr val="lt1"/>
                </a:solidFill>
              </a:ln>
              <a:effectLst/>
            </c:spPr>
            <c:extLst>
              <c:ext xmlns:c16="http://schemas.microsoft.com/office/drawing/2014/chart" uri="{C3380CC4-5D6E-409C-BE32-E72D297353CC}">
                <c16:uniqueId val="{00000001-6A87-4D99-8810-24CEBD52F882}"/>
              </c:ext>
            </c:extLst>
          </c:dPt>
          <c:dPt>
            <c:idx val="1"/>
            <c:bubble3D val="0"/>
            <c:spPr>
              <a:solidFill>
                <a:srgbClr val="7C4982"/>
              </a:solidFill>
              <a:ln w="19050">
                <a:solidFill>
                  <a:schemeClr val="lt1"/>
                </a:solidFill>
              </a:ln>
              <a:effectLst/>
            </c:spPr>
            <c:extLst>
              <c:ext xmlns:c16="http://schemas.microsoft.com/office/drawing/2014/chart" uri="{C3380CC4-5D6E-409C-BE32-E72D297353CC}">
                <c16:uniqueId val="{00000003-6A87-4D99-8810-24CEBD52F882}"/>
              </c:ext>
            </c:extLst>
          </c:dPt>
          <c:dPt>
            <c:idx val="2"/>
            <c:bubble3D val="0"/>
            <c:spPr>
              <a:solidFill>
                <a:srgbClr val="A480A8"/>
              </a:solidFill>
              <a:ln w="19050">
                <a:solidFill>
                  <a:schemeClr val="lt1"/>
                </a:solidFill>
              </a:ln>
              <a:effectLst/>
            </c:spPr>
            <c:extLst>
              <c:ext xmlns:c16="http://schemas.microsoft.com/office/drawing/2014/chart" uri="{C3380CC4-5D6E-409C-BE32-E72D297353CC}">
                <c16:uniqueId val="{00000005-6A87-4D99-8810-24CEBD52F882}"/>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7-6A87-4D99-8810-24CEBD52F882}"/>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6A87-4D99-8810-24CEBD52F882}"/>
              </c:ext>
            </c:extLst>
          </c:dPt>
          <c:dPt>
            <c:idx val="5"/>
            <c:bubble3D val="0"/>
            <c:spPr>
              <a:solidFill>
                <a:schemeClr val="tx2"/>
              </a:solidFill>
              <a:ln w="19050">
                <a:solidFill>
                  <a:schemeClr val="lt1"/>
                </a:solidFill>
              </a:ln>
              <a:effectLst/>
            </c:spPr>
            <c:extLst>
              <c:ext xmlns:c16="http://schemas.microsoft.com/office/drawing/2014/chart" uri="{C3380CC4-5D6E-409C-BE32-E72D297353CC}">
                <c16:uniqueId val="{0000000B-6A87-4D99-8810-24CEBD52F882}"/>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Sheet1!$V$5:$V$10</c:f>
              <c:strCache>
                <c:ptCount val="6"/>
                <c:pt idx="0">
                  <c:v>Gardening</c:v>
                </c:pt>
                <c:pt idx="1">
                  <c:v>Traditional Sport</c:v>
                </c:pt>
                <c:pt idx="2">
                  <c:v>Fitness activities</c:v>
                </c:pt>
                <c:pt idx="3">
                  <c:v>All cycling</c:v>
                </c:pt>
                <c:pt idx="4">
                  <c:v>Walking for leisure</c:v>
                </c:pt>
                <c:pt idx="5">
                  <c:v>Walking for travel</c:v>
                </c:pt>
              </c:strCache>
            </c:strRef>
          </c:cat>
          <c:val>
            <c:numRef>
              <c:f>Sheet1!$W$5:$W$10</c:f>
              <c:numCache>
                <c:formatCode>###0.0</c:formatCode>
                <c:ptCount val="6"/>
                <c:pt idx="0">
                  <c:v>74.736751035773509</c:v>
                </c:pt>
                <c:pt idx="1">
                  <c:v>122.10796150558366</c:v>
                </c:pt>
                <c:pt idx="2">
                  <c:v>98.4769577783822</c:v>
                </c:pt>
                <c:pt idx="3">
                  <c:v>45.245944189984094</c:v>
                </c:pt>
                <c:pt idx="4">
                  <c:v>152.89161404345887</c:v>
                </c:pt>
                <c:pt idx="5">
                  <c:v>102.00040232604701</c:v>
                </c:pt>
              </c:numCache>
            </c:numRef>
          </c:val>
          <c:extLst>
            <c:ext xmlns:c16="http://schemas.microsoft.com/office/drawing/2014/chart" uri="{C3380CC4-5D6E-409C-BE32-E72D297353CC}">
              <c16:uniqueId val="{0000000C-6A87-4D99-8810-24CEBD52F88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27345553388754E-2"/>
          <c:y val="9.2278000674458571E-2"/>
          <c:w val="0.87373809353090082"/>
          <c:h val="0.90697066105210022"/>
        </c:manualLayout>
      </c:layout>
      <c:pieChart>
        <c:varyColors val="1"/>
        <c:ser>
          <c:idx val="0"/>
          <c:order val="0"/>
          <c:dPt>
            <c:idx val="0"/>
            <c:bubble3D val="0"/>
            <c:spPr>
              <a:solidFill>
                <a:schemeClr val="accent5"/>
              </a:solidFill>
              <a:ln w="19050">
                <a:solidFill>
                  <a:schemeClr val="lt1"/>
                </a:solidFill>
              </a:ln>
              <a:effectLst/>
            </c:spPr>
            <c:extLst>
              <c:ext xmlns:c16="http://schemas.microsoft.com/office/drawing/2014/chart" uri="{C3380CC4-5D6E-409C-BE32-E72D297353CC}">
                <c16:uniqueId val="{00000001-B7B3-429A-B4A7-3DB4AECF43EE}"/>
              </c:ext>
            </c:extLst>
          </c:dPt>
          <c:dPt>
            <c:idx val="1"/>
            <c:bubble3D val="0"/>
            <c:spPr>
              <a:solidFill>
                <a:srgbClr val="7C4982"/>
              </a:solidFill>
              <a:ln w="19050">
                <a:solidFill>
                  <a:schemeClr val="lt1"/>
                </a:solidFill>
              </a:ln>
              <a:effectLst/>
            </c:spPr>
            <c:extLst>
              <c:ext xmlns:c16="http://schemas.microsoft.com/office/drawing/2014/chart" uri="{C3380CC4-5D6E-409C-BE32-E72D297353CC}">
                <c16:uniqueId val="{00000003-B7B3-429A-B4A7-3DB4AECF43EE}"/>
              </c:ext>
            </c:extLst>
          </c:dPt>
          <c:dPt>
            <c:idx val="2"/>
            <c:bubble3D val="0"/>
            <c:spPr>
              <a:solidFill>
                <a:srgbClr val="A480A8"/>
              </a:solidFill>
              <a:ln w="19050">
                <a:solidFill>
                  <a:schemeClr val="lt1"/>
                </a:solidFill>
              </a:ln>
              <a:effectLst/>
            </c:spPr>
            <c:extLst>
              <c:ext xmlns:c16="http://schemas.microsoft.com/office/drawing/2014/chart" uri="{C3380CC4-5D6E-409C-BE32-E72D297353CC}">
                <c16:uniqueId val="{00000005-B7B3-429A-B4A7-3DB4AECF43EE}"/>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7-B7B3-429A-B4A7-3DB4AECF43EE}"/>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B7B3-429A-B4A7-3DB4AECF43EE}"/>
              </c:ext>
            </c:extLst>
          </c:dPt>
          <c:dPt>
            <c:idx val="5"/>
            <c:bubble3D val="0"/>
            <c:spPr>
              <a:solidFill>
                <a:schemeClr val="tx2"/>
              </a:solidFill>
              <a:ln w="19050">
                <a:solidFill>
                  <a:schemeClr val="lt1"/>
                </a:solidFill>
              </a:ln>
              <a:effectLst/>
            </c:spPr>
            <c:extLst>
              <c:ext xmlns:c16="http://schemas.microsoft.com/office/drawing/2014/chart" uri="{C3380CC4-5D6E-409C-BE32-E72D297353CC}">
                <c16:uniqueId val="{0000000B-B7B3-429A-B4A7-3DB4AECF43EE}"/>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Sheet1!$V$5:$V$10</c:f>
              <c:strCache>
                <c:ptCount val="6"/>
                <c:pt idx="0">
                  <c:v>Gardening</c:v>
                </c:pt>
                <c:pt idx="1">
                  <c:v>Traditional Sport</c:v>
                </c:pt>
                <c:pt idx="2">
                  <c:v>Fitness activities</c:v>
                </c:pt>
                <c:pt idx="3">
                  <c:v>All cycling</c:v>
                </c:pt>
                <c:pt idx="4">
                  <c:v>Walking for leisure</c:v>
                </c:pt>
                <c:pt idx="5">
                  <c:v>Walking for travel</c:v>
                </c:pt>
              </c:strCache>
            </c:strRef>
          </c:cat>
          <c:val>
            <c:numRef>
              <c:f>Sheet1!$AC$5:$AC$10</c:f>
              <c:numCache>
                <c:formatCode>###0.0000</c:formatCode>
                <c:ptCount val="6"/>
                <c:pt idx="0">
                  <c:v>112.53298982912872</c:v>
                </c:pt>
                <c:pt idx="1">
                  <c:v>101.80891453898286</c:v>
                </c:pt>
                <c:pt idx="2">
                  <c:v>65.918244848438121</c:v>
                </c:pt>
                <c:pt idx="3">
                  <c:v>58.618745099296554</c:v>
                </c:pt>
                <c:pt idx="4">
                  <c:v>202.00971799487021</c:v>
                </c:pt>
                <c:pt idx="5">
                  <c:v>56.734911659069304</c:v>
                </c:pt>
              </c:numCache>
            </c:numRef>
          </c:val>
          <c:extLst>
            <c:ext xmlns:c16="http://schemas.microsoft.com/office/drawing/2014/chart" uri="{C3380CC4-5D6E-409C-BE32-E72D297353CC}">
              <c16:uniqueId val="{0000000C-B7B3-429A-B4A7-3DB4AECF43E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27345553388754E-2"/>
          <c:y val="9.2278000674458571E-2"/>
          <c:w val="0.87373809353090082"/>
          <c:h val="0.90697066105210022"/>
        </c:manualLayout>
      </c:layout>
      <c:pieChart>
        <c:varyColors val="1"/>
        <c:ser>
          <c:idx val="0"/>
          <c:order val="0"/>
          <c:dPt>
            <c:idx val="0"/>
            <c:bubble3D val="0"/>
            <c:spPr>
              <a:solidFill>
                <a:schemeClr val="accent5"/>
              </a:solidFill>
              <a:ln w="19050">
                <a:solidFill>
                  <a:schemeClr val="lt1"/>
                </a:solidFill>
              </a:ln>
              <a:effectLst/>
            </c:spPr>
            <c:extLst>
              <c:ext xmlns:c16="http://schemas.microsoft.com/office/drawing/2014/chart" uri="{C3380CC4-5D6E-409C-BE32-E72D297353CC}">
                <c16:uniqueId val="{00000001-E602-4F56-9E82-7516F543016E}"/>
              </c:ext>
            </c:extLst>
          </c:dPt>
          <c:dPt>
            <c:idx val="1"/>
            <c:bubble3D val="0"/>
            <c:spPr>
              <a:solidFill>
                <a:srgbClr val="7C4982"/>
              </a:solidFill>
              <a:ln w="19050">
                <a:solidFill>
                  <a:schemeClr val="lt1"/>
                </a:solidFill>
              </a:ln>
              <a:effectLst/>
            </c:spPr>
            <c:extLst>
              <c:ext xmlns:c16="http://schemas.microsoft.com/office/drawing/2014/chart" uri="{C3380CC4-5D6E-409C-BE32-E72D297353CC}">
                <c16:uniqueId val="{00000003-E602-4F56-9E82-7516F543016E}"/>
              </c:ext>
            </c:extLst>
          </c:dPt>
          <c:dPt>
            <c:idx val="2"/>
            <c:bubble3D val="0"/>
            <c:spPr>
              <a:solidFill>
                <a:srgbClr val="A480A8"/>
              </a:solidFill>
              <a:ln w="19050">
                <a:solidFill>
                  <a:schemeClr val="lt1"/>
                </a:solidFill>
              </a:ln>
              <a:effectLst/>
            </c:spPr>
            <c:extLst>
              <c:ext xmlns:c16="http://schemas.microsoft.com/office/drawing/2014/chart" uri="{C3380CC4-5D6E-409C-BE32-E72D297353CC}">
                <c16:uniqueId val="{00000005-E602-4F56-9E82-7516F543016E}"/>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7-E602-4F56-9E82-7516F543016E}"/>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E602-4F56-9E82-7516F543016E}"/>
              </c:ext>
            </c:extLst>
          </c:dPt>
          <c:dPt>
            <c:idx val="5"/>
            <c:bubble3D val="0"/>
            <c:spPr>
              <a:solidFill>
                <a:schemeClr val="tx2"/>
              </a:solidFill>
              <a:ln w="19050">
                <a:solidFill>
                  <a:schemeClr val="lt1"/>
                </a:solidFill>
              </a:ln>
              <a:effectLst/>
            </c:spPr>
            <c:extLst>
              <c:ext xmlns:c16="http://schemas.microsoft.com/office/drawing/2014/chart" uri="{C3380CC4-5D6E-409C-BE32-E72D297353CC}">
                <c16:uniqueId val="{0000000B-E602-4F56-9E82-7516F543016E}"/>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Sheet1!$V$15:$V$20</c:f>
              <c:strCache>
                <c:ptCount val="6"/>
                <c:pt idx="0">
                  <c:v>Gardening</c:v>
                </c:pt>
                <c:pt idx="1">
                  <c:v>Traditional Sport</c:v>
                </c:pt>
                <c:pt idx="2">
                  <c:v>Fitness activities</c:v>
                </c:pt>
                <c:pt idx="3">
                  <c:v>All cycling</c:v>
                </c:pt>
                <c:pt idx="4">
                  <c:v>Walking for leisure</c:v>
                </c:pt>
                <c:pt idx="5">
                  <c:v>Walking for travel</c:v>
                </c:pt>
              </c:strCache>
            </c:strRef>
          </c:cat>
          <c:val>
            <c:numRef>
              <c:f>Sheet1!$W$15:$W$20</c:f>
              <c:numCache>
                <c:formatCode>###0.0</c:formatCode>
                <c:ptCount val="6"/>
                <c:pt idx="0">
                  <c:v>77.874477782764927</c:v>
                </c:pt>
                <c:pt idx="1">
                  <c:v>90.139134422331523</c:v>
                </c:pt>
                <c:pt idx="2">
                  <c:v>79.386443207859415</c:v>
                </c:pt>
                <c:pt idx="3">
                  <c:v>35.998443008894363</c:v>
                </c:pt>
                <c:pt idx="4">
                  <c:v>147.02409057112334</c:v>
                </c:pt>
                <c:pt idx="5">
                  <c:v>102.95585471039367</c:v>
                </c:pt>
              </c:numCache>
            </c:numRef>
          </c:val>
          <c:extLst>
            <c:ext xmlns:c16="http://schemas.microsoft.com/office/drawing/2014/chart" uri="{C3380CC4-5D6E-409C-BE32-E72D297353CC}">
              <c16:uniqueId val="{0000000C-E602-4F56-9E82-7516F543016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27345553388754E-2"/>
          <c:y val="9.2278000674458571E-2"/>
          <c:w val="0.87373809353090082"/>
          <c:h val="0.90697066105210022"/>
        </c:manualLayout>
      </c:layout>
      <c:pieChart>
        <c:varyColors val="1"/>
        <c:ser>
          <c:idx val="0"/>
          <c:order val="0"/>
          <c:dPt>
            <c:idx val="0"/>
            <c:bubble3D val="0"/>
            <c:spPr>
              <a:solidFill>
                <a:schemeClr val="accent5"/>
              </a:solidFill>
              <a:ln w="19050">
                <a:solidFill>
                  <a:schemeClr val="lt1"/>
                </a:solidFill>
              </a:ln>
              <a:effectLst/>
            </c:spPr>
            <c:extLst>
              <c:ext xmlns:c16="http://schemas.microsoft.com/office/drawing/2014/chart" uri="{C3380CC4-5D6E-409C-BE32-E72D297353CC}">
                <c16:uniqueId val="{00000001-A6B4-41D7-9C1B-44732B2B169B}"/>
              </c:ext>
            </c:extLst>
          </c:dPt>
          <c:dPt>
            <c:idx val="1"/>
            <c:bubble3D val="0"/>
            <c:spPr>
              <a:solidFill>
                <a:srgbClr val="7C4982"/>
              </a:solidFill>
              <a:ln w="19050">
                <a:solidFill>
                  <a:schemeClr val="lt1"/>
                </a:solidFill>
              </a:ln>
              <a:effectLst/>
            </c:spPr>
            <c:extLst>
              <c:ext xmlns:c16="http://schemas.microsoft.com/office/drawing/2014/chart" uri="{C3380CC4-5D6E-409C-BE32-E72D297353CC}">
                <c16:uniqueId val="{00000003-A6B4-41D7-9C1B-44732B2B169B}"/>
              </c:ext>
            </c:extLst>
          </c:dPt>
          <c:dPt>
            <c:idx val="2"/>
            <c:bubble3D val="0"/>
            <c:spPr>
              <a:solidFill>
                <a:srgbClr val="A480A8"/>
              </a:solidFill>
              <a:ln w="19050">
                <a:solidFill>
                  <a:schemeClr val="lt1"/>
                </a:solidFill>
              </a:ln>
              <a:effectLst/>
            </c:spPr>
            <c:extLst>
              <c:ext xmlns:c16="http://schemas.microsoft.com/office/drawing/2014/chart" uri="{C3380CC4-5D6E-409C-BE32-E72D297353CC}">
                <c16:uniqueId val="{00000005-A6B4-41D7-9C1B-44732B2B169B}"/>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7-A6B4-41D7-9C1B-44732B2B169B}"/>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A6B4-41D7-9C1B-44732B2B169B}"/>
              </c:ext>
            </c:extLst>
          </c:dPt>
          <c:dPt>
            <c:idx val="5"/>
            <c:bubble3D val="0"/>
            <c:spPr>
              <a:solidFill>
                <a:schemeClr val="tx2"/>
              </a:solidFill>
              <a:ln w="19050">
                <a:solidFill>
                  <a:schemeClr val="lt1"/>
                </a:solidFill>
              </a:ln>
              <a:effectLst/>
            </c:spPr>
            <c:extLst>
              <c:ext xmlns:c16="http://schemas.microsoft.com/office/drawing/2014/chart" uri="{C3380CC4-5D6E-409C-BE32-E72D297353CC}">
                <c16:uniqueId val="{0000000B-A6B4-41D7-9C1B-44732B2B169B}"/>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Sheet1!$V$15:$V$20</c:f>
              <c:strCache>
                <c:ptCount val="6"/>
                <c:pt idx="0">
                  <c:v>Gardening</c:v>
                </c:pt>
                <c:pt idx="1">
                  <c:v>Traditional Sport</c:v>
                </c:pt>
                <c:pt idx="2">
                  <c:v>Fitness activities</c:v>
                </c:pt>
                <c:pt idx="3">
                  <c:v>All cycling</c:v>
                </c:pt>
                <c:pt idx="4">
                  <c:v>Walking for leisure</c:v>
                </c:pt>
                <c:pt idx="5">
                  <c:v>Walking for travel</c:v>
                </c:pt>
              </c:strCache>
            </c:strRef>
          </c:cat>
          <c:val>
            <c:numRef>
              <c:f>Sheet1!$AC$15:$AC$20</c:f>
              <c:numCache>
                <c:formatCode>###0.0000</c:formatCode>
                <c:ptCount val="6"/>
                <c:pt idx="0">
                  <c:v>113.64300989979569</c:v>
                </c:pt>
                <c:pt idx="1">
                  <c:v>68.336124718383459</c:v>
                </c:pt>
                <c:pt idx="2">
                  <c:v>63.063582498252018</c:v>
                </c:pt>
                <c:pt idx="3">
                  <c:v>43.734992572988816</c:v>
                </c:pt>
                <c:pt idx="4">
                  <c:v>180.36920610364237</c:v>
                </c:pt>
                <c:pt idx="5">
                  <c:v>61.001609251236275</c:v>
                </c:pt>
              </c:numCache>
            </c:numRef>
          </c:val>
          <c:extLst>
            <c:ext xmlns:c16="http://schemas.microsoft.com/office/drawing/2014/chart" uri="{C3380CC4-5D6E-409C-BE32-E72D297353CC}">
              <c16:uniqueId val="{0000000C-A6B4-41D7-9C1B-44732B2B169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27345553388754E-2"/>
          <c:y val="9.2278000674458571E-2"/>
          <c:w val="0.87373809353090082"/>
          <c:h val="0.90697066105210022"/>
        </c:manualLayout>
      </c:layout>
      <c:pieChart>
        <c:varyColors val="1"/>
        <c:ser>
          <c:idx val="0"/>
          <c:order val="0"/>
          <c:dPt>
            <c:idx val="0"/>
            <c:bubble3D val="0"/>
            <c:spPr>
              <a:solidFill>
                <a:schemeClr val="accent5"/>
              </a:solidFill>
              <a:ln w="19050">
                <a:solidFill>
                  <a:schemeClr val="lt1"/>
                </a:solidFill>
              </a:ln>
              <a:effectLst/>
            </c:spPr>
            <c:extLst>
              <c:ext xmlns:c16="http://schemas.microsoft.com/office/drawing/2014/chart" uri="{C3380CC4-5D6E-409C-BE32-E72D297353CC}">
                <c16:uniqueId val="{00000001-D833-4AD9-9217-BA4D7D42D212}"/>
              </c:ext>
            </c:extLst>
          </c:dPt>
          <c:dPt>
            <c:idx val="1"/>
            <c:bubble3D val="0"/>
            <c:spPr>
              <a:solidFill>
                <a:srgbClr val="7C4982"/>
              </a:solidFill>
              <a:ln w="19050">
                <a:solidFill>
                  <a:schemeClr val="lt1"/>
                </a:solidFill>
              </a:ln>
              <a:effectLst/>
            </c:spPr>
            <c:extLst>
              <c:ext xmlns:c16="http://schemas.microsoft.com/office/drawing/2014/chart" uri="{C3380CC4-5D6E-409C-BE32-E72D297353CC}">
                <c16:uniqueId val="{00000003-D833-4AD9-9217-BA4D7D42D212}"/>
              </c:ext>
            </c:extLst>
          </c:dPt>
          <c:dPt>
            <c:idx val="2"/>
            <c:bubble3D val="0"/>
            <c:spPr>
              <a:solidFill>
                <a:srgbClr val="A480A8"/>
              </a:solidFill>
              <a:ln w="19050">
                <a:solidFill>
                  <a:schemeClr val="lt1"/>
                </a:solidFill>
              </a:ln>
              <a:effectLst/>
            </c:spPr>
            <c:extLst>
              <c:ext xmlns:c16="http://schemas.microsoft.com/office/drawing/2014/chart" uri="{C3380CC4-5D6E-409C-BE32-E72D297353CC}">
                <c16:uniqueId val="{00000005-D833-4AD9-9217-BA4D7D42D212}"/>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7-D833-4AD9-9217-BA4D7D42D212}"/>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D833-4AD9-9217-BA4D7D42D212}"/>
              </c:ext>
            </c:extLst>
          </c:dPt>
          <c:dPt>
            <c:idx val="5"/>
            <c:bubble3D val="0"/>
            <c:spPr>
              <a:solidFill>
                <a:schemeClr val="tx2"/>
              </a:solidFill>
              <a:ln w="19050">
                <a:solidFill>
                  <a:schemeClr val="lt1"/>
                </a:solidFill>
              </a:ln>
              <a:effectLst/>
            </c:spPr>
            <c:extLst>
              <c:ext xmlns:c16="http://schemas.microsoft.com/office/drawing/2014/chart" uri="{C3380CC4-5D6E-409C-BE32-E72D297353CC}">
                <c16:uniqueId val="{0000000B-D833-4AD9-9217-BA4D7D42D212}"/>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Sheet1!$V$25:$V$30</c:f>
              <c:strCache>
                <c:ptCount val="6"/>
                <c:pt idx="0">
                  <c:v>Gardening</c:v>
                </c:pt>
                <c:pt idx="1">
                  <c:v>Traditional Sport</c:v>
                </c:pt>
                <c:pt idx="2">
                  <c:v>Fitness activities</c:v>
                </c:pt>
                <c:pt idx="3">
                  <c:v>All cycling</c:v>
                </c:pt>
                <c:pt idx="4">
                  <c:v>Walking for leisure</c:v>
                </c:pt>
                <c:pt idx="5">
                  <c:v>Walking for travel</c:v>
                </c:pt>
              </c:strCache>
            </c:strRef>
          </c:cat>
          <c:val>
            <c:numRef>
              <c:f>Sheet1!$W$25:$W$30</c:f>
              <c:numCache>
                <c:formatCode>###0.0</c:formatCode>
                <c:ptCount val="6"/>
                <c:pt idx="0">
                  <c:v>59.675075879425009</c:v>
                </c:pt>
                <c:pt idx="1">
                  <c:v>69.908702848088609</c:v>
                </c:pt>
                <c:pt idx="2">
                  <c:v>59.769652559529518</c:v>
                </c:pt>
                <c:pt idx="3">
                  <c:v>36.244090888810796</c:v>
                </c:pt>
                <c:pt idx="4">
                  <c:v>120.13914857170778</c:v>
                </c:pt>
                <c:pt idx="5">
                  <c:v>136.8115479681596</c:v>
                </c:pt>
              </c:numCache>
            </c:numRef>
          </c:val>
          <c:extLst>
            <c:ext xmlns:c16="http://schemas.microsoft.com/office/drawing/2014/chart" uri="{C3380CC4-5D6E-409C-BE32-E72D297353CC}">
              <c16:uniqueId val="{0000000C-D833-4AD9-9217-BA4D7D42D21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27345553388754E-2"/>
          <c:y val="9.2278000674458571E-2"/>
          <c:w val="0.87373809353090082"/>
          <c:h val="0.90697066105210022"/>
        </c:manualLayout>
      </c:layout>
      <c:pieChart>
        <c:varyColors val="1"/>
        <c:ser>
          <c:idx val="0"/>
          <c:order val="0"/>
          <c:dPt>
            <c:idx val="0"/>
            <c:bubble3D val="0"/>
            <c:spPr>
              <a:solidFill>
                <a:schemeClr val="accent5"/>
              </a:solidFill>
              <a:ln w="19050">
                <a:solidFill>
                  <a:schemeClr val="lt1"/>
                </a:solidFill>
              </a:ln>
              <a:effectLst/>
            </c:spPr>
            <c:extLst>
              <c:ext xmlns:c16="http://schemas.microsoft.com/office/drawing/2014/chart" uri="{C3380CC4-5D6E-409C-BE32-E72D297353CC}">
                <c16:uniqueId val="{00000001-D93C-42AD-BA00-1252DDF90D4C}"/>
              </c:ext>
            </c:extLst>
          </c:dPt>
          <c:dPt>
            <c:idx val="1"/>
            <c:bubble3D val="0"/>
            <c:spPr>
              <a:solidFill>
                <a:srgbClr val="7C4982"/>
              </a:solidFill>
              <a:ln w="19050">
                <a:solidFill>
                  <a:schemeClr val="lt1"/>
                </a:solidFill>
              </a:ln>
              <a:effectLst/>
            </c:spPr>
            <c:extLst>
              <c:ext xmlns:c16="http://schemas.microsoft.com/office/drawing/2014/chart" uri="{C3380CC4-5D6E-409C-BE32-E72D297353CC}">
                <c16:uniqueId val="{00000003-D93C-42AD-BA00-1252DDF90D4C}"/>
              </c:ext>
            </c:extLst>
          </c:dPt>
          <c:dPt>
            <c:idx val="2"/>
            <c:bubble3D val="0"/>
            <c:spPr>
              <a:solidFill>
                <a:srgbClr val="A480A8"/>
              </a:solidFill>
              <a:ln w="19050">
                <a:solidFill>
                  <a:schemeClr val="lt1"/>
                </a:solidFill>
              </a:ln>
              <a:effectLst/>
            </c:spPr>
            <c:extLst>
              <c:ext xmlns:c16="http://schemas.microsoft.com/office/drawing/2014/chart" uri="{C3380CC4-5D6E-409C-BE32-E72D297353CC}">
                <c16:uniqueId val="{00000005-D93C-42AD-BA00-1252DDF90D4C}"/>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7-D93C-42AD-BA00-1252DDF90D4C}"/>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D93C-42AD-BA00-1252DDF90D4C}"/>
              </c:ext>
            </c:extLst>
          </c:dPt>
          <c:dPt>
            <c:idx val="5"/>
            <c:bubble3D val="0"/>
            <c:spPr>
              <a:solidFill>
                <a:schemeClr val="tx2"/>
              </a:solidFill>
              <a:ln w="19050">
                <a:solidFill>
                  <a:schemeClr val="lt1"/>
                </a:solidFill>
              </a:ln>
              <a:effectLst/>
            </c:spPr>
            <c:extLst>
              <c:ext xmlns:c16="http://schemas.microsoft.com/office/drawing/2014/chart" uri="{C3380CC4-5D6E-409C-BE32-E72D297353CC}">
                <c16:uniqueId val="{0000000B-D93C-42AD-BA00-1252DDF90D4C}"/>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Sheet1!$V$25:$V$30</c:f>
              <c:strCache>
                <c:ptCount val="6"/>
                <c:pt idx="0">
                  <c:v>Gardening</c:v>
                </c:pt>
                <c:pt idx="1">
                  <c:v>Traditional Sport</c:v>
                </c:pt>
                <c:pt idx="2">
                  <c:v>Fitness activities</c:v>
                </c:pt>
                <c:pt idx="3">
                  <c:v>All cycling</c:v>
                </c:pt>
                <c:pt idx="4">
                  <c:v>Walking for leisure</c:v>
                </c:pt>
                <c:pt idx="5">
                  <c:v>Walking for travel</c:v>
                </c:pt>
              </c:strCache>
            </c:strRef>
          </c:cat>
          <c:val>
            <c:numRef>
              <c:f>Sheet1!$AC$25:$AC$30</c:f>
              <c:numCache>
                <c:formatCode>###0.0000</c:formatCode>
                <c:ptCount val="6"/>
                <c:pt idx="0">
                  <c:v>74.675269496060537</c:v>
                </c:pt>
                <c:pt idx="1">
                  <c:v>64.145478523490709</c:v>
                </c:pt>
                <c:pt idx="2">
                  <c:v>45.044969480926881</c:v>
                </c:pt>
                <c:pt idx="3">
                  <c:v>40.089739696156741</c:v>
                </c:pt>
                <c:pt idx="4">
                  <c:v>140.58856707150099</c:v>
                </c:pt>
                <c:pt idx="5">
                  <c:v>85.888902318927109</c:v>
                </c:pt>
              </c:numCache>
            </c:numRef>
          </c:val>
          <c:extLst>
            <c:ext xmlns:c16="http://schemas.microsoft.com/office/drawing/2014/chart" uri="{C3380CC4-5D6E-409C-BE32-E72D297353CC}">
              <c16:uniqueId val="{0000000C-D93C-42AD-BA00-1252DDF90D4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27345553388754E-2"/>
          <c:y val="9.2278000674458571E-2"/>
          <c:w val="0.87373809353090082"/>
          <c:h val="0.90697066105210022"/>
        </c:manualLayout>
      </c:layout>
      <c:pieChart>
        <c:varyColors val="1"/>
        <c:ser>
          <c:idx val="0"/>
          <c:order val="0"/>
          <c:dPt>
            <c:idx val="0"/>
            <c:bubble3D val="0"/>
            <c:spPr>
              <a:solidFill>
                <a:schemeClr val="accent5"/>
              </a:solidFill>
              <a:ln w="19050">
                <a:solidFill>
                  <a:schemeClr val="lt1"/>
                </a:solidFill>
              </a:ln>
              <a:effectLst/>
            </c:spPr>
            <c:extLst>
              <c:ext xmlns:c16="http://schemas.microsoft.com/office/drawing/2014/chart" uri="{C3380CC4-5D6E-409C-BE32-E72D297353CC}">
                <c16:uniqueId val="{00000001-FBFF-4DB4-9C84-211687BD7D5C}"/>
              </c:ext>
            </c:extLst>
          </c:dPt>
          <c:dPt>
            <c:idx val="1"/>
            <c:bubble3D val="0"/>
            <c:spPr>
              <a:solidFill>
                <a:srgbClr val="7C4982"/>
              </a:solidFill>
              <a:ln w="19050">
                <a:solidFill>
                  <a:schemeClr val="lt1"/>
                </a:solidFill>
              </a:ln>
              <a:effectLst/>
            </c:spPr>
            <c:extLst>
              <c:ext xmlns:c16="http://schemas.microsoft.com/office/drawing/2014/chart" uri="{C3380CC4-5D6E-409C-BE32-E72D297353CC}">
                <c16:uniqueId val="{00000003-FBFF-4DB4-9C84-211687BD7D5C}"/>
              </c:ext>
            </c:extLst>
          </c:dPt>
          <c:dPt>
            <c:idx val="2"/>
            <c:bubble3D val="0"/>
            <c:spPr>
              <a:solidFill>
                <a:srgbClr val="A480A8"/>
              </a:solidFill>
              <a:ln w="19050">
                <a:solidFill>
                  <a:schemeClr val="lt1"/>
                </a:solidFill>
              </a:ln>
              <a:effectLst/>
            </c:spPr>
            <c:extLst>
              <c:ext xmlns:c16="http://schemas.microsoft.com/office/drawing/2014/chart" uri="{C3380CC4-5D6E-409C-BE32-E72D297353CC}">
                <c16:uniqueId val="{00000005-FBFF-4DB4-9C84-211687BD7D5C}"/>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7-FBFF-4DB4-9C84-211687BD7D5C}"/>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FBFF-4DB4-9C84-211687BD7D5C}"/>
              </c:ext>
            </c:extLst>
          </c:dPt>
          <c:dPt>
            <c:idx val="5"/>
            <c:bubble3D val="0"/>
            <c:spPr>
              <a:solidFill>
                <a:schemeClr val="tx2"/>
              </a:solidFill>
              <a:ln w="19050">
                <a:solidFill>
                  <a:schemeClr val="lt1"/>
                </a:solidFill>
              </a:ln>
              <a:effectLst/>
            </c:spPr>
            <c:extLst>
              <c:ext xmlns:c16="http://schemas.microsoft.com/office/drawing/2014/chart" uri="{C3380CC4-5D6E-409C-BE32-E72D297353CC}">
                <c16:uniqueId val="{0000000B-FBFF-4DB4-9C84-211687BD7D5C}"/>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Sheet1!$V$35:$V$40</c:f>
              <c:strCache>
                <c:ptCount val="6"/>
                <c:pt idx="0">
                  <c:v>Gardening</c:v>
                </c:pt>
                <c:pt idx="1">
                  <c:v>Traditional Sport</c:v>
                </c:pt>
                <c:pt idx="2">
                  <c:v>Fitness activities</c:v>
                </c:pt>
                <c:pt idx="3">
                  <c:v>All cycling</c:v>
                </c:pt>
                <c:pt idx="4">
                  <c:v>Walking for leisure</c:v>
                </c:pt>
                <c:pt idx="5">
                  <c:v>Walking for travel</c:v>
                </c:pt>
              </c:strCache>
            </c:strRef>
          </c:cat>
          <c:val>
            <c:numRef>
              <c:f>Sheet1!$W$35:$W$40</c:f>
              <c:numCache>
                <c:formatCode>###0.0</c:formatCode>
                <c:ptCount val="6"/>
                <c:pt idx="0">
                  <c:v>78.16479760966709</c:v>
                </c:pt>
                <c:pt idx="1">
                  <c:v>107.05124113011091</c:v>
                </c:pt>
                <c:pt idx="2">
                  <c:v>82.943176271284088</c:v>
                </c:pt>
                <c:pt idx="3">
                  <c:v>40.56489071759227</c:v>
                </c:pt>
                <c:pt idx="4">
                  <c:v>147.20434035322683</c:v>
                </c:pt>
                <c:pt idx="5">
                  <c:v>114.66932915535122</c:v>
                </c:pt>
              </c:numCache>
            </c:numRef>
          </c:val>
          <c:extLst>
            <c:ext xmlns:c16="http://schemas.microsoft.com/office/drawing/2014/chart" uri="{C3380CC4-5D6E-409C-BE32-E72D297353CC}">
              <c16:uniqueId val="{0000000C-FBFF-4DB4-9C84-211687BD7D5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'Rank data'!$C$8</c:f>
          <c:strCache>
            <c:ptCount val="1"/>
            <c:pt idx="0">
              <c:v> Nov 17/18 </c:v>
            </c:pt>
          </c:strCache>
        </c:strRef>
      </c:tx>
      <c:layout>
        <c:manualLayout>
          <c:xMode val="edge"/>
          <c:yMode val="edge"/>
          <c:x val="5.0903789987375013E-2"/>
          <c:y val="0.88326831722239108"/>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Angsana New" panose="02020603050405020304" pitchFamily="18" charset="-34"/>
            </a:defRPr>
          </a:pPr>
          <a:endParaRPr lang="en-US"/>
        </a:p>
      </c:txPr>
    </c:title>
    <c:autoTitleDeleted val="0"/>
    <c:plotArea>
      <c:layout>
        <c:manualLayout>
          <c:layoutTarget val="inner"/>
          <c:xMode val="edge"/>
          <c:yMode val="edge"/>
          <c:x val="4.574375E-2"/>
          <c:y val="0.14269130573066494"/>
          <c:w val="0.954256329113924"/>
          <c:h val="0.72730838977420909"/>
        </c:manualLayout>
      </c:layout>
      <c:barChart>
        <c:barDir val="bar"/>
        <c:grouping val="clustered"/>
        <c:varyColors val="0"/>
        <c:ser>
          <c:idx val="0"/>
          <c:order val="0"/>
          <c:tx>
            <c:strRef>
              <c:f>'Rank data'!$T$20</c:f>
              <c:strCache>
                <c:ptCount val="1"/>
                <c:pt idx="0">
                  <c:v> All </c:v>
                </c:pt>
              </c:strCache>
            </c:strRef>
          </c:tx>
          <c:spPr>
            <a:solidFill>
              <a:srgbClr val="CDCDCD"/>
            </a:solidFill>
            <a:ln>
              <a:noFill/>
            </a:ln>
            <a:effectLst/>
          </c:spPr>
          <c:invertIfNegative val="0"/>
          <c:dLbls>
            <c:delete val="1"/>
          </c:dLbls>
          <c:cat>
            <c:strRef>
              <c:f>'Rank data'!$A$21:$A$65</c:f>
              <c:strCache>
                <c:ptCount val="45"/>
                <c:pt idx="0">
                  <c:v>Worst</c:v>
                </c:pt>
                <c:pt idx="44">
                  <c:v>Best</c:v>
                </c:pt>
              </c:strCache>
            </c:strRef>
          </c:cat>
          <c:val>
            <c:numRef>
              <c:f>'Rank data'!$T$21:$T$65</c:f>
              <c:numCache>
                <c:formatCode>0.0%</c:formatCode>
                <c:ptCount val="45"/>
                <c:pt idx="0">
                  <c:v>0.33</c:v>
                </c:pt>
                <c:pt idx="1">
                  <c:v>0.311</c:v>
                </c:pt>
                <c:pt idx="2">
                  <c:v>0.307</c:v>
                </c:pt>
                <c:pt idx="3">
                  <c:v>0.30499999999999999</c:v>
                </c:pt>
                <c:pt idx="4">
                  <c:v>0.29899999999999999</c:v>
                </c:pt>
                <c:pt idx="5">
                  <c:v>0.29599999999999999</c:v>
                </c:pt>
                <c:pt idx="6">
                  <c:v>0.28799999999999998</c:v>
                </c:pt>
                <c:pt idx="7">
                  <c:v>0.28699999999999998</c:v>
                </c:pt>
                <c:pt idx="8">
                  <c:v>0.28299999999999997</c:v>
                </c:pt>
                <c:pt idx="9">
                  <c:v>0.28100000000000003</c:v>
                </c:pt>
                <c:pt idx="10">
                  <c:v>0.28100000000000003</c:v>
                </c:pt>
                <c:pt idx="11">
                  <c:v>0.27300000000000002</c:v>
                </c:pt>
                <c:pt idx="12">
                  <c:v>0.27200000000000002</c:v>
                </c:pt>
                <c:pt idx="13">
                  <c:v>0.27100000000000002</c:v>
                </c:pt>
                <c:pt idx="14">
                  <c:v>0.26800000000000002</c:v>
                </c:pt>
                <c:pt idx="15">
                  <c:v>0.26800000000000002</c:v>
                </c:pt>
                <c:pt idx="16">
                  <c:v>0.26700000000000002</c:v>
                </c:pt>
                <c:pt idx="17">
                  <c:v>0.26400000000000001</c:v>
                </c:pt>
                <c:pt idx="18">
                  <c:v>0.26100000000000001</c:v>
                </c:pt>
                <c:pt idx="19">
                  <c:v>0.26</c:v>
                </c:pt>
                <c:pt idx="20">
                  <c:v>0.26</c:v>
                </c:pt>
                <c:pt idx="21">
                  <c:v>0.26</c:v>
                </c:pt>
                <c:pt idx="22">
                  <c:v>0.26</c:v>
                </c:pt>
                <c:pt idx="23">
                  <c:v>0.253</c:v>
                </c:pt>
                <c:pt idx="24">
                  <c:v>0.247</c:v>
                </c:pt>
                <c:pt idx="25">
                  <c:v>0.247</c:v>
                </c:pt>
                <c:pt idx="26">
                  <c:v>0.24399999999999999</c:v>
                </c:pt>
                <c:pt idx="27">
                  <c:v>0.24099999999999999</c:v>
                </c:pt>
                <c:pt idx="28">
                  <c:v>0.24099999999999999</c:v>
                </c:pt>
                <c:pt idx="29">
                  <c:v>0.23699999999999999</c:v>
                </c:pt>
                <c:pt idx="30">
                  <c:v>0.23699999999999999</c:v>
                </c:pt>
                <c:pt idx="31">
                  <c:v>0.23499999999999999</c:v>
                </c:pt>
                <c:pt idx="32">
                  <c:v>0.23400000000000001</c:v>
                </c:pt>
                <c:pt idx="33">
                  <c:v>0.23300000000000001</c:v>
                </c:pt>
                <c:pt idx="34">
                  <c:v>0.222</c:v>
                </c:pt>
                <c:pt idx="35">
                  <c:v>0.221</c:v>
                </c:pt>
                <c:pt idx="36">
                  <c:v>0.221</c:v>
                </c:pt>
                <c:pt idx="37">
                  <c:v>0.214</c:v>
                </c:pt>
                <c:pt idx="38">
                  <c:v>0.21099999999999999</c:v>
                </c:pt>
                <c:pt idx="39">
                  <c:v>0.21</c:v>
                </c:pt>
                <c:pt idx="40">
                  <c:v>0.20899999999999999</c:v>
                </c:pt>
                <c:pt idx="41">
                  <c:v>0.20399999999999999</c:v>
                </c:pt>
                <c:pt idx="42">
                  <c:v>0.19800000000000001</c:v>
                </c:pt>
                <c:pt idx="43">
                  <c:v>0.19400000000000001</c:v>
                </c:pt>
                <c:pt idx="44">
                  <c:v>0.191</c:v>
                </c:pt>
              </c:numCache>
            </c:numRef>
          </c:val>
          <c:extLst>
            <c:ext xmlns:c16="http://schemas.microsoft.com/office/drawing/2014/chart" uri="{C3380CC4-5D6E-409C-BE32-E72D297353CC}">
              <c16:uniqueId val="{00000000-F501-42EB-BCAB-72C2DEBD8584}"/>
            </c:ext>
          </c:extLst>
        </c:ser>
        <c:ser>
          <c:idx val="1"/>
          <c:order val="1"/>
          <c:tx>
            <c:strRef>
              <c:f>'Rank data'!$U$20</c:f>
              <c:strCache>
                <c:ptCount val="1"/>
                <c:pt idx="0">
                  <c:v>Greater Sport</c:v>
                </c:pt>
              </c:strCache>
            </c:strRef>
          </c:tx>
          <c:spPr>
            <a:solidFill>
              <a:schemeClr val="accent1"/>
            </a:solidFill>
            <a:ln>
              <a:noFill/>
            </a:ln>
            <a:effectLst/>
          </c:spPr>
          <c:invertIfNegative val="0"/>
          <c:dPt>
            <c:idx val="44"/>
            <c:invertIfNegative val="0"/>
            <c:bubble3D val="0"/>
            <c:spPr>
              <a:solidFill>
                <a:schemeClr val="accent1"/>
              </a:solidFill>
              <a:ln>
                <a:noFill/>
              </a:ln>
              <a:effectLst/>
            </c:spPr>
            <c:extLst>
              <c:ext xmlns:c16="http://schemas.microsoft.com/office/drawing/2014/chart" uri="{C3380CC4-5D6E-409C-BE32-E72D297353CC}">
                <c16:uniqueId val="{00000002-F501-42EB-BCAB-72C2DEBD8584}"/>
              </c:ext>
            </c:extLst>
          </c:dPt>
          <c:dLbls>
            <c:dLbl>
              <c:idx val="0"/>
              <c:tx>
                <c:rich>
                  <a:bodyPr/>
                  <a:lstStyle/>
                  <a:p>
                    <a:endParaRPr lang="en-US"/>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3-F501-42EB-BCAB-72C2DEBD8584}"/>
                </c:ext>
              </c:extLst>
            </c:dLbl>
            <c:dLbl>
              <c:idx val="1"/>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4-F501-42EB-BCAB-72C2DEBD8584}"/>
                </c:ext>
              </c:extLst>
            </c:dLbl>
            <c:dLbl>
              <c:idx val="2"/>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5-F501-42EB-BCAB-72C2DEBD8584}"/>
                </c:ext>
              </c:extLst>
            </c:dLbl>
            <c:dLbl>
              <c:idx val="3"/>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6-F501-42EB-BCAB-72C2DEBD8584}"/>
                </c:ext>
              </c:extLst>
            </c:dLbl>
            <c:dLbl>
              <c:idx val="4"/>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7-F501-42EB-BCAB-72C2DEBD8584}"/>
                </c:ext>
              </c:extLst>
            </c:dLbl>
            <c:dLbl>
              <c:idx val="5"/>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8-F501-42EB-BCAB-72C2DEBD8584}"/>
                </c:ext>
              </c:extLst>
            </c:dLbl>
            <c:dLbl>
              <c:idx val="6"/>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9-F501-42EB-BCAB-72C2DEBD8584}"/>
                </c:ext>
              </c:extLst>
            </c:dLbl>
            <c:dLbl>
              <c:idx val="7"/>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A-F501-42EB-BCAB-72C2DEBD8584}"/>
                </c:ext>
              </c:extLst>
            </c:dLbl>
            <c:dLbl>
              <c:idx val="8"/>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F501-42EB-BCAB-72C2DEBD8584}"/>
                </c:ext>
              </c:extLst>
            </c:dLbl>
            <c:dLbl>
              <c:idx val="9"/>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C-F501-42EB-BCAB-72C2DEBD8584}"/>
                </c:ext>
              </c:extLst>
            </c:dLbl>
            <c:dLbl>
              <c:idx val="10"/>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D-F501-42EB-BCAB-72C2DEBD8584}"/>
                </c:ext>
              </c:extLst>
            </c:dLbl>
            <c:dLbl>
              <c:idx val="11"/>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E-F501-42EB-BCAB-72C2DEBD8584}"/>
                </c:ext>
              </c:extLst>
            </c:dLbl>
            <c:dLbl>
              <c:idx val="12"/>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F-F501-42EB-BCAB-72C2DEBD8584}"/>
                </c:ext>
              </c:extLst>
            </c:dLbl>
            <c:dLbl>
              <c:idx val="13"/>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0-F501-42EB-BCAB-72C2DEBD8584}"/>
                </c:ext>
              </c:extLst>
            </c:dLbl>
            <c:dLbl>
              <c:idx val="14"/>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1-F501-42EB-BCAB-72C2DEBD8584}"/>
                </c:ext>
              </c:extLst>
            </c:dLbl>
            <c:dLbl>
              <c:idx val="15"/>
              <c:tx>
                <c:rich>
                  <a:bodyPr/>
                  <a:lstStyle/>
                  <a:p>
                    <a:fld id="{16AFC765-E1D7-4F64-9D67-CE7E6E7FCFDA}" type="CELLRANGE">
                      <a:rPr lang="en-US"/>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layout>
                    <c:manualLayout>
                      <c:w val="0.2633285917496444"/>
                      <c:h val="0.2313891682077667"/>
                    </c:manualLayout>
                  </c15:layout>
                  <c15:dlblFieldTable/>
                  <c15:showDataLabelsRange val="1"/>
                </c:ext>
                <c:ext xmlns:c16="http://schemas.microsoft.com/office/drawing/2014/chart" uri="{C3380CC4-5D6E-409C-BE32-E72D297353CC}">
                  <c16:uniqueId val="{00000012-F501-42EB-BCAB-72C2DEBD8584}"/>
                </c:ext>
              </c:extLst>
            </c:dLbl>
            <c:dLbl>
              <c:idx val="16"/>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3-F501-42EB-BCAB-72C2DEBD8584}"/>
                </c:ext>
              </c:extLst>
            </c:dLbl>
            <c:dLbl>
              <c:idx val="17"/>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4-F501-42EB-BCAB-72C2DEBD8584}"/>
                </c:ext>
              </c:extLst>
            </c:dLbl>
            <c:dLbl>
              <c:idx val="18"/>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5-F501-42EB-BCAB-72C2DEBD8584}"/>
                </c:ext>
              </c:extLst>
            </c:dLbl>
            <c:dLbl>
              <c:idx val="19"/>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6-F501-42EB-BCAB-72C2DEBD8584}"/>
                </c:ext>
              </c:extLst>
            </c:dLbl>
            <c:dLbl>
              <c:idx val="20"/>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7-F501-42EB-BCAB-72C2DEBD8584}"/>
                </c:ext>
              </c:extLst>
            </c:dLbl>
            <c:dLbl>
              <c:idx val="21"/>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8-F501-42EB-BCAB-72C2DEBD8584}"/>
                </c:ext>
              </c:extLst>
            </c:dLbl>
            <c:dLbl>
              <c:idx val="22"/>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9-F501-42EB-BCAB-72C2DEBD8584}"/>
                </c:ext>
              </c:extLst>
            </c:dLbl>
            <c:dLbl>
              <c:idx val="23"/>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A-F501-42EB-BCAB-72C2DEBD8584}"/>
                </c:ext>
              </c:extLst>
            </c:dLbl>
            <c:dLbl>
              <c:idx val="24"/>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B-F501-42EB-BCAB-72C2DEBD8584}"/>
                </c:ext>
              </c:extLst>
            </c:dLbl>
            <c:dLbl>
              <c:idx val="25"/>
              <c:tx>
                <c:rich>
                  <a:bodyPr/>
                  <a:lstStyle/>
                  <a:p>
                    <a:endParaRPr lang="en-US"/>
                  </a:p>
                </c:rich>
              </c:tx>
              <c:dLblPos val="outEnd"/>
              <c:showLegendKey val="0"/>
              <c:showVal val="0"/>
              <c:showCatName val="0"/>
              <c:showSerName val="0"/>
              <c:showPercent val="0"/>
              <c:showBubbleSize val="0"/>
              <c:extLst>
                <c:ext xmlns:c15="http://schemas.microsoft.com/office/drawing/2012/chart" uri="{CE6537A1-D6FC-4f65-9D91-7224C49458BB}">
                  <c15:layout>
                    <c:manualLayout>
                      <c:w val="0.25194879089615929"/>
                      <c:h val="0.2313891682077667"/>
                    </c:manualLayout>
                  </c15:layout>
                  <c15:showDataLabelsRange val="1"/>
                </c:ext>
                <c:ext xmlns:c16="http://schemas.microsoft.com/office/drawing/2014/chart" uri="{C3380CC4-5D6E-409C-BE32-E72D297353CC}">
                  <c16:uniqueId val="{0000001C-F501-42EB-BCAB-72C2DEBD8584}"/>
                </c:ext>
              </c:extLst>
            </c:dLbl>
            <c:dLbl>
              <c:idx val="26"/>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D-F501-42EB-BCAB-72C2DEBD8584}"/>
                </c:ext>
              </c:extLst>
            </c:dLbl>
            <c:dLbl>
              <c:idx val="27"/>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E-F501-42EB-BCAB-72C2DEBD8584}"/>
                </c:ext>
              </c:extLst>
            </c:dLbl>
            <c:dLbl>
              <c:idx val="28"/>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F-F501-42EB-BCAB-72C2DEBD8584}"/>
                </c:ext>
              </c:extLst>
            </c:dLbl>
            <c:dLbl>
              <c:idx val="29"/>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0-F501-42EB-BCAB-72C2DEBD8584}"/>
                </c:ext>
              </c:extLst>
            </c:dLbl>
            <c:dLbl>
              <c:idx val="30"/>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1-F501-42EB-BCAB-72C2DEBD8584}"/>
                </c:ext>
              </c:extLst>
            </c:dLbl>
            <c:dLbl>
              <c:idx val="31"/>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2-F501-42EB-BCAB-72C2DEBD8584}"/>
                </c:ext>
              </c:extLst>
            </c:dLbl>
            <c:dLbl>
              <c:idx val="32"/>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3-F501-42EB-BCAB-72C2DEBD8584}"/>
                </c:ext>
              </c:extLst>
            </c:dLbl>
            <c:dLbl>
              <c:idx val="33"/>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4-F501-42EB-BCAB-72C2DEBD8584}"/>
                </c:ext>
              </c:extLst>
            </c:dLbl>
            <c:dLbl>
              <c:idx val="34"/>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5-F501-42EB-BCAB-72C2DEBD8584}"/>
                </c:ext>
              </c:extLst>
            </c:dLbl>
            <c:dLbl>
              <c:idx val="35"/>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6-F501-42EB-BCAB-72C2DEBD8584}"/>
                </c:ext>
              </c:extLst>
            </c:dLbl>
            <c:dLbl>
              <c:idx val="36"/>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7-F501-42EB-BCAB-72C2DEBD8584}"/>
                </c:ext>
              </c:extLst>
            </c:dLbl>
            <c:dLbl>
              <c:idx val="37"/>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8-F501-42EB-BCAB-72C2DEBD8584}"/>
                </c:ext>
              </c:extLst>
            </c:dLbl>
            <c:dLbl>
              <c:idx val="38"/>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9-F501-42EB-BCAB-72C2DEBD8584}"/>
                </c:ext>
              </c:extLst>
            </c:dLbl>
            <c:dLbl>
              <c:idx val="39"/>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A-F501-42EB-BCAB-72C2DEBD8584}"/>
                </c:ext>
              </c:extLst>
            </c:dLbl>
            <c:dLbl>
              <c:idx val="40"/>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B-F501-42EB-BCAB-72C2DEBD8584}"/>
                </c:ext>
              </c:extLst>
            </c:dLbl>
            <c:dLbl>
              <c:idx val="41"/>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C-F501-42EB-BCAB-72C2DEBD8584}"/>
                </c:ext>
              </c:extLst>
            </c:dLbl>
            <c:dLbl>
              <c:idx val="42"/>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D-F501-42EB-BCAB-72C2DEBD8584}"/>
                </c:ext>
              </c:extLst>
            </c:dLbl>
            <c:dLbl>
              <c:idx val="43"/>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E-F501-42EB-BCAB-72C2DEBD8584}"/>
                </c:ext>
              </c:extLst>
            </c:dLbl>
            <c:dLbl>
              <c:idx val="44"/>
              <c:tx>
                <c:rich>
                  <a:bodyPr/>
                  <a:lstStyle/>
                  <a:p>
                    <a:endParaRPr lang="en-GB"/>
                  </a:p>
                </c:rich>
              </c:tx>
              <c:dLblPos val="outEnd"/>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2-F501-42EB-BCAB-72C2DEBD8584}"/>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'Rank data'!$A$21:$A$65</c:f>
              <c:strCache>
                <c:ptCount val="45"/>
                <c:pt idx="0">
                  <c:v>Worst</c:v>
                </c:pt>
                <c:pt idx="44">
                  <c:v>Best</c:v>
                </c:pt>
              </c:strCache>
            </c:strRef>
          </c:cat>
          <c:val>
            <c:numRef>
              <c:f>'Rank data'!$U$21:$U$65</c:f>
              <c:numCache>
                <c:formatCode>0.0%</c:formatCode>
                <c:ptCount val="4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0.26800000000000002</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numCache>
            </c:numRef>
          </c:val>
          <c:extLst>
            <c:ext xmlns:c15="http://schemas.microsoft.com/office/drawing/2012/chart" uri="{02D57815-91ED-43cb-92C2-25804820EDAC}">
              <c15:datalabelsRange>
                <c15:f>'Rank data'!$W$21:$W$65</c15:f>
                <c15:dlblRangeCache>
                  <c:ptCount val="45"/>
                  <c:pt idx="0">
                    <c:v>  </c:v>
                  </c:pt>
                  <c:pt idx="1">
                    <c:v>  </c:v>
                  </c:pt>
                  <c:pt idx="2">
                    <c:v>  </c:v>
                  </c:pt>
                  <c:pt idx="3">
                    <c:v>  </c:v>
                  </c:pt>
                  <c:pt idx="4">
                    <c:v>  </c:v>
                  </c:pt>
                  <c:pt idx="5">
                    <c:v>  </c:v>
                  </c:pt>
                  <c:pt idx="6">
                    <c:v>  </c:v>
                  </c:pt>
                  <c:pt idx="7">
                    <c:v>  </c:v>
                  </c:pt>
                  <c:pt idx="8">
                    <c:v>  </c:v>
                  </c:pt>
                  <c:pt idx="9">
                    <c:v>  </c:v>
                  </c:pt>
                  <c:pt idx="10">
                    <c:v>  </c:v>
                  </c:pt>
                  <c:pt idx="11">
                    <c:v>  </c:v>
                  </c:pt>
                  <c:pt idx="12">
                    <c:v>  </c:v>
                  </c:pt>
                  <c:pt idx="13">
                    <c:v>  </c:v>
                  </c:pt>
                  <c:pt idx="14">
                    <c:v>  </c:v>
                  </c:pt>
                  <c:pt idx="15">
                    <c:v> 30th </c:v>
                  </c:pt>
                  <c:pt idx="16">
                    <c:v>  </c:v>
                  </c:pt>
                  <c:pt idx="17">
                    <c:v>  </c:v>
                  </c:pt>
                  <c:pt idx="18">
                    <c:v>  </c:v>
                  </c:pt>
                  <c:pt idx="19">
                    <c:v>  </c:v>
                  </c:pt>
                  <c:pt idx="20">
                    <c:v>  </c:v>
                  </c:pt>
                  <c:pt idx="21">
                    <c:v>  </c:v>
                  </c:pt>
                  <c:pt idx="22">
                    <c:v>  </c:v>
                  </c:pt>
                  <c:pt idx="23">
                    <c:v>  </c:v>
                  </c:pt>
                  <c:pt idx="24">
                    <c:v>  </c:v>
                  </c:pt>
                  <c:pt idx="25">
                    <c:v>  </c:v>
                  </c:pt>
                  <c:pt idx="26">
                    <c:v>  </c:v>
                  </c:pt>
                  <c:pt idx="27">
                    <c:v>  </c:v>
                  </c:pt>
                  <c:pt idx="28">
                    <c:v>  </c:v>
                  </c:pt>
                  <c:pt idx="29">
                    <c:v>  </c:v>
                  </c:pt>
                  <c:pt idx="30">
                    <c:v>  </c:v>
                  </c:pt>
                  <c:pt idx="31">
                    <c:v>  </c:v>
                  </c:pt>
                  <c:pt idx="32">
                    <c:v>  </c:v>
                  </c:pt>
                  <c:pt idx="33">
                    <c:v>  </c:v>
                  </c:pt>
                  <c:pt idx="34">
                    <c:v>  </c:v>
                  </c:pt>
                  <c:pt idx="35">
                    <c:v>  </c:v>
                  </c:pt>
                  <c:pt idx="36">
                    <c:v>  </c:v>
                  </c:pt>
                  <c:pt idx="37">
                    <c:v>  </c:v>
                  </c:pt>
                  <c:pt idx="38">
                    <c:v>  </c:v>
                  </c:pt>
                  <c:pt idx="39">
                    <c:v>  </c:v>
                  </c:pt>
                  <c:pt idx="40">
                    <c:v>  </c:v>
                  </c:pt>
                  <c:pt idx="41">
                    <c:v>  </c:v>
                  </c:pt>
                  <c:pt idx="42">
                    <c:v>  </c:v>
                  </c:pt>
                  <c:pt idx="43">
                    <c:v>  </c:v>
                  </c:pt>
                  <c:pt idx="44">
                    <c:v>  </c:v>
                  </c:pt>
                </c15:dlblRangeCache>
              </c15:datalabelsRange>
            </c:ext>
            <c:ext xmlns:c16="http://schemas.microsoft.com/office/drawing/2014/chart" uri="{C3380CC4-5D6E-409C-BE32-E72D297353CC}">
              <c16:uniqueId val="{0000002F-F501-42EB-BCAB-72C2DEBD8584}"/>
            </c:ext>
          </c:extLst>
        </c:ser>
        <c:ser>
          <c:idx val="2"/>
          <c:order val="2"/>
          <c:tx>
            <c:strRef>
              <c:f>'Rank data'!$V$20</c:f>
              <c:strCache>
                <c:ptCount val="1"/>
                <c:pt idx="0">
                  <c:v>NNs</c:v>
                </c:pt>
              </c:strCache>
            </c:strRef>
          </c:tx>
          <c:spPr>
            <a:solidFill>
              <a:schemeClr val="tx1"/>
            </a:solidFill>
            <a:ln>
              <a:noFill/>
            </a:ln>
            <a:effectLst/>
          </c:spPr>
          <c:invertIfNegative val="0"/>
          <c:dLbls>
            <c:delete val="1"/>
          </c:dLbls>
          <c:cat>
            <c:strRef>
              <c:f>'Rank data'!$A$21:$A$65</c:f>
              <c:strCache>
                <c:ptCount val="45"/>
                <c:pt idx="0">
                  <c:v>Worst</c:v>
                </c:pt>
                <c:pt idx="44">
                  <c:v>Best</c:v>
                </c:pt>
              </c:strCache>
            </c:strRef>
          </c:cat>
          <c:val>
            <c:numRef>
              <c:f>'Rank data'!$V$21:$V$65</c:f>
              <c:numCache>
                <c:formatCode>0.0%</c:formatCode>
                <c:ptCount val="4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0.26</c:v>
                </c:pt>
                <c:pt idx="20">
                  <c:v>#N/A</c:v>
                </c:pt>
                <c:pt idx="21">
                  <c:v>#N/A</c:v>
                </c:pt>
                <c:pt idx="22">
                  <c:v>#N/A</c:v>
                </c:pt>
                <c:pt idx="23">
                  <c:v>#N/A</c:v>
                </c:pt>
                <c:pt idx="24">
                  <c:v>#N/A</c:v>
                </c:pt>
                <c:pt idx="25">
                  <c:v>#N/A</c:v>
                </c:pt>
                <c:pt idx="26">
                  <c:v>#N/A</c:v>
                </c:pt>
                <c:pt idx="27">
                  <c:v>#N/A</c:v>
                </c:pt>
                <c:pt idx="28">
                  <c:v>#N/A</c:v>
                </c:pt>
                <c:pt idx="29">
                  <c:v>0.23699999999999999</c:v>
                </c:pt>
                <c:pt idx="30">
                  <c:v>#N/A</c:v>
                </c:pt>
                <c:pt idx="31">
                  <c:v>#N/A</c:v>
                </c:pt>
                <c:pt idx="32">
                  <c:v>#N/A</c:v>
                </c:pt>
                <c:pt idx="33">
                  <c:v>#N/A</c:v>
                </c:pt>
                <c:pt idx="34">
                  <c:v>0.222</c:v>
                </c:pt>
                <c:pt idx="35">
                  <c:v>#N/A</c:v>
                </c:pt>
                <c:pt idx="36">
                  <c:v>#N/A</c:v>
                </c:pt>
                <c:pt idx="37">
                  <c:v>#N/A</c:v>
                </c:pt>
                <c:pt idx="38">
                  <c:v>#N/A</c:v>
                </c:pt>
                <c:pt idx="39">
                  <c:v>#N/A</c:v>
                </c:pt>
                <c:pt idx="40">
                  <c:v>#N/A</c:v>
                </c:pt>
                <c:pt idx="41">
                  <c:v>#N/A</c:v>
                </c:pt>
                <c:pt idx="42">
                  <c:v>#N/A</c:v>
                </c:pt>
                <c:pt idx="43">
                  <c:v>#N/A</c:v>
                </c:pt>
                <c:pt idx="44">
                  <c:v>#N/A</c:v>
                </c:pt>
              </c:numCache>
            </c:numRef>
          </c:val>
          <c:extLst>
            <c:ext xmlns:c16="http://schemas.microsoft.com/office/drawing/2014/chart" uri="{C3380CC4-5D6E-409C-BE32-E72D297353CC}">
              <c16:uniqueId val="{00000030-F501-42EB-BCAB-72C2DEBD8584}"/>
            </c:ext>
          </c:extLst>
        </c:ser>
        <c:dLbls>
          <c:dLblPos val="outEnd"/>
          <c:showLegendKey val="0"/>
          <c:showVal val="1"/>
          <c:showCatName val="0"/>
          <c:showSerName val="0"/>
          <c:showPercent val="0"/>
          <c:showBubbleSize val="0"/>
        </c:dLbls>
        <c:gapWidth val="20"/>
        <c:overlap val="100"/>
        <c:axId val="789034960"/>
        <c:axId val="789031024"/>
      </c:barChart>
      <c:catAx>
        <c:axId val="789034960"/>
        <c:scaling>
          <c:orientation val="minMax"/>
        </c:scaling>
        <c:delete val="1"/>
        <c:axPos val="l"/>
        <c:numFmt formatCode="General" sourceLinked="1"/>
        <c:majorTickMark val="none"/>
        <c:minorTickMark val="none"/>
        <c:tickLblPos val="nextTo"/>
        <c:crossAx val="789031024"/>
        <c:crosses val="autoZero"/>
        <c:auto val="1"/>
        <c:lblAlgn val="ctr"/>
        <c:lblOffset val="100"/>
        <c:noMultiLvlLbl val="0"/>
      </c:catAx>
      <c:valAx>
        <c:axId val="789031024"/>
        <c:scaling>
          <c:orientation val="minMax"/>
          <c:max val="0.45"/>
        </c:scaling>
        <c:delete val="1"/>
        <c:axPos val="b"/>
        <c:numFmt formatCode="0%" sourceLinked="0"/>
        <c:majorTickMark val="out"/>
        <c:minorTickMark val="none"/>
        <c:tickLblPos val="nextTo"/>
        <c:crossAx val="789034960"/>
        <c:crosses val="autoZero"/>
        <c:crossBetween val="between"/>
        <c:majorUnit val="0.4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27345553388754E-2"/>
          <c:y val="9.2278000674458571E-2"/>
          <c:w val="0.87373809353090082"/>
          <c:h val="0.90697066105210022"/>
        </c:manualLayout>
      </c:layout>
      <c:pieChart>
        <c:varyColors val="1"/>
        <c:ser>
          <c:idx val="0"/>
          <c:order val="0"/>
          <c:dPt>
            <c:idx val="0"/>
            <c:bubble3D val="0"/>
            <c:spPr>
              <a:solidFill>
                <a:schemeClr val="accent5"/>
              </a:solidFill>
              <a:ln w="19050">
                <a:solidFill>
                  <a:schemeClr val="lt1"/>
                </a:solidFill>
              </a:ln>
              <a:effectLst/>
            </c:spPr>
            <c:extLst>
              <c:ext xmlns:c16="http://schemas.microsoft.com/office/drawing/2014/chart" uri="{C3380CC4-5D6E-409C-BE32-E72D297353CC}">
                <c16:uniqueId val="{00000001-F890-4221-96E6-CDAE67FADCE4}"/>
              </c:ext>
            </c:extLst>
          </c:dPt>
          <c:dPt>
            <c:idx val="1"/>
            <c:bubble3D val="0"/>
            <c:spPr>
              <a:solidFill>
                <a:srgbClr val="7C4982"/>
              </a:solidFill>
              <a:ln w="19050">
                <a:solidFill>
                  <a:schemeClr val="lt1"/>
                </a:solidFill>
              </a:ln>
              <a:effectLst/>
            </c:spPr>
            <c:extLst>
              <c:ext xmlns:c16="http://schemas.microsoft.com/office/drawing/2014/chart" uri="{C3380CC4-5D6E-409C-BE32-E72D297353CC}">
                <c16:uniqueId val="{00000003-F890-4221-96E6-CDAE67FADCE4}"/>
              </c:ext>
            </c:extLst>
          </c:dPt>
          <c:dPt>
            <c:idx val="2"/>
            <c:bubble3D val="0"/>
            <c:spPr>
              <a:solidFill>
                <a:srgbClr val="A480A8"/>
              </a:solidFill>
              <a:ln w="19050">
                <a:solidFill>
                  <a:schemeClr val="lt1"/>
                </a:solidFill>
              </a:ln>
              <a:effectLst/>
            </c:spPr>
            <c:extLst>
              <c:ext xmlns:c16="http://schemas.microsoft.com/office/drawing/2014/chart" uri="{C3380CC4-5D6E-409C-BE32-E72D297353CC}">
                <c16:uniqueId val="{00000005-F890-4221-96E6-CDAE67FADCE4}"/>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7-F890-4221-96E6-CDAE67FADCE4}"/>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F890-4221-96E6-CDAE67FADCE4}"/>
              </c:ext>
            </c:extLst>
          </c:dPt>
          <c:dPt>
            <c:idx val="5"/>
            <c:bubble3D val="0"/>
            <c:spPr>
              <a:solidFill>
                <a:schemeClr val="tx2"/>
              </a:solidFill>
              <a:ln w="19050">
                <a:solidFill>
                  <a:schemeClr val="lt1"/>
                </a:solidFill>
              </a:ln>
              <a:effectLst/>
            </c:spPr>
            <c:extLst>
              <c:ext xmlns:c16="http://schemas.microsoft.com/office/drawing/2014/chart" uri="{C3380CC4-5D6E-409C-BE32-E72D297353CC}">
                <c16:uniqueId val="{0000000B-F890-4221-96E6-CDAE67FADCE4}"/>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Sheet1!$V$35:$V$40</c:f>
              <c:strCache>
                <c:ptCount val="6"/>
                <c:pt idx="0">
                  <c:v>Gardening</c:v>
                </c:pt>
                <c:pt idx="1">
                  <c:v>Traditional Sport</c:v>
                </c:pt>
                <c:pt idx="2">
                  <c:v>Fitness activities</c:v>
                </c:pt>
                <c:pt idx="3">
                  <c:v>All cycling</c:v>
                </c:pt>
                <c:pt idx="4">
                  <c:v>Walking for leisure</c:v>
                </c:pt>
                <c:pt idx="5">
                  <c:v>Walking for travel</c:v>
                </c:pt>
              </c:strCache>
            </c:strRef>
          </c:cat>
          <c:val>
            <c:numRef>
              <c:f>Sheet1!$AC$35:$AC$40</c:f>
              <c:numCache>
                <c:formatCode>###0.0000</c:formatCode>
                <c:ptCount val="6"/>
                <c:pt idx="0">
                  <c:v>116.50149715745722</c:v>
                </c:pt>
                <c:pt idx="1">
                  <c:v>84.740181362412628</c:v>
                </c:pt>
                <c:pt idx="2">
                  <c:v>65.857995243956907</c:v>
                </c:pt>
                <c:pt idx="3">
                  <c:v>51.071118601689932</c:v>
                </c:pt>
                <c:pt idx="4">
                  <c:v>196.61696035125382</c:v>
                </c:pt>
                <c:pt idx="5">
                  <c:v>72.345135743259561</c:v>
                </c:pt>
              </c:numCache>
            </c:numRef>
          </c:val>
          <c:extLst>
            <c:ext xmlns:c16="http://schemas.microsoft.com/office/drawing/2014/chart" uri="{C3380CC4-5D6E-409C-BE32-E72D297353CC}">
              <c16:uniqueId val="{0000000C-F890-4221-96E6-CDAE67FADCE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27345553388754E-2"/>
          <c:y val="9.2278000674458571E-2"/>
          <c:w val="0.87373809353090082"/>
          <c:h val="0.90697066105210022"/>
        </c:manualLayout>
      </c:layout>
      <c:pieChart>
        <c:varyColors val="1"/>
        <c:ser>
          <c:idx val="0"/>
          <c:order val="0"/>
          <c:dPt>
            <c:idx val="0"/>
            <c:bubble3D val="0"/>
            <c:spPr>
              <a:solidFill>
                <a:schemeClr val="accent5"/>
              </a:solidFill>
              <a:ln w="19050">
                <a:solidFill>
                  <a:schemeClr val="lt1"/>
                </a:solidFill>
              </a:ln>
              <a:effectLst/>
            </c:spPr>
            <c:extLst>
              <c:ext xmlns:c16="http://schemas.microsoft.com/office/drawing/2014/chart" uri="{C3380CC4-5D6E-409C-BE32-E72D297353CC}">
                <c16:uniqueId val="{00000001-689D-4792-8A24-612BBD2815C7}"/>
              </c:ext>
            </c:extLst>
          </c:dPt>
          <c:dPt>
            <c:idx val="1"/>
            <c:bubble3D val="0"/>
            <c:spPr>
              <a:solidFill>
                <a:srgbClr val="7C4982"/>
              </a:solidFill>
              <a:ln w="19050">
                <a:solidFill>
                  <a:schemeClr val="lt1"/>
                </a:solidFill>
              </a:ln>
              <a:effectLst/>
            </c:spPr>
            <c:extLst>
              <c:ext xmlns:c16="http://schemas.microsoft.com/office/drawing/2014/chart" uri="{C3380CC4-5D6E-409C-BE32-E72D297353CC}">
                <c16:uniqueId val="{00000003-689D-4792-8A24-612BBD2815C7}"/>
              </c:ext>
            </c:extLst>
          </c:dPt>
          <c:dPt>
            <c:idx val="2"/>
            <c:bubble3D val="0"/>
            <c:spPr>
              <a:solidFill>
                <a:srgbClr val="A480A8"/>
              </a:solidFill>
              <a:ln w="19050">
                <a:solidFill>
                  <a:schemeClr val="lt1"/>
                </a:solidFill>
              </a:ln>
              <a:effectLst/>
            </c:spPr>
            <c:extLst>
              <c:ext xmlns:c16="http://schemas.microsoft.com/office/drawing/2014/chart" uri="{C3380CC4-5D6E-409C-BE32-E72D297353CC}">
                <c16:uniqueId val="{00000005-689D-4792-8A24-612BBD2815C7}"/>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7-689D-4792-8A24-612BBD2815C7}"/>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689D-4792-8A24-612BBD2815C7}"/>
              </c:ext>
            </c:extLst>
          </c:dPt>
          <c:dPt>
            <c:idx val="5"/>
            <c:bubble3D val="0"/>
            <c:spPr>
              <a:solidFill>
                <a:schemeClr val="tx2"/>
              </a:solidFill>
              <a:ln w="19050">
                <a:solidFill>
                  <a:schemeClr val="lt1"/>
                </a:solidFill>
              </a:ln>
              <a:effectLst/>
            </c:spPr>
            <c:extLst>
              <c:ext xmlns:c16="http://schemas.microsoft.com/office/drawing/2014/chart" uri="{C3380CC4-5D6E-409C-BE32-E72D297353CC}">
                <c16:uniqueId val="{0000000B-689D-4792-8A24-612BBD2815C7}"/>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Sheet1!$V$45:$V$50</c:f>
              <c:strCache>
                <c:ptCount val="6"/>
                <c:pt idx="0">
                  <c:v>Gardening</c:v>
                </c:pt>
                <c:pt idx="1">
                  <c:v>Traditional Sport</c:v>
                </c:pt>
                <c:pt idx="2">
                  <c:v>Fitness activities</c:v>
                </c:pt>
                <c:pt idx="3">
                  <c:v>All cycling</c:v>
                </c:pt>
                <c:pt idx="4">
                  <c:v>Walking for leisure</c:v>
                </c:pt>
                <c:pt idx="5">
                  <c:v>Walking for travel</c:v>
                </c:pt>
              </c:strCache>
            </c:strRef>
          </c:cat>
          <c:val>
            <c:numRef>
              <c:f>Sheet1!$W$45:$W$50</c:f>
              <c:numCache>
                <c:formatCode>###0.0</c:formatCode>
                <c:ptCount val="6"/>
                <c:pt idx="0">
                  <c:v>47.910016218103905</c:v>
                </c:pt>
                <c:pt idx="1">
                  <c:v>109.97475381836274</c:v>
                </c:pt>
                <c:pt idx="2">
                  <c:v>94.898835299614348</c:v>
                </c:pt>
                <c:pt idx="3">
                  <c:v>45.772028925435897</c:v>
                </c:pt>
                <c:pt idx="4">
                  <c:v>140.27792703020631</c:v>
                </c:pt>
                <c:pt idx="5">
                  <c:v>142.99201931709388</c:v>
                </c:pt>
              </c:numCache>
            </c:numRef>
          </c:val>
          <c:extLst>
            <c:ext xmlns:c16="http://schemas.microsoft.com/office/drawing/2014/chart" uri="{C3380CC4-5D6E-409C-BE32-E72D297353CC}">
              <c16:uniqueId val="{0000000C-689D-4792-8A24-612BBD2815C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27345553388754E-2"/>
          <c:y val="9.2278000674458571E-2"/>
          <c:w val="0.87373809353090082"/>
          <c:h val="0.90697066105210022"/>
        </c:manualLayout>
      </c:layout>
      <c:pieChart>
        <c:varyColors val="1"/>
        <c:ser>
          <c:idx val="0"/>
          <c:order val="0"/>
          <c:dPt>
            <c:idx val="0"/>
            <c:bubble3D val="0"/>
            <c:spPr>
              <a:solidFill>
                <a:schemeClr val="accent5"/>
              </a:solidFill>
              <a:ln w="19050">
                <a:solidFill>
                  <a:schemeClr val="lt1"/>
                </a:solidFill>
              </a:ln>
              <a:effectLst/>
            </c:spPr>
            <c:extLst>
              <c:ext xmlns:c16="http://schemas.microsoft.com/office/drawing/2014/chart" uri="{C3380CC4-5D6E-409C-BE32-E72D297353CC}">
                <c16:uniqueId val="{00000001-652B-4D1B-9A25-21C923C925C3}"/>
              </c:ext>
            </c:extLst>
          </c:dPt>
          <c:dPt>
            <c:idx val="1"/>
            <c:bubble3D val="0"/>
            <c:spPr>
              <a:solidFill>
                <a:srgbClr val="7C4982"/>
              </a:solidFill>
              <a:ln w="19050">
                <a:solidFill>
                  <a:schemeClr val="lt1"/>
                </a:solidFill>
              </a:ln>
              <a:effectLst/>
            </c:spPr>
            <c:extLst>
              <c:ext xmlns:c16="http://schemas.microsoft.com/office/drawing/2014/chart" uri="{C3380CC4-5D6E-409C-BE32-E72D297353CC}">
                <c16:uniqueId val="{00000003-652B-4D1B-9A25-21C923C925C3}"/>
              </c:ext>
            </c:extLst>
          </c:dPt>
          <c:dPt>
            <c:idx val="2"/>
            <c:bubble3D val="0"/>
            <c:spPr>
              <a:solidFill>
                <a:srgbClr val="A480A8"/>
              </a:solidFill>
              <a:ln w="19050">
                <a:solidFill>
                  <a:schemeClr val="lt1"/>
                </a:solidFill>
              </a:ln>
              <a:effectLst/>
            </c:spPr>
            <c:extLst>
              <c:ext xmlns:c16="http://schemas.microsoft.com/office/drawing/2014/chart" uri="{C3380CC4-5D6E-409C-BE32-E72D297353CC}">
                <c16:uniqueId val="{00000005-652B-4D1B-9A25-21C923C925C3}"/>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7-652B-4D1B-9A25-21C923C925C3}"/>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652B-4D1B-9A25-21C923C925C3}"/>
              </c:ext>
            </c:extLst>
          </c:dPt>
          <c:dPt>
            <c:idx val="5"/>
            <c:bubble3D val="0"/>
            <c:spPr>
              <a:solidFill>
                <a:schemeClr val="tx2"/>
              </a:solidFill>
              <a:ln w="19050">
                <a:solidFill>
                  <a:schemeClr val="lt1"/>
                </a:solidFill>
              </a:ln>
              <a:effectLst/>
            </c:spPr>
            <c:extLst>
              <c:ext xmlns:c16="http://schemas.microsoft.com/office/drawing/2014/chart" uri="{C3380CC4-5D6E-409C-BE32-E72D297353CC}">
                <c16:uniqueId val="{0000000B-652B-4D1B-9A25-21C923C925C3}"/>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Sheet1!$V$45:$V$50</c:f>
              <c:strCache>
                <c:ptCount val="6"/>
                <c:pt idx="0">
                  <c:v>Gardening</c:v>
                </c:pt>
                <c:pt idx="1">
                  <c:v>Traditional Sport</c:v>
                </c:pt>
                <c:pt idx="2">
                  <c:v>Fitness activities</c:v>
                </c:pt>
                <c:pt idx="3">
                  <c:v>All cycling</c:v>
                </c:pt>
                <c:pt idx="4">
                  <c:v>Walking for leisure</c:v>
                </c:pt>
                <c:pt idx="5">
                  <c:v>Walking for travel</c:v>
                </c:pt>
              </c:strCache>
            </c:strRef>
          </c:cat>
          <c:val>
            <c:numRef>
              <c:f>Sheet1!$AC$45:$AC$50</c:f>
              <c:numCache>
                <c:formatCode>###0.0000</c:formatCode>
                <c:ptCount val="6"/>
                <c:pt idx="0">
                  <c:v>78.033517612166364</c:v>
                </c:pt>
                <c:pt idx="1">
                  <c:v>78.420629195586685</c:v>
                </c:pt>
                <c:pt idx="2">
                  <c:v>60.59307954731262</c:v>
                </c:pt>
                <c:pt idx="3">
                  <c:v>49.881560690534009</c:v>
                </c:pt>
                <c:pt idx="4">
                  <c:v>142.69798214479167</c:v>
                </c:pt>
                <c:pt idx="5">
                  <c:v>70.66170142183131</c:v>
                </c:pt>
              </c:numCache>
            </c:numRef>
          </c:val>
          <c:extLst>
            <c:ext xmlns:c16="http://schemas.microsoft.com/office/drawing/2014/chart" uri="{C3380CC4-5D6E-409C-BE32-E72D297353CC}">
              <c16:uniqueId val="{0000000C-652B-4D1B-9A25-21C923C925C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27345553388754E-2"/>
          <c:y val="9.2278000674458571E-2"/>
          <c:w val="0.87373809353090082"/>
          <c:h val="0.90697066105210022"/>
        </c:manualLayout>
      </c:layout>
      <c:pieChart>
        <c:varyColors val="1"/>
        <c:ser>
          <c:idx val="0"/>
          <c:order val="0"/>
          <c:dPt>
            <c:idx val="0"/>
            <c:bubble3D val="0"/>
            <c:spPr>
              <a:solidFill>
                <a:schemeClr val="accent5"/>
              </a:solidFill>
              <a:ln w="19050">
                <a:solidFill>
                  <a:schemeClr val="lt1"/>
                </a:solidFill>
              </a:ln>
              <a:effectLst/>
            </c:spPr>
            <c:extLst>
              <c:ext xmlns:c16="http://schemas.microsoft.com/office/drawing/2014/chart" uri="{C3380CC4-5D6E-409C-BE32-E72D297353CC}">
                <c16:uniqueId val="{00000001-C5F9-4282-B350-0C1558ECBD16}"/>
              </c:ext>
            </c:extLst>
          </c:dPt>
          <c:dPt>
            <c:idx val="1"/>
            <c:bubble3D val="0"/>
            <c:spPr>
              <a:solidFill>
                <a:srgbClr val="7C4982"/>
              </a:solidFill>
              <a:ln w="19050">
                <a:solidFill>
                  <a:schemeClr val="lt1"/>
                </a:solidFill>
              </a:ln>
              <a:effectLst/>
            </c:spPr>
            <c:extLst>
              <c:ext xmlns:c16="http://schemas.microsoft.com/office/drawing/2014/chart" uri="{C3380CC4-5D6E-409C-BE32-E72D297353CC}">
                <c16:uniqueId val="{00000003-C5F9-4282-B350-0C1558ECBD16}"/>
              </c:ext>
            </c:extLst>
          </c:dPt>
          <c:dPt>
            <c:idx val="2"/>
            <c:bubble3D val="0"/>
            <c:spPr>
              <a:solidFill>
                <a:srgbClr val="A480A8"/>
              </a:solidFill>
              <a:ln w="19050">
                <a:solidFill>
                  <a:schemeClr val="lt1"/>
                </a:solidFill>
              </a:ln>
              <a:effectLst/>
            </c:spPr>
            <c:extLst>
              <c:ext xmlns:c16="http://schemas.microsoft.com/office/drawing/2014/chart" uri="{C3380CC4-5D6E-409C-BE32-E72D297353CC}">
                <c16:uniqueId val="{00000005-C5F9-4282-B350-0C1558ECBD16}"/>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7-C5F9-4282-B350-0C1558ECBD16}"/>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C5F9-4282-B350-0C1558ECBD16}"/>
              </c:ext>
            </c:extLst>
          </c:dPt>
          <c:dPt>
            <c:idx val="5"/>
            <c:bubble3D val="0"/>
            <c:spPr>
              <a:solidFill>
                <a:schemeClr val="tx2"/>
              </a:solidFill>
              <a:ln w="19050">
                <a:solidFill>
                  <a:schemeClr val="lt1"/>
                </a:solidFill>
              </a:ln>
              <a:effectLst/>
            </c:spPr>
            <c:extLst>
              <c:ext xmlns:c16="http://schemas.microsoft.com/office/drawing/2014/chart" uri="{C3380CC4-5D6E-409C-BE32-E72D297353CC}">
                <c16:uniqueId val="{0000000B-C5F9-4282-B350-0C1558ECBD16}"/>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Sheet1!$V$65:$V$70</c:f>
              <c:strCache>
                <c:ptCount val="6"/>
                <c:pt idx="0">
                  <c:v>Gardening</c:v>
                </c:pt>
                <c:pt idx="1">
                  <c:v>Traditional Sport</c:v>
                </c:pt>
                <c:pt idx="2">
                  <c:v>Fitness activities</c:v>
                </c:pt>
                <c:pt idx="3">
                  <c:v>All cycling</c:v>
                </c:pt>
                <c:pt idx="4">
                  <c:v>Walking for leisure</c:v>
                </c:pt>
                <c:pt idx="5">
                  <c:v>Walking for travel</c:v>
                </c:pt>
              </c:strCache>
            </c:strRef>
          </c:cat>
          <c:val>
            <c:numRef>
              <c:f>Sheet1!$W$65:$W$70</c:f>
              <c:numCache>
                <c:formatCode>###0.0</c:formatCode>
                <c:ptCount val="6"/>
                <c:pt idx="0">
                  <c:v>31.386049227807788</c:v>
                </c:pt>
                <c:pt idx="1">
                  <c:v>96.339604495641609</c:v>
                </c:pt>
                <c:pt idx="2">
                  <c:v>69.773850409891381</c:v>
                </c:pt>
                <c:pt idx="3">
                  <c:v>26.760098076682237</c:v>
                </c:pt>
                <c:pt idx="4">
                  <c:v>45.798426610347384</c:v>
                </c:pt>
                <c:pt idx="5">
                  <c:v>136.65105701897804</c:v>
                </c:pt>
              </c:numCache>
            </c:numRef>
          </c:val>
          <c:extLst>
            <c:ext xmlns:c16="http://schemas.microsoft.com/office/drawing/2014/chart" uri="{C3380CC4-5D6E-409C-BE32-E72D297353CC}">
              <c16:uniqueId val="{0000000C-C5F9-4282-B350-0C1558ECBD1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27345553388754E-2"/>
          <c:y val="9.2278000674458571E-2"/>
          <c:w val="0.87373809353090082"/>
          <c:h val="0.90697066105210022"/>
        </c:manualLayout>
      </c:layout>
      <c:pieChart>
        <c:varyColors val="1"/>
        <c:ser>
          <c:idx val="0"/>
          <c:order val="0"/>
          <c:dPt>
            <c:idx val="0"/>
            <c:bubble3D val="0"/>
            <c:spPr>
              <a:solidFill>
                <a:schemeClr val="accent5"/>
              </a:solidFill>
              <a:ln w="19050">
                <a:solidFill>
                  <a:schemeClr val="lt1"/>
                </a:solidFill>
              </a:ln>
              <a:effectLst/>
            </c:spPr>
            <c:extLst>
              <c:ext xmlns:c16="http://schemas.microsoft.com/office/drawing/2014/chart" uri="{C3380CC4-5D6E-409C-BE32-E72D297353CC}">
                <c16:uniqueId val="{00000001-C391-420A-BC71-E4D4B88CFC08}"/>
              </c:ext>
            </c:extLst>
          </c:dPt>
          <c:dPt>
            <c:idx val="1"/>
            <c:bubble3D val="0"/>
            <c:spPr>
              <a:solidFill>
                <a:srgbClr val="7C4982"/>
              </a:solidFill>
              <a:ln w="19050">
                <a:solidFill>
                  <a:schemeClr val="lt1"/>
                </a:solidFill>
              </a:ln>
              <a:effectLst/>
            </c:spPr>
            <c:extLst>
              <c:ext xmlns:c16="http://schemas.microsoft.com/office/drawing/2014/chart" uri="{C3380CC4-5D6E-409C-BE32-E72D297353CC}">
                <c16:uniqueId val="{00000003-C391-420A-BC71-E4D4B88CFC08}"/>
              </c:ext>
            </c:extLst>
          </c:dPt>
          <c:dPt>
            <c:idx val="2"/>
            <c:bubble3D val="0"/>
            <c:spPr>
              <a:solidFill>
                <a:srgbClr val="A480A8"/>
              </a:solidFill>
              <a:ln w="19050">
                <a:solidFill>
                  <a:schemeClr val="lt1"/>
                </a:solidFill>
              </a:ln>
              <a:effectLst/>
            </c:spPr>
            <c:extLst>
              <c:ext xmlns:c16="http://schemas.microsoft.com/office/drawing/2014/chart" uri="{C3380CC4-5D6E-409C-BE32-E72D297353CC}">
                <c16:uniqueId val="{00000005-C391-420A-BC71-E4D4B88CFC08}"/>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7-C391-420A-BC71-E4D4B88CFC08}"/>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C391-420A-BC71-E4D4B88CFC08}"/>
              </c:ext>
            </c:extLst>
          </c:dPt>
          <c:dPt>
            <c:idx val="5"/>
            <c:bubble3D val="0"/>
            <c:spPr>
              <a:solidFill>
                <a:schemeClr val="tx2"/>
              </a:solidFill>
              <a:ln w="19050">
                <a:solidFill>
                  <a:schemeClr val="lt1"/>
                </a:solidFill>
              </a:ln>
              <a:effectLst/>
            </c:spPr>
            <c:extLst>
              <c:ext xmlns:c16="http://schemas.microsoft.com/office/drawing/2014/chart" uri="{C3380CC4-5D6E-409C-BE32-E72D297353CC}">
                <c16:uniqueId val="{0000000B-C391-420A-BC71-E4D4B88CFC08}"/>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Sheet1!$V$65:$V$70</c:f>
              <c:strCache>
                <c:ptCount val="6"/>
                <c:pt idx="0">
                  <c:v>Gardening</c:v>
                </c:pt>
                <c:pt idx="1">
                  <c:v>Traditional Sport</c:v>
                </c:pt>
                <c:pt idx="2">
                  <c:v>Fitness activities</c:v>
                </c:pt>
                <c:pt idx="3">
                  <c:v>All cycling</c:v>
                </c:pt>
                <c:pt idx="4">
                  <c:v>Walking for leisure</c:v>
                </c:pt>
                <c:pt idx="5">
                  <c:v>Walking for travel</c:v>
                </c:pt>
              </c:strCache>
            </c:strRef>
          </c:cat>
          <c:val>
            <c:numRef>
              <c:f>Sheet1!$AC$65:$AC$70</c:f>
              <c:numCache>
                <c:formatCode>###0.0000</c:formatCode>
                <c:ptCount val="6"/>
                <c:pt idx="0">
                  <c:v>24.058497785685894</c:v>
                </c:pt>
                <c:pt idx="1">
                  <c:v>104.98031389140185</c:v>
                </c:pt>
                <c:pt idx="2">
                  <c:v>47.155272829003607</c:v>
                </c:pt>
                <c:pt idx="3">
                  <c:v>54.003808048553083</c:v>
                </c:pt>
                <c:pt idx="4">
                  <c:v>69.201789639846879</c:v>
                </c:pt>
                <c:pt idx="5">
                  <c:v>88.408860941275009</c:v>
                </c:pt>
              </c:numCache>
            </c:numRef>
          </c:val>
          <c:extLst>
            <c:ext xmlns:c16="http://schemas.microsoft.com/office/drawing/2014/chart" uri="{C3380CC4-5D6E-409C-BE32-E72D297353CC}">
              <c16:uniqueId val="{0000000C-C391-420A-BC71-E4D4B88CFC0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27345553388754E-2"/>
          <c:y val="9.2278000674458571E-2"/>
          <c:w val="0.87373809353090082"/>
          <c:h val="0.90697066105210022"/>
        </c:manualLayout>
      </c:layout>
      <c:pieChart>
        <c:varyColors val="1"/>
        <c:ser>
          <c:idx val="0"/>
          <c:order val="0"/>
          <c:dPt>
            <c:idx val="0"/>
            <c:bubble3D val="0"/>
            <c:spPr>
              <a:solidFill>
                <a:schemeClr val="accent5"/>
              </a:solidFill>
              <a:ln w="19050">
                <a:solidFill>
                  <a:schemeClr val="lt1"/>
                </a:solidFill>
              </a:ln>
              <a:effectLst/>
            </c:spPr>
            <c:extLst>
              <c:ext xmlns:c16="http://schemas.microsoft.com/office/drawing/2014/chart" uri="{C3380CC4-5D6E-409C-BE32-E72D297353CC}">
                <c16:uniqueId val="{00000001-24CB-445C-A7C2-36FA03C5C739}"/>
              </c:ext>
            </c:extLst>
          </c:dPt>
          <c:dPt>
            <c:idx val="1"/>
            <c:bubble3D val="0"/>
            <c:spPr>
              <a:solidFill>
                <a:srgbClr val="7C4982"/>
              </a:solidFill>
              <a:ln w="19050">
                <a:solidFill>
                  <a:schemeClr val="lt1"/>
                </a:solidFill>
              </a:ln>
              <a:effectLst/>
            </c:spPr>
            <c:extLst>
              <c:ext xmlns:c16="http://schemas.microsoft.com/office/drawing/2014/chart" uri="{C3380CC4-5D6E-409C-BE32-E72D297353CC}">
                <c16:uniqueId val="{00000003-24CB-445C-A7C2-36FA03C5C739}"/>
              </c:ext>
            </c:extLst>
          </c:dPt>
          <c:dPt>
            <c:idx val="2"/>
            <c:bubble3D val="0"/>
            <c:spPr>
              <a:solidFill>
                <a:srgbClr val="A480A8"/>
              </a:solidFill>
              <a:ln w="19050">
                <a:solidFill>
                  <a:schemeClr val="lt1"/>
                </a:solidFill>
              </a:ln>
              <a:effectLst/>
            </c:spPr>
            <c:extLst>
              <c:ext xmlns:c16="http://schemas.microsoft.com/office/drawing/2014/chart" uri="{C3380CC4-5D6E-409C-BE32-E72D297353CC}">
                <c16:uniqueId val="{00000005-24CB-445C-A7C2-36FA03C5C739}"/>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7-24CB-445C-A7C2-36FA03C5C739}"/>
              </c:ext>
            </c:extLst>
          </c:dPt>
          <c:dPt>
            <c:idx val="4"/>
            <c:bubble3D val="0"/>
            <c:spPr>
              <a:solidFill>
                <a:srgbClr val="53AFC1"/>
              </a:solidFill>
              <a:ln w="19050">
                <a:solidFill>
                  <a:schemeClr val="lt1"/>
                </a:solidFill>
              </a:ln>
              <a:effectLst/>
            </c:spPr>
            <c:extLst>
              <c:ext xmlns:c16="http://schemas.microsoft.com/office/drawing/2014/chart" uri="{C3380CC4-5D6E-409C-BE32-E72D297353CC}">
                <c16:uniqueId val="{00000009-24CB-445C-A7C2-36FA03C5C739}"/>
              </c:ext>
            </c:extLst>
          </c:dPt>
          <c:dPt>
            <c:idx val="5"/>
            <c:bubble3D val="0"/>
            <c:spPr>
              <a:solidFill>
                <a:schemeClr val="tx2"/>
              </a:solidFill>
              <a:ln w="19050">
                <a:solidFill>
                  <a:schemeClr val="lt1"/>
                </a:solidFill>
              </a:ln>
              <a:effectLst/>
            </c:spPr>
            <c:extLst>
              <c:ext xmlns:c16="http://schemas.microsoft.com/office/drawing/2014/chart" uri="{C3380CC4-5D6E-409C-BE32-E72D297353CC}">
                <c16:uniqueId val="{0000000B-24CB-445C-A7C2-36FA03C5C739}"/>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Sheet1!$V$105:$V$110</c:f>
              <c:strCache>
                <c:ptCount val="6"/>
                <c:pt idx="0">
                  <c:v>Gardening</c:v>
                </c:pt>
                <c:pt idx="1">
                  <c:v>Traditional Sport</c:v>
                </c:pt>
                <c:pt idx="2">
                  <c:v>Fitness activities</c:v>
                </c:pt>
                <c:pt idx="3">
                  <c:v>All cycling</c:v>
                </c:pt>
                <c:pt idx="4">
                  <c:v>Walking for leisure</c:v>
                </c:pt>
                <c:pt idx="5">
                  <c:v>Walking for travel</c:v>
                </c:pt>
              </c:strCache>
            </c:strRef>
          </c:cat>
          <c:val>
            <c:numRef>
              <c:f>Sheet1!$W$105:$W$110</c:f>
              <c:numCache>
                <c:formatCode>###0.0</c:formatCode>
                <c:ptCount val="6"/>
                <c:pt idx="0">
                  <c:v>28.054635432506327</c:v>
                </c:pt>
                <c:pt idx="1">
                  <c:v>89.932859848898275</c:v>
                </c:pt>
                <c:pt idx="2">
                  <c:v>71.913794714194651</c:v>
                </c:pt>
                <c:pt idx="3">
                  <c:v>27.558899192281611</c:v>
                </c:pt>
                <c:pt idx="4">
                  <c:v>63.104090128257248</c:v>
                </c:pt>
                <c:pt idx="5">
                  <c:v>117.68537680964384</c:v>
                </c:pt>
              </c:numCache>
            </c:numRef>
          </c:val>
          <c:extLst>
            <c:ext xmlns:c16="http://schemas.microsoft.com/office/drawing/2014/chart" uri="{C3380CC4-5D6E-409C-BE32-E72D297353CC}">
              <c16:uniqueId val="{0000000C-24CB-445C-A7C2-36FA03C5C73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27345553388754E-2"/>
          <c:y val="9.2278000674458571E-2"/>
          <c:w val="0.87373809353090082"/>
          <c:h val="0.90697066105210022"/>
        </c:manualLayout>
      </c:layout>
      <c:pieChart>
        <c:varyColors val="1"/>
        <c:ser>
          <c:idx val="0"/>
          <c:order val="0"/>
          <c:dPt>
            <c:idx val="0"/>
            <c:bubble3D val="0"/>
            <c:spPr>
              <a:solidFill>
                <a:schemeClr val="accent5"/>
              </a:solidFill>
              <a:ln w="19050">
                <a:solidFill>
                  <a:schemeClr val="lt1"/>
                </a:solidFill>
              </a:ln>
              <a:effectLst/>
            </c:spPr>
            <c:extLst>
              <c:ext xmlns:c16="http://schemas.microsoft.com/office/drawing/2014/chart" uri="{C3380CC4-5D6E-409C-BE32-E72D297353CC}">
                <c16:uniqueId val="{00000001-83A7-4CC9-A336-0A58AA990A2F}"/>
              </c:ext>
            </c:extLst>
          </c:dPt>
          <c:dPt>
            <c:idx val="1"/>
            <c:bubble3D val="0"/>
            <c:spPr>
              <a:solidFill>
                <a:srgbClr val="7C4982"/>
              </a:solidFill>
              <a:ln w="19050">
                <a:solidFill>
                  <a:schemeClr val="lt1"/>
                </a:solidFill>
              </a:ln>
              <a:effectLst/>
            </c:spPr>
            <c:extLst>
              <c:ext xmlns:c16="http://schemas.microsoft.com/office/drawing/2014/chart" uri="{C3380CC4-5D6E-409C-BE32-E72D297353CC}">
                <c16:uniqueId val="{00000003-83A7-4CC9-A336-0A58AA990A2F}"/>
              </c:ext>
            </c:extLst>
          </c:dPt>
          <c:dPt>
            <c:idx val="2"/>
            <c:bubble3D val="0"/>
            <c:spPr>
              <a:solidFill>
                <a:srgbClr val="A480A8"/>
              </a:solidFill>
              <a:ln w="19050">
                <a:solidFill>
                  <a:schemeClr val="lt1"/>
                </a:solidFill>
              </a:ln>
              <a:effectLst/>
            </c:spPr>
            <c:extLst>
              <c:ext xmlns:c16="http://schemas.microsoft.com/office/drawing/2014/chart" uri="{C3380CC4-5D6E-409C-BE32-E72D297353CC}">
                <c16:uniqueId val="{00000005-83A7-4CC9-A336-0A58AA990A2F}"/>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7-83A7-4CC9-A336-0A58AA990A2F}"/>
              </c:ext>
            </c:extLst>
          </c:dPt>
          <c:dPt>
            <c:idx val="4"/>
            <c:bubble3D val="0"/>
            <c:spPr>
              <a:solidFill>
                <a:srgbClr val="53AFC1"/>
              </a:solidFill>
              <a:ln w="19050">
                <a:solidFill>
                  <a:schemeClr val="lt1"/>
                </a:solidFill>
              </a:ln>
              <a:effectLst/>
            </c:spPr>
            <c:extLst>
              <c:ext xmlns:c16="http://schemas.microsoft.com/office/drawing/2014/chart" uri="{C3380CC4-5D6E-409C-BE32-E72D297353CC}">
                <c16:uniqueId val="{00000009-83A7-4CC9-A336-0A58AA990A2F}"/>
              </c:ext>
            </c:extLst>
          </c:dPt>
          <c:dPt>
            <c:idx val="5"/>
            <c:bubble3D val="0"/>
            <c:spPr>
              <a:solidFill>
                <a:schemeClr val="tx2"/>
              </a:solidFill>
              <a:ln w="19050">
                <a:solidFill>
                  <a:schemeClr val="lt1"/>
                </a:solidFill>
              </a:ln>
              <a:effectLst/>
            </c:spPr>
            <c:extLst>
              <c:ext xmlns:c16="http://schemas.microsoft.com/office/drawing/2014/chart" uri="{C3380CC4-5D6E-409C-BE32-E72D297353CC}">
                <c16:uniqueId val="{0000000B-83A7-4CC9-A336-0A58AA990A2F}"/>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Sheet1!$V$105:$V$110</c:f>
              <c:strCache>
                <c:ptCount val="6"/>
                <c:pt idx="0">
                  <c:v>Gardening</c:v>
                </c:pt>
                <c:pt idx="1">
                  <c:v>Traditional Sport</c:v>
                </c:pt>
                <c:pt idx="2">
                  <c:v>Fitness activities</c:v>
                </c:pt>
                <c:pt idx="3">
                  <c:v>All cycling</c:v>
                </c:pt>
                <c:pt idx="4">
                  <c:v>Walking for leisure</c:v>
                </c:pt>
                <c:pt idx="5">
                  <c:v>Walking for travel</c:v>
                </c:pt>
              </c:strCache>
            </c:strRef>
          </c:cat>
          <c:val>
            <c:numRef>
              <c:f>Sheet1!$AC$105:$AC$110</c:f>
              <c:numCache>
                <c:formatCode>###0.0</c:formatCode>
                <c:ptCount val="6"/>
                <c:pt idx="0">
                  <c:v>45.117147564819476</c:v>
                </c:pt>
                <c:pt idx="1">
                  <c:v>48.109293802372285</c:v>
                </c:pt>
                <c:pt idx="2">
                  <c:v>46.145920182790086</c:v>
                </c:pt>
                <c:pt idx="3">
                  <c:v>21.59568156019019</c:v>
                </c:pt>
                <c:pt idx="4">
                  <c:v>71.710980618084861</c:v>
                </c:pt>
                <c:pt idx="5">
                  <c:v>54.644544897784868</c:v>
                </c:pt>
              </c:numCache>
            </c:numRef>
          </c:val>
          <c:extLst>
            <c:ext xmlns:c16="http://schemas.microsoft.com/office/drawing/2014/chart" uri="{C3380CC4-5D6E-409C-BE32-E72D297353CC}">
              <c16:uniqueId val="{0000000C-83A7-4CC9-A336-0A58AA990A2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27345553388754E-2"/>
          <c:y val="9.2278000674458571E-2"/>
          <c:w val="0.87373809353090082"/>
          <c:h val="0.90697066105210022"/>
        </c:manualLayout>
      </c:layout>
      <c:pieChart>
        <c:varyColors val="1"/>
        <c:ser>
          <c:idx val="0"/>
          <c:order val="0"/>
          <c:dPt>
            <c:idx val="0"/>
            <c:bubble3D val="0"/>
            <c:spPr>
              <a:solidFill>
                <a:schemeClr val="accent5"/>
              </a:solidFill>
              <a:ln w="19050">
                <a:solidFill>
                  <a:schemeClr val="lt1"/>
                </a:solidFill>
              </a:ln>
              <a:effectLst/>
            </c:spPr>
            <c:extLst>
              <c:ext xmlns:c16="http://schemas.microsoft.com/office/drawing/2014/chart" uri="{C3380CC4-5D6E-409C-BE32-E72D297353CC}">
                <c16:uniqueId val="{00000001-D5DA-4FD9-BB0D-489BD2B4DA55}"/>
              </c:ext>
            </c:extLst>
          </c:dPt>
          <c:dPt>
            <c:idx val="1"/>
            <c:bubble3D val="0"/>
            <c:spPr>
              <a:solidFill>
                <a:srgbClr val="7C4982"/>
              </a:solidFill>
              <a:ln w="19050">
                <a:solidFill>
                  <a:schemeClr val="lt1"/>
                </a:solidFill>
              </a:ln>
              <a:effectLst/>
            </c:spPr>
            <c:extLst>
              <c:ext xmlns:c16="http://schemas.microsoft.com/office/drawing/2014/chart" uri="{C3380CC4-5D6E-409C-BE32-E72D297353CC}">
                <c16:uniqueId val="{00000003-D5DA-4FD9-BB0D-489BD2B4DA55}"/>
              </c:ext>
            </c:extLst>
          </c:dPt>
          <c:dPt>
            <c:idx val="2"/>
            <c:bubble3D val="0"/>
            <c:spPr>
              <a:solidFill>
                <a:srgbClr val="A480A8"/>
              </a:solidFill>
              <a:ln w="19050">
                <a:solidFill>
                  <a:schemeClr val="lt1"/>
                </a:solidFill>
              </a:ln>
              <a:effectLst/>
            </c:spPr>
            <c:extLst>
              <c:ext xmlns:c16="http://schemas.microsoft.com/office/drawing/2014/chart" uri="{C3380CC4-5D6E-409C-BE32-E72D297353CC}">
                <c16:uniqueId val="{00000005-D5DA-4FD9-BB0D-489BD2B4DA55}"/>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7-D5DA-4FD9-BB0D-489BD2B4DA55}"/>
              </c:ext>
            </c:extLst>
          </c:dPt>
          <c:dPt>
            <c:idx val="4"/>
            <c:bubble3D val="0"/>
            <c:spPr>
              <a:solidFill>
                <a:srgbClr val="53AFC1"/>
              </a:solidFill>
              <a:ln w="19050">
                <a:solidFill>
                  <a:schemeClr val="lt1"/>
                </a:solidFill>
              </a:ln>
              <a:effectLst/>
            </c:spPr>
            <c:extLst>
              <c:ext xmlns:c16="http://schemas.microsoft.com/office/drawing/2014/chart" uri="{C3380CC4-5D6E-409C-BE32-E72D297353CC}">
                <c16:uniqueId val="{00000009-D5DA-4FD9-BB0D-489BD2B4DA55}"/>
              </c:ext>
            </c:extLst>
          </c:dPt>
          <c:dPt>
            <c:idx val="5"/>
            <c:bubble3D val="0"/>
            <c:spPr>
              <a:solidFill>
                <a:schemeClr val="tx2"/>
              </a:solidFill>
              <a:ln w="19050">
                <a:solidFill>
                  <a:schemeClr val="lt1"/>
                </a:solidFill>
              </a:ln>
              <a:effectLst/>
            </c:spPr>
            <c:extLst>
              <c:ext xmlns:c16="http://schemas.microsoft.com/office/drawing/2014/chart" uri="{C3380CC4-5D6E-409C-BE32-E72D297353CC}">
                <c16:uniqueId val="{0000000B-D5DA-4FD9-BB0D-489BD2B4DA55}"/>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Sheet1!$V$85:$V$90</c:f>
              <c:strCache>
                <c:ptCount val="6"/>
                <c:pt idx="0">
                  <c:v>Gardening</c:v>
                </c:pt>
                <c:pt idx="1">
                  <c:v>Traditional Sport</c:v>
                </c:pt>
                <c:pt idx="2">
                  <c:v>Fitness activities</c:v>
                </c:pt>
                <c:pt idx="3">
                  <c:v>All cycling</c:v>
                </c:pt>
                <c:pt idx="4">
                  <c:v>Walking for leisure</c:v>
                </c:pt>
                <c:pt idx="5">
                  <c:v>Walking for travel</c:v>
                </c:pt>
              </c:strCache>
            </c:strRef>
          </c:cat>
          <c:val>
            <c:numRef>
              <c:f>Sheet1!$W$85:$W$90</c:f>
              <c:numCache>
                <c:formatCode>###0.0</c:formatCode>
                <c:ptCount val="6"/>
                <c:pt idx="0">
                  <c:v>30.884067988485569</c:v>
                </c:pt>
                <c:pt idx="1">
                  <c:v>115.32529176912855</c:v>
                </c:pt>
                <c:pt idx="2">
                  <c:v>107.65557320389148</c:v>
                </c:pt>
                <c:pt idx="3">
                  <c:v>49.230865869931996</c:v>
                </c:pt>
                <c:pt idx="4">
                  <c:v>105.17243273817269</c:v>
                </c:pt>
                <c:pt idx="5">
                  <c:v>147.86945175109372</c:v>
                </c:pt>
              </c:numCache>
            </c:numRef>
          </c:val>
          <c:extLst>
            <c:ext xmlns:c16="http://schemas.microsoft.com/office/drawing/2014/chart" uri="{C3380CC4-5D6E-409C-BE32-E72D297353CC}">
              <c16:uniqueId val="{0000000C-D5DA-4FD9-BB0D-489BD2B4DA5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27345553388754E-2"/>
          <c:y val="9.2278000674458571E-2"/>
          <c:w val="0.87373809353090082"/>
          <c:h val="0.90697066105210022"/>
        </c:manualLayout>
      </c:layout>
      <c:pieChart>
        <c:varyColors val="1"/>
        <c:ser>
          <c:idx val="0"/>
          <c:order val="0"/>
          <c:dPt>
            <c:idx val="0"/>
            <c:bubble3D val="0"/>
            <c:spPr>
              <a:solidFill>
                <a:schemeClr val="accent5"/>
              </a:solidFill>
              <a:ln w="19050">
                <a:solidFill>
                  <a:schemeClr val="lt1"/>
                </a:solidFill>
              </a:ln>
              <a:effectLst/>
            </c:spPr>
            <c:extLst>
              <c:ext xmlns:c16="http://schemas.microsoft.com/office/drawing/2014/chart" uri="{C3380CC4-5D6E-409C-BE32-E72D297353CC}">
                <c16:uniqueId val="{00000001-40E7-47E8-8F1F-5F36C2A8735D}"/>
              </c:ext>
            </c:extLst>
          </c:dPt>
          <c:dPt>
            <c:idx val="1"/>
            <c:bubble3D val="0"/>
            <c:spPr>
              <a:solidFill>
                <a:srgbClr val="7C4982"/>
              </a:solidFill>
              <a:ln w="19050">
                <a:solidFill>
                  <a:schemeClr val="lt1"/>
                </a:solidFill>
              </a:ln>
              <a:effectLst/>
            </c:spPr>
            <c:extLst>
              <c:ext xmlns:c16="http://schemas.microsoft.com/office/drawing/2014/chart" uri="{C3380CC4-5D6E-409C-BE32-E72D297353CC}">
                <c16:uniqueId val="{00000003-40E7-47E8-8F1F-5F36C2A8735D}"/>
              </c:ext>
            </c:extLst>
          </c:dPt>
          <c:dPt>
            <c:idx val="2"/>
            <c:bubble3D val="0"/>
            <c:spPr>
              <a:solidFill>
                <a:srgbClr val="A480A8"/>
              </a:solidFill>
              <a:ln w="19050">
                <a:solidFill>
                  <a:schemeClr val="lt1"/>
                </a:solidFill>
              </a:ln>
              <a:effectLst/>
            </c:spPr>
            <c:extLst>
              <c:ext xmlns:c16="http://schemas.microsoft.com/office/drawing/2014/chart" uri="{C3380CC4-5D6E-409C-BE32-E72D297353CC}">
                <c16:uniqueId val="{00000005-40E7-47E8-8F1F-5F36C2A8735D}"/>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7-40E7-47E8-8F1F-5F36C2A8735D}"/>
              </c:ext>
            </c:extLst>
          </c:dPt>
          <c:dPt>
            <c:idx val="4"/>
            <c:bubble3D val="0"/>
            <c:spPr>
              <a:solidFill>
                <a:srgbClr val="53AFC1"/>
              </a:solidFill>
              <a:ln w="19050">
                <a:solidFill>
                  <a:schemeClr val="lt1"/>
                </a:solidFill>
              </a:ln>
              <a:effectLst/>
            </c:spPr>
            <c:extLst>
              <c:ext xmlns:c16="http://schemas.microsoft.com/office/drawing/2014/chart" uri="{C3380CC4-5D6E-409C-BE32-E72D297353CC}">
                <c16:uniqueId val="{00000009-40E7-47E8-8F1F-5F36C2A8735D}"/>
              </c:ext>
            </c:extLst>
          </c:dPt>
          <c:dPt>
            <c:idx val="5"/>
            <c:bubble3D val="0"/>
            <c:spPr>
              <a:solidFill>
                <a:schemeClr val="tx2"/>
              </a:solidFill>
              <a:ln w="19050">
                <a:solidFill>
                  <a:schemeClr val="lt1"/>
                </a:solidFill>
              </a:ln>
              <a:effectLst/>
            </c:spPr>
            <c:extLst>
              <c:ext xmlns:c16="http://schemas.microsoft.com/office/drawing/2014/chart" uri="{C3380CC4-5D6E-409C-BE32-E72D297353CC}">
                <c16:uniqueId val="{0000000B-40E7-47E8-8F1F-5F36C2A8735D}"/>
              </c:ext>
            </c:extLst>
          </c:dPt>
          <c:dLbls>
            <c:dLbl>
              <c:idx val="3"/>
              <c:layout>
                <c:manualLayout>
                  <c:x val="-0.10468046658335926"/>
                  <c:y val="-0.12958792213162984"/>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40E7-47E8-8F1F-5F36C2A8735D}"/>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Sheet1!$V$85:$V$90</c:f>
              <c:strCache>
                <c:ptCount val="6"/>
                <c:pt idx="0">
                  <c:v>Gardening</c:v>
                </c:pt>
                <c:pt idx="1">
                  <c:v>Traditional Sport</c:v>
                </c:pt>
                <c:pt idx="2">
                  <c:v>Fitness activities</c:v>
                </c:pt>
                <c:pt idx="3">
                  <c:v>All cycling</c:v>
                </c:pt>
                <c:pt idx="4">
                  <c:v>Walking for leisure</c:v>
                </c:pt>
                <c:pt idx="5">
                  <c:v>Walking for travel</c:v>
                </c:pt>
              </c:strCache>
            </c:strRef>
          </c:cat>
          <c:val>
            <c:numRef>
              <c:f>Sheet1!$AC$85:$AC$90</c:f>
              <c:numCache>
                <c:formatCode>###0.0000</c:formatCode>
                <c:ptCount val="6"/>
                <c:pt idx="0">
                  <c:v>60.108961831696419</c:v>
                </c:pt>
                <c:pt idx="1">
                  <c:v>51.489444160431788</c:v>
                </c:pt>
                <c:pt idx="2">
                  <c:v>61.461325980631706</c:v>
                </c:pt>
                <c:pt idx="3">
                  <c:v>21.416034007244757</c:v>
                </c:pt>
                <c:pt idx="4">
                  <c:v>175.7092507070771</c:v>
                </c:pt>
                <c:pt idx="5">
                  <c:v>103.67939593483746</c:v>
                </c:pt>
              </c:numCache>
            </c:numRef>
          </c:val>
          <c:extLst>
            <c:ext xmlns:c16="http://schemas.microsoft.com/office/drawing/2014/chart" uri="{C3380CC4-5D6E-409C-BE32-E72D297353CC}">
              <c16:uniqueId val="{0000000C-40E7-47E8-8F1F-5F36C2A8735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27345553388754E-2"/>
          <c:y val="9.2278000674458571E-2"/>
          <c:w val="0.87373809353090082"/>
          <c:h val="0.90697066105210022"/>
        </c:manualLayout>
      </c:layout>
      <c:pieChart>
        <c:varyColors val="1"/>
        <c:ser>
          <c:idx val="0"/>
          <c:order val="0"/>
          <c:dPt>
            <c:idx val="0"/>
            <c:bubble3D val="0"/>
            <c:spPr>
              <a:solidFill>
                <a:schemeClr val="accent5"/>
              </a:solidFill>
              <a:ln w="19050">
                <a:solidFill>
                  <a:schemeClr val="lt1"/>
                </a:solidFill>
              </a:ln>
              <a:effectLst/>
            </c:spPr>
            <c:extLst>
              <c:ext xmlns:c16="http://schemas.microsoft.com/office/drawing/2014/chart" uri="{C3380CC4-5D6E-409C-BE32-E72D297353CC}">
                <c16:uniqueId val="{00000001-E339-4DCE-A73B-27442F774222}"/>
              </c:ext>
            </c:extLst>
          </c:dPt>
          <c:dPt>
            <c:idx val="1"/>
            <c:bubble3D val="0"/>
            <c:spPr>
              <a:solidFill>
                <a:srgbClr val="7C4982"/>
              </a:solidFill>
              <a:ln w="19050">
                <a:solidFill>
                  <a:schemeClr val="lt1"/>
                </a:solidFill>
              </a:ln>
              <a:effectLst/>
            </c:spPr>
            <c:extLst>
              <c:ext xmlns:c16="http://schemas.microsoft.com/office/drawing/2014/chart" uri="{C3380CC4-5D6E-409C-BE32-E72D297353CC}">
                <c16:uniqueId val="{00000003-E339-4DCE-A73B-27442F774222}"/>
              </c:ext>
            </c:extLst>
          </c:dPt>
          <c:dPt>
            <c:idx val="2"/>
            <c:bubble3D val="0"/>
            <c:spPr>
              <a:solidFill>
                <a:srgbClr val="A480A8"/>
              </a:solidFill>
              <a:ln w="19050">
                <a:solidFill>
                  <a:schemeClr val="lt1"/>
                </a:solidFill>
              </a:ln>
              <a:effectLst/>
            </c:spPr>
            <c:extLst>
              <c:ext xmlns:c16="http://schemas.microsoft.com/office/drawing/2014/chart" uri="{C3380CC4-5D6E-409C-BE32-E72D297353CC}">
                <c16:uniqueId val="{00000005-E339-4DCE-A73B-27442F774222}"/>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7-E339-4DCE-A73B-27442F774222}"/>
              </c:ext>
            </c:extLst>
          </c:dPt>
          <c:dPt>
            <c:idx val="4"/>
            <c:bubble3D val="0"/>
            <c:spPr>
              <a:solidFill>
                <a:srgbClr val="53AFC1"/>
              </a:solidFill>
              <a:ln w="19050">
                <a:solidFill>
                  <a:schemeClr val="lt1"/>
                </a:solidFill>
              </a:ln>
              <a:effectLst/>
            </c:spPr>
            <c:extLst>
              <c:ext xmlns:c16="http://schemas.microsoft.com/office/drawing/2014/chart" uri="{C3380CC4-5D6E-409C-BE32-E72D297353CC}">
                <c16:uniqueId val="{00000009-E339-4DCE-A73B-27442F774222}"/>
              </c:ext>
            </c:extLst>
          </c:dPt>
          <c:dPt>
            <c:idx val="5"/>
            <c:bubble3D val="0"/>
            <c:spPr>
              <a:solidFill>
                <a:schemeClr val="tx2"/>
              </a:solidFill>
              <a:ln w="19050">
                <a:solidFill>
                  <a:schemeClr val="lt1"/>
                </a:solidFill>
              </a:ln>
              <a:effectLst/>
            </c:spPr>
            <c:extLst>
              <c:ext xmlns:c16="http://schemas.microsoft.com/office/drawing/2014/chart" uri="{C3380CC4-5D6E-409C-BE32-E72D297353CC}">
                <c16:uniqueId val="{0000000B-E339-4DCE-A73B-27442F774222}"/>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Sheet1!$V$95:$V$100</c:f>
              <c:strCache>
                <c:ptCount val="6"/>
                <c:pt idx="0">
                  <c:v>Gardening</c:v>
                </c:pt>
                <c:pt idx="1">
                  <c:v>Traditional Sport</c:v>
                </c:pt>
                <c:pt idx="2">
                  <c:v>Fitness activities</c:v>
                </c:pt>
                <c:pt idx="3">
                  <c:v>All cycling</c:v>
                </c:pt>
                <c:pt idx="4">
                  <c:v>Walking for leisure</c:v>
                </c:pt>
                <c:pt idx="5">
                  <c:v>Walking for travel</c:v>
                </c:pt>
              </c:strCache>
            </c:strRef>
          </c:cat>
          <c:val>
            <c:numRef>
              <c:f>Sheet1!$W$95:$W$100</c:f>
              <c:numCache>
                <c:formatCode>###0.0</c:formatCode>
                <c:ptCount val="6"/>
                <c:pt idx="0">
                  <c:v>30.100610436528466</c:v>
                </c:pt>
                <c:pt idx="1">
                  <c:v>78.093418200358983</c:v>
                </c:pt>
                <c:pt idx="2">
                  <c:v>56.624025604156657</c:v>
                </c:pt>
                <c:pt idx="3">
                  <c:v>33.798813410533093</c:v>
                </c:pt>
                <c:pt idx="4">
                  <c:v>89.415102328524512</c:v>
                </c:pt>
                <c:pt idx="5">
                  <c:v>89.905845687709885</c:v>
                </c:pt>
              </c:numCache>
            </c:numRef>
          </c:val>
          <c:extLst>
            <c:ext xmlns:c16="http://schemas.microsoft.com/office/drawing/2014/chart" uri="{C3380CC4-5D6E-409C-BE32-E72D297353CC}">
              <c16:uniqueId val="{0000000C-E339-4DCE-A73B-27442F77422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C1886B-6DB8-46D1-B172-C34E6BCD07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FD3BE896-9435-435F-89BD-A6B006E2A51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387A159-7DBE-41CD-AD3C-8203F0B1AFA1}" type="datetimeFigureOut">
              <a:rPr lang="en-GB" smtClean="0"/>
              <a:t>22/02/2022</a:t>
            </a:fld>
            <a:endParaRPr lang="en-GB"/>
          </a:p>
        </p:txBody>
      </p:sp>
      <p:sp>
        <p:nvSpPr>
          <p:cNvPr id="4" name="Footer Placeholder 3">
            <a:extLst>
              <a:ext uri="{FF2B5EF4-FFF2-40B4-BE49-F238E27FC236}">
                <a16:creationId xmlns:a16="http://schemas.microsoft.com/office/drawing/2014/main" id="{55D2911D-B9F8-4AC0-B50A-06E72E5A985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8D46549-674F-4009-B381-933B6C21EF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28D41B-BFA1-488B-B9E2-57AB533B1EC8}" type="slidenum">
              <a:rPr lang="en-GB" smtClean="0"/>
              <a:t>‹#›</a:t>
            </a:fld>
            <a:endParaRPr lang="en-GB"/>
          </a:p>
        </p:txBody>
      </p:sp>
    </p:spTree>
    <p:extLst>
      <p:ext uri="{BB962C8B-B14F-4D97-AF65-F5344CB8AC3E}">
        <p14:creationId xmlns:p14="http://schemas.microsoft.com/office/powerpoint/2010/main" val="3901472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624134-AAA0-40B5-8601-A590D5B1FB78}" type="datetimeFigureOut">
              <a:rPr lang="en-GB" smtClean="0"/>
              <a:t>22/02/2022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CABF61-C100-4B80-B600-400B65B2E28A}" type="slidenum">
              <a:rPr lang="en-GB" smtClean="0"/>
              <a:t>‹#›</a:t>
            </a:fld>
            <a:endParaRPr lang="en-GB"/>
          </a:p>
        </p:txBody>
      </p:sp>
    </p:spTree>
    <p:extLst>
      <p:ext uri="{BB962C8B-B14F-4D97-AF65-F5344CB8AC3E}">
        <p14:creationId xmlns:p14="http://schemas.microsoft.com/office/powerpoint/2010/main" val="3299867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CABF61-C100-4B80-B600-400B65B2E28A}" type="slidenum">
              <a:rPr lang="en-GB" smtClean="0"/>
              <a:t>1</a:t>
            </a:fld>
            <a:endParaRPr lang="en-GB"/>
          </a:p>
        </p:txBody>
      </p:sp>
    </p:spTree>
    <p:extLst>
      <p:ext uri="{BB962C8B-B14F-4D97-AF65-F5344CB8AC3E}">
        <p14:creationId xmlns:p14="http://schemas.microsoft.com/office/powerpoint/2010/main" val="2625342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CABF61-C100-4B80-B600-400B65B2E28A}" type="slidenum">
              <a:rPr lang="en-GB" smtClean="0"/>
              <a:t>11</a:t>
            </a:fld>
            <a:endParaRPr lang="en-GB"/>
          </a:p>
        </p:txBody>
      </p:sp>
    </p:spTree>
    <p:extLst>
      <p:ext uri="{BB962C8B-B14F-4D97-AF65-F5344CB8AC3E}">
        <p14:creationId xmlns:p14="http://schemas.microsoft.com/office/powerpoint/2010/main" val="1839073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CABF61-C100-4B80-B600-400B65B2E28A}" type="slidenum">
              <a:rPr lang="en-GB" smtClean="0"/>
              <a:t>12</a:t>
            </a:fld>
            <a:endParaRPr lang="en-GB"/>
          </a:p>
        </p:txBody>
      </p:sp>
    </p:spTree>
    <p:extLst>
      <p:ext uri="{BB962C8B-B14F-4D97-AF65-F5344CB8AC3E}">
        <p14:creationId xmlns:p14="http://schemas.microsoft.com/office/powerpoint/2010/main" val="36622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60ED50-0FF1-443B-9F86-F58FFD958981}" type="slidenum">
              <a:rPr lang="en-GB" smtClean="0"/>
              <a:t>13</a:t>
            </a:fld>
            <a:endParaRPr lang="en-GB"/>
          </a:p>
        </p:txBody>
      </p:sp>
    </p:spTree>
    <p:extLst>
      <p:ext uri="{BB962C8B-B14F-4D97-AF65-F5344CB8AC3E}">
        <p14:creationId xmlns:p14="http://schemas.microsoft.com/office/powerpoint/2010/main" val="3510114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CABF61-C100-4B80-B600-400B65B2E28A}" type="slidenum">
              <a:rPr lang="en-GB" smtClean="0"/>
              <a:t>14</a:t>
            </a:fld>
            <a:endParaRPr lang="en-GB"/>
          </a:p>
        </p:txBody>
      </p:sp>
    </p:spTree>
    <p:extLst>
      <p:ext uri="{BB962C8B-B14F-4D97-AF65-F5344CB8AC3E}">
        <p14:creationId xmlns:p14="http://schemas.microsoft.com/office/powerpoint/2010/main" val="3787502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Sample sizes are smaller for some of the demographic groups that are traditionally more likely to be ‘less active’. However, this should have been addressed through the weighing within the raw data</a:t>
            </a:r>
          </a:p>
          <a:p>
            <a:endParaRPr lang="en-GB" dirty="0"/>
          </a:p>
        </p:txBody>
      </p:sp>
      <p:sp>
        <p:nvSpPr>
          <p:cNvPr id="4" name="Slide Number Placeholder 3"/>
          <p:cNvSpPr>
            <a:spLocks noGrp="1"/>
          </p:cNvSpPr>
          <p:nvPr>
            <p:ph type="sldNum" sz="quarter" idx="5"/>
          </p:nvPr>
        </p:nvSpPr>
        <p:spPr/>
        <p:txBody>
          <a:bodyPr/>
          <a:lstStyle/>
          <a:p>
            <a:fld id="{84CABF61-C100-4B80-B600-400B65B2E28A}" type="slidenum">
              <a:rPr lang="en-GB" smtClean="0"/>
              <a:t>15</a:t>
            </a:fld>
            <a:endParaRPr lang="en-GB"/>
          </a:p>
        </p:txBody>
      </p:sp>
    </p:spTree>
    <p:extLst>
      <p:ext uri="{BB962C8B-B14F-4D97-AF65-F5344CB8AC3E}">
        <p14:creationId xmlns:p14="http://schemas.microsoft.com/office/powerpoint/2010/main" val="293799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GB" dirty="0"/>
              <a:t>Nearest neighbours are the same as we used for the initial pack in 2017?</a:t>
            </a:r>
          </a:p>
          <a:p>
            <a:pPr algn="l">
              <a:buNone/>
            </a:pPr>
            <a:r>
              <a:rPr lang="en-GB" dirty="0"/>
              <a:t>Hampshire &amp; Isle of Wight</a:t>
            </a:r>
          </a:p>
          <a:p>
            <a:pPr algn="l">
              <a:buNone/>
            </a:pPr>
            <a:r>
              <a:rPr lang="en-GB" dirty="0"/>
              <a:t>London</a:t>
            </a:r>
          </a:p>
          <a:p>
            <a:pPr algn="l">
              <a:buNone/>
            </a:pPr>
            <a:r>
              <a:rPr lang="en-GB" dirty="0"/>
              <a:t>West Yorkshire</a:t>
            </a:r>
          </a:p>
        </p:txBody>
      </p:sp>
      <p:sp>
        <p:nvSpPr>
          <p:cNvPr id="4" name="Slide Number Placeholder 3"/>
          <p:cNvSpPr>
            <a:spLocks noGrp="1"/>
          </p:cNvSpPr>
          <p:nvPr>
            <p:ph type="sldNum" sz="quarter" idx="5"/>
          </p:nvPr>
        </p:nvSpPr>
        <p:spPr/>
        <p:txBody>
          <a:bodyPr/>
          <a:lstStyle/>
          <a:p>
            <a:fld id="{84CABF61-C100-4B80-B600-400B65B2E28A}" type="slidenum">
              <a:rPr lang="en-GB" smtClean="0"/>
              <a:t>16</a:t>
            </a:fld>
            <a:endParaRPr lang="en-GB"/>
          </a:p>
        </p:txBody>
      </p:sp>
    </p:spTree>
    <p:extLst>
      <p:ext uri="{BB962C8B-B14F-4D97-AF65-F5344CB8AC3E}">
        <p14:creationId xmlns:p14="http://schemas.microsoft.com/office/powerpoint/2010/main" val="1880399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CABF61-C100-4B80-B600-400B65B2E28A}" type="slidenum">
              <a:rPr lang="en-GB" smtClean="0"/>
              <a:t>17</a:t>
            </a:fld>
            <a:endParaRPr lang="en-GB"/>
          </a:p>
        </p:txBody>
      </p:sp>
    </p:spTree>
    <p:extLst>
      <p:ext uri="{BB962C8B-B14F-4D97-AF65-F5344CB8AC3E}">
        <p14:creationId xmlns:p14="http://schemas.microsoft.com/office/powerpoint/2010/main" val="3733605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CABF61-C100-4B80-B600-400B65B2E28A}" type="slidenum">
              <a:rPr lang="en-GB" smtClean="0"/>
              <a:t>18</a:t>
            </a:fld>
            <a:endParaRPr lang="en-GB"/>
          </a:p>
        </p:txBody>
      </p:sp>
    </p:spTree>
    <p:extLst>
      <p:ext uri="{BB962C8B-B14F-4D97-AF65-F5344CB8AC3E}">
        <p14:creationId xmlns:p14="http://schemas.microsoft.com/office/powerpoint/2010/main" val="612562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There are approximately 110,000 more inactive people now compared to Nov 18/19</a:t>
            </a:r>
            <a:endParaRPr lang="en-GB" dirty="0"/>
          </a:p>
        </p:txBody>
      </p:sp>
      <p:sp>
        <p:nvSpPr>
          <p:cNvPr id="4" name="Slide Number Placeholder 3"/>
          <p:cNvSpPr>
            <a:spLocks noGrp="1"/>
          </p:cNvSpPr>
          <p:nvPr>
            <p:ph type="sldNum" sz="quarter" idx="5"/>
          </p:nvPr>
        </p:nvSpPr>
        <p:spPr/>
        <p:txBody>
          <a:bodyPr/>
          <a:lstStyle/>
          <a:p>
            <a:fld id="{84CABF61-C100-4B80-B600-400B65B2E28A}" type="slidenum">
              <a:rPr lang="en-GB" smtClean="0"/>
              <a:t>19</a:t>
            </a:fld>
            <a:endParaRPr lang="en-GB"/>
          </a:p>
        </p:txBody>
      </p:sp>
    </p:spTree>
    <p:extLst>
      <p:ext uri="{BB962C8B-B14F-4D97-AF65-F5344CB8AC3E}">
        <p14:creationId xmlns:p14="http://schemas.microsoft.com/office/powerpoint/2010/main" val="1887639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60ED50-0FF1-443B-9F86-F58FFD958981}" type="slidenum">
              <a:rPr lang="en-GB" smtClean="0"/>
              <a:t>20</a:t>
            </a:fld>
            <a:endParaRPr lang="en-GB"/>
          </a:p>
        </p:txBody>
      </p:sp>
    </p:spTree>
    <p:extLst>
      <p:ext uri="{BB962C8B-B14F-4D97-AF65-F5344CB8AC3E}">
        <p14:creationId xmlns:p14="http://schemas.microsoft.com/office/powerpoint/2010/main" val="4117573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4CABF61-C100-4B80-B600-400B65B2E28A}" type="slidenum">
              <a:rPr lang="en-GB" smtClean="0"/>
              <a:t>2</a:t>
            </a:fld>
            <a:endParaRPr lang="en-GB"/>
          </a:p>
        </p:txBody>
      </p:sp>
    </p:spTree>
    <p:extLst>
      <p:ext uri="{BB962C8B-B14F-4D97-AF65-F5344CB8AC3E}">
        <p14:creationId xmlns:p14="http://schemas.microsoft.com/office/powerpoint/2010/main" val="3605287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Dates of major political decisions</a:t>
            </a:r>
          </a:p>
          <a:p>
            <a:r>
              <a:rPr lang="en-GB" dirty="0"/>
              <a:t>Full lockdown</a:t>
            </a:r>
          </a:p>
          <a:p>
            <a:r>
              <a:rPr lang="en-GB" dirty="0"/>
              <a:t>Restrictions eased</a:t>
            </a:r>
          </a:p>
          <a:p>
            <a:r>
              <a:rPr lang="en-GB" dirty="0"/>
              <a:t>Rule of 6</a:t>
            </a:r>
          </a:p>
          <a:p>
            <a:r>
              <a:rPr lang="en-GB" dirty="0"/>
              <a:t>Activities phase in</a:t>
            </a:r>
          </a:p>
          <a:p>
            <a:r>
              <a:rPr lang="en-GB" dirty="0"/>
              <a:t>Reopening of sporting venues</a:t>
            </a:r>
          </a:p>
          <a:p>
            <a:r>
              <a:rPr lang="en-GB" dirty="0"/>
              <a:t>New restrictions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0ED50-0FF1-443B-9F86-F58FFD9589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722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0ED50-0FF1-443B-9F86-F58FFD9589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642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0ED50-0FF1-443B-9F86-F58FFD9589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548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accent1"/>
              </a:buClr>
              <a:buFont typeface="Wingdings" panose="05000000000000000000" pitchFamily="2" charset="2"/>
              <a:buNone/>
            </a:pPr>
            <a:r>
              <a:rPr lang="en-GB" sz="1800" dirty="0"/>
              <a:t>*Duration, minutes per week:</a:t>
            </a:r>
          </a:p>
          <a:p>
            <a:pPr marL="457200" lvl="1" indent="0">
              <a:buNone/>
            </a:pPr>
            <a:r>
              <a:rPr lang="en-GB" sz="1600" dirty="0"/>
              <a:t>The average number of minutes per week of a specific sport or activity at moderate intensity:</a:t>
            </a:r>
          </a:p>
          <a:p>
            <a:pPr lvl="1"/>
            <a:r>
              <a:rPr lang="en-GB" sz="1600" dirty="0"/>
              <a:t>Moderate intensity equivalent (MIE) minutes means each ‘moderate’ minute counts as one minute </a:t>
            </a:r>
          </a:p>
          <a:p>
            <a:pPr lvl="1"/>
            <a:r>
              <a:rPr lang="en-GB" sz="1600" dirty="0"/>
              <a:t>Any vigorous activity counts for double, so each vigorous minute counts as two moderate minutes</a:t>
            </a:r>
          </a:p>
          <a:p>
            <a:pPr lvl="1"/>
            <a:r>
              <a:rPr lang="en-GB" sz="1600" dirty="0"/>
              <a:t>Light intensity minutes are excluded</a:t>
            </a:r>
          </a:p>
          <a:p>
            <a:pPr marL="457200" lvl="1" indent="0">
              <a:buNone/>
            </a:pPr>
            <a:r>
              <a:rPr lang="en-GB" sz="1600" dirty="0"/>
              <a:t>For some activities, intensity was assumed and not asked (assumed always to be light, moderate or vigorous). Activities done by those aged 65 and over were assumed to be at least moderate </a:t>
            </a:r>
            <a:endParaRPr lang="en-GB" sz="140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0ED50-0FF1-443B-9F86-F58FFD9589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1167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Sport England measure and therefore does not take gardening into consideration</a:t>
            </a:r>
          </a:p>
          <a:p>
            <a:endParaRPr lang="en-GB" dirty="0"/>
          </a:p>
        </p:txBody>
      </p:sp>
      <p:sp>
        <p:nvSpPr>
          <p:cNvPr id="4" name="Slide Number Placeholder 3"/>
          <p:cNvSpPr>
            <a:spLocks noGrp="1"/>
          </p:cNvSpPr>
          <p:nvPr>
            <p:ph type="sldNum" sz="quarter" idx="5"/>
          </p:nvPr>
        </p:nvSpPr>
        <p:spPr/>
        <p:txBody>
          <a:bodyPr/>
          <a:lstStyle/>
          <a:p>
            <a:fld id="{E860ED50-0FF1-443B-9F86-F58FFD958981}" type="slidenum">
              <a:rPr lang="en-GB" smtClean="0"/>
              <a:t>25</a:t>
            </a:fld>
            <a:endParaRPr lang="en-GB"/>
          </a:p>
        </p:txBody>
      </p:sp>
    </p:spTree>
    <p:extLst>
      <p:ext uri="{BB962C8B-B14F-4D97-AF65-F5344CB8AC3E}">
        <p14:creationId xmlns:p14="http://schemas.microsoft.com/office/powerpoint/2010/main" val="3265061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Mar-Nov values</a:t>
            </a:r>
          </a:p>
          <a:p>
            <a:r>
              <a:rPr lang="en-GB" sz="1200" b="0" i="0" u="none" strike="noStrike" dirty="0">
                <a:solidFill>
                  <a:srgbClr val="000000"/>
                </a:solidFill>
                <a:effectLst/>
                <a:latin typeface="Calibri" panose="020F0502020204030204" pitchFamily="34" charset="0"/>
              </a:rPr>
              <a:t>2015-19</a:t>
            </a:r>
            <a:r>
              <a:rPr lang="en-GB" dirty="0"/>
              <a:t> </a:t>
            </a:r>
          </a:p>
          <a:p>
            <a:r>
              <a:rPr lang="en-GB" sz="1200" b="0" i="0" u="none" strike="noStrike" dirty="0">
                <a:solidFill>
                  <a:srgbClr val="000000"/>
                </a:solidFill>
                <a:effectLst/>
                <a:latin typeface="Calibri" panose="020F0502020204030204" pitchFamily="34" charset="0"/>
              </a:rPr>
              <a:t>White British</a:t>
            </a:r>
            <a:r>
              <a:rPr lang="en-GB" dirty="0"/>
              <a:t> </a:t>
            </a:r>
            <a:r>
              <a:rPr lang="en-GB" sz="1200" b="0" i="0" u="none" strike="noStrike" dirty="0">
                <a:solidFill>
                  <a:srgbClr val="000000"/>
                </a:solidFill>
                <a:effectLst/>
                <a:latin typeface="Calibri" panose="020F0502020204030204" pitchFamily="34" charset="0"/>
              </a:rPr>
              <a:t>6209 of 24743</a:t>
            </a:r>
            <a:r>
              <a:rPr lang="en-GB" dirty="0"/>
              <a:t> </a:t>
            </a:r>
          </a:p>
          <a:p>
            <a:r>
              <a:rPr lang="en-GB" sz="1200" b="0" i="0" u="none" strike="noStrike" dirty="0">
                <a:solidFill>
                  <a:srgbClr val="000000"/>
                </a:solidFill>
                <a:effectLst/>
                <a:latin typeface="Calibri" panose="020F0502020204030204" pitchFamily="34" charset="0"/>
              </a:rPr>
              <a:t>White Other</a:t>
            </a:r>
            <a:r>
              <a:rPr lang="en-GB" dirty="0"/>
              <a:t> </a:t>
            </a:r>
            <a:r>
              <a:rPr lang="en-GB" sz="1200" b="0" i="0" u="none" strike="noStrike" dirty="0">
                <a:solidFill>
                  <a:srgbClr val="000000"/>
                </a:solidFill>
                <a:effectLst/>
                <a:latin typeface="Calibri" panose="020F0502020204030204" pitchFamily="34" charset="0"/>
              </a:rPr>
              <a:t>349 of 1458</a:t>
            </a:r>
            <a:r>
              <a:rPr lang="en-GB" dirty="0"/>
              <a:t> </a:t>
            </a:r>
          </a:p>
          <a:p>
            <a:r>
              <a:rPr lang="en-GB" sz="1200" b="0" i="0" u="none" strike="noStrike" dirty="0">
                <a:solidFill>
                  <a:srgbClr val="000000"/>
                </a:solidFill>
                <a:effectLst/>
                <a:latin typeface="Calibri" panose="020F0502020204030204" pitchFamily="34" charset="0"/>
              </a:rPr>
              <a:t>South Asian</a:t>
            </a:r>
            <a:r>
              <a:rPr lang="en-GB" dirty="0"/>
              <a:t> </a:t>
            </a:r>
            <a:r>
              <a:rPr lang="en-GB" sz="1200" b="0" i="0" u="none" strike="noStrike" dirty="0">
                <a:solidFill>
                  <a:srgbClr val="000000"/>
                </a:solidFill>
                <a:effectLst/>
                <a:latin typeface="Calibri" panose="020F0502020204030204" pitchFamily="34" charset="0"/>
              </a:rPr>
              <a:t>683 of 1849</a:t>
            </a:r>
            <a:r>
              <a:rPr lang="en-GB" dirty="0"/>
              <a:t> </a:t>
            </a:r>
          </a:p>
          <a:p>
            <a:r>
              <a:rPr lang="en-GB" sz="1200" b="0" i="0" u="none" strike="noStrike" dirty="0">
                <a:solidFill>
                  <a:srgbClr val="000000"/>
                </a:solidFill>
                <a:effectLst/>
                <a:latin typeface="Calibri" panose="020F0502020204030204" pitchFamily="34" charset="0"/>
              </a:rPr>
              <a:t>Black</a:t>
            </a:r>
            <a:r>
              <a:rPr lang="en-GB" dirty="0"/>
              <a:t> </a:t>
            </a:r>
            <a:r>
              <a:rPr lang="en-GB" sz="1200" b="0" i="0" u="none" strike="noStrike" dirty="0">
                <a:solidFill>
                  <a:srgbClr val="000000"/>
                </a:solidFill>
                <a:effectLst/>
                <a:latin typeface="Calibri" panose="020F0502020204030204" pitchFamily="34" charset="0"/>
              </a:rPr>
              <a:t>197 of 571</a:t>
            </a:r>
            <a:r>
              <a:rPr lang="en-GB" dirty="0"/>
              <a:t> </a:t>
            </a:r>
          </a:p>
          <a:p>
            <a:r>
              <a:rPr lang="en-GB" sz="1200" b="0" i="0" u="none" strike="noStrike" dirty="0">
                <a:solidFill>
                  <a:srgbClr val="000000"/>
                </a:solidFill>
                <a:effectLst/>
                <a:latin typeface="Calibri" panose="020F0502020204030204" pitchFamily="34" charset="0"/>
              </a:rPr>
              <a:t>Chinese</a:t>
            </a:r>
            <a:r>
              <a:rPr lang="en-GB" dirty="0"/>
              <a:t> </a:t>
            </a:r>
            <a:r>
              <a:rPr lang="en-GB" sz="1200" b="0" i="0" u="none" strike="noStrike" dirty="0">
                <a:solidFill>
                  <a:srgbClr val="000000"/>
                </a:solidFill>
                <a:effectLst/>
                <a:latin typeface="Calibri" panose="020F0502020204030204" pitchFamily="34" charset="0"/>
              </a:rPr>
              <a:t>71 of 223</a:t>
            </a:r>
            <a:r>
              <a:rPr lang="en-GB" dirty="0"/>
              <a:t> </a:t>
            </a:r>
          </a:p>
          <a:p>
            <a:r>
              <a:rPr lang="en-GB" sz="1200" b="0" i="0" u="none" strike="noStrike" dirty="0">
                <a:solidFill>
                  <a:srgbClr val="000000"/>
                </a:solidFill>
                <a:effectLst/>
                <a:latin typeface="Calibri" panose="020F0502020204030204" pitchFamily="34" charset="0"/>
              </a:rPr>
              <a:t>Mixed</a:t>
            </a:r>
            <a:r>
              <a:rPr lang="en-GB" dirty="0"/>
              <a:t> </a:t>
            </a:r>
            <a:r>
              <a:rPr lang="en-GB" sz="1200" b="0" i="0" u="none" strike="noStrike" dirty="0">
                <a:solidFill>
                  <a:srgbClr val="000000"/>
                </a:solidFill>
                <a:effectLst/>
                <a:latin typeface="Calibri" panose="020F0502020204030204" pitchFamily="34" charset="0"/>
              </a:rPr>
              <a:t>84 of 360</a:t>
            </a:r>
            <a:r>
              <a:rPr lang="en-GB" dirty="0"/>
              <a:t> </a:t>
            </a:r>
          </a:p>
          <a:p>
            <a:r>
              <a:rPr lang="en-GB" sz="1200" b="0" i="0" u="none" strike="noStrike" dirty="0">
                <a:solidFill>
                  <a:srgbClr val="000000"/>
                </a:solidFill>
                <a:effectLst/>
                <a:latin typeface="Calibri" panose="020F0502020204030204" pitchFamily="34" charset="0"/>
              </a:rPr>
              <a:t>Other ethnic group</a:t>
            </a:r>
            <a:r>
              <a:rPr lang="en-GB" dirty="0"/>
              <a:t> </a:t>
            </a:r>
            <a:r>
              <a:rPr lang="en-GB" sz="1200" b="0" i="0" u="none" strike="noStrike" dirty="0">
                <a:solidFill>
                  <a:srgbClr val="000000"/>
                </a:solidFill>
                <a:effectLst/>
                <a:latin typeface="Calibri" panose="020F0502020204030204" pitchFamily="34" charset="0"/>
              </a:rPr>
              <a:t>100 of 295</a:t>
            </a:r>
            <a:r>
              <a:rPr lang="en-GB" dirty="0"/>
              <a:t> </a:t>
            </a:r>
          </a:p>
          <a:p>
            <a:endParaRPr lang="en-GB" sz="1200" b="0" i="0" u="none" strike="noStrike" dirty="0">
              <a:solidFill>
                <a:srgbClr val="000000"/>
              </a:solidFill>
              <a:effectLst/>
              <a:latin typeface="Calibri" panose="020F0502020204030204" pitchFamily="34" charset="0"/>
            </a:endParaRPr>
          </a:p>
          <a:p>
            <a:r>
              <a:rPr lang="en-GB" sz="1200" b="0" i="0" u="none" strike="noStrike" dirty="0">
                <a:solidFill>
                  <a:srgbClr val="000000"/>
                </a:solidFill>
                <a:effectLst/>
                <a:latin typeface="Calibri" panose="020F0502020204030204" pitchFamily="34" charset="0"/>
              </a:rPr>
              <a:t>2020</a:t>
            </a:r>
            <a:r>
              <a:rPr lang="en-GB" dirty="0"/>
              <a:t> </a:t>
            </a:r>
          </a:p>
          <a:p>
            <a:r>
              <a:rPr lang="en-GB" sz="1200" b="0" i="0" u="none" strike="noStrike" dirty="0">
                <a:solidFill>
                  <a:srgbClr val="000000"/>
                </a:solidFill>
                <a:effectLst/>
                <a:latin typeface="Calibri" panose="020F0502020204030204" pitchFamily="34" charset="0"/>
              </a:rPr>
              <a:t>White British</a:t>
            </a:r>
            <a:r>
              <a:rPr lang="en-GB" dirty="0"/>
              <a:t> </a:t>
            </a:r>
            <a:r>
              <a:rPr lang="en-GB" sz="1200" b="0" i="0" u="none" strike="noStrike" dirty="0">
                <a:solidFill>
                  <a:srgbClr val="000000"/>
                </a:solidFill>
                <a:effectLst/>
                <a:latin typeface="Calibri" panose="020F0502020204030204" pitchFamily="34" charset="0"/>
              </a:rPr>
              <a:t>1738 of 5899</a:t>
            </a:r>
            <a:r>
              <a:rPr lang="en-GB" dirty="0"/>
              <a:t> </a:t>
            </a:r>
          </a:p>
          <a:p>
            <a:r>
              <a:rPr lang="en-GB" sz="1200" b="0" i="0" u="none" strike="noStrike" dirty="0">
                <a:solidFill>
                  <a:srgbClr val="000000"/>
                </a:solidFill>
                <a:effectLst/>
                <a:latin typeface="Calibri" panose="020F0502020204030204" pitchFamily="34" charset="0"/>
              </a:rPr>
              <a:t>White Other</a:t>
            </a:r>
            <a:r>
              <a:rPr lang="en-GB" dirty="0"/>
              <a:t> </a:t>
            </a:r>
            <a:r>
              <a:rPr lang="en-GB" sz="1200" b="0" i="0" u="none" strike="noStrike" dirty="0">
                <a:solidFill>
                  <a:srgbClr val="000000"/>
                </a:solidFill>
                <a:effectLst/>
                <a:latin typeface="Calibri" panose="020F0502020204030204" pitchFamily="34" charset="0"/>
              </a:rPr>
              <a:t>92 of 350</a:t>
            </a:r>
            <a:r>
              <a:rPr lang="en-GB" dirty="0"/>
              <a:t> </a:t>
            </a:r>
          </a:p>
          <a:p>
            <a:r>
              <a:rPr lang="en-GB" sz="1200" b="0" i="0" u="none" strike="noStrike" dirty="0">
                <a:solidFill>
                  <a:srgbClr val="000000"/>
                </a:solidFill>
                <a:effectLst/>
                <a:latin typeface="Calibri" panose="020F0502020204030204" pitchFamily="34" charset="0"/>
              </a:rPr>
              <a:t>South Asian</a:t>
            </a:r>
            <a:r>
              <a:rPr lang="en-GB" dirty="0"/>
              <a:t> </a:t>
            </a:r>
            <a:r>
              <a:rPr lang="en-GB" sz="1200" b="0" i="0" u="none" strike="noStrike" dirty="0">
                <a:solidFill>
                  <a:srgbClr val="000000"/>
                </a:solidFill>
                <a:effectLst/>
                <a:latin typeface="Calibri" panose="020F0502020204030204" pitchFamily="34" charset="0"/>
              </a:rPr>
              <a:t>240 of 502</a:t>
            </a:r>
            <a:r>
              <a:rPr lang="en-GB" dirty="0"/>
              <a:t> </a:t>
            </a:r>
          </a:p>
          <a:p>
            <a:r>
              <a:rPr lang="en-GB" sz="1200" b="0" i="0" u="none" strike="noStrike" dirty="0">
                <a:solidFill>
                  <a:srgbClr val="000000"/>
                </a:solidFill>
                <a:effectLst/>
                <a:latin typeface="Calibri" panose="020F0502020204030204" pitchFamily="34" charset="0"/>
              </a:rPr>
              <a:t>Black</a:t>
            </a:r>
            <a:r>
              <a:rPr lang="en-GB" dirty="0"/>
              <a:t> </a:t>
            </a:r>
            <a:r>
              <a:rPr lang="en-GB" sz="1200" b="0" i="0" u="none" strike="noStrike" dirty="0">
                <a:solidFill>
                  <a:srgbClr val="000000"/>
                </a:solidFill>
                <a:effectLst/>
                <a:latin typeface="Calibri" panose="020F0502020204030204" pitchFamily="34" charset="0"/>
              </a:rPr>
              <a:t>75 of 160</a:t>
            </a:r>
            <a:r>
              <a:rPr lang="en-GB" dirty="0"/>
              <a:t> </a:t>
            </a:r>
          </a:p>
          <a:p>
            <a:r>
              <a:rPr lang="en-GB" sz="1200" b="0" i="0" u="none" strike="noStrike" dirty="0">
                <a:solidFill>
                  <a:srgbClr val="000000"/>
                </a:solidFill>
                <a:effectLst/>
                <a:latin typeface="Calibri" panose="020F0502020204030204" pitchFamily="34" charset="0"/>
              </a:rPr>
              <a:t>Chinese</a:t>
            </a:r>
            <a:r>
              <a:rPr lang="en-GB" dirty="0"/>
              <a:t> </a:t>
            </a:r>
            <a:r>
              <a:rPr lang="en-GB" sz="1200" b="0" i="0" u="none" strike="noStrike" dirty="0">
                <a:solidFill>
                  <a:srgbClr val="000000"/>
                </a:solidFill>
                <a:effectLst/>
                <a:latin typeface="Calibri" panose="020F0502020204030204" pitchFamily="34" charset="0"/>
              </a:rPr>
              <a:t>29 of 71</a:t>
            </a:r>
            <a:r>
              <a:rPr lang="en-GB" dirty="0"/>
              <a:t> </a:t>
            </a:r>
          </a:p>
          <a:p>
            <a:r>
              <a:rPr lang="en-GB" sz="1200" b="0" i="0" u="none" strike="noStrike" dirty="0">
                <a:solidFill>
                  <a:srgbClr val="000000"/>
                </a:solidFill>
                <a:effectLst/>
                <a:latin typeface="Calibri" panose="020F0502020204030204" pitchFamily="34" charset="0"/>
              </a:rPr>
              <a:t>Mixed</a:t>
            </a:r>
            <a:r>
              <a:rPr lang="en-GB" dirty="0"/>
              <a:t> </a:t>
            </a:r>
            <a:r>
              <a:rPr lang="en-GB" sz="1200" b="0" i="0" u="none" strike="noStrike" dirty="0">
                <a:solidFill>
                  <a:srgbClr val="000000"/>
                </a:solidFill>
                <a:effectLst/>
                <a:latin typeface="Calibri" panose="020F0502020204030204" pitchFamily="34" charset="0"/>
              </a:rPr>
              <a:t>24 of 109</a:t>
            </a:r>
            <a:r>
              <a:rPr lang="en-GB" dirty="0"/>
              <a:t> </a:t>
            </a:r>
          </a:p>
          <a:p>
            <a:r>
              <a:rPr lang="en-GB" sz="1200" b="0" i="0" u="none" strike="noStrike" dirty="0">
                <a:solidFill>
                  <a:srgbClr val="000000"/>
                </a:solidFill>
                <a:effectLst/>
                <a:latin typeface="Calibri" panose="020F0502020204030204" pitchFamily="34" charset="0"/>
              </a:rPr>
              <a:t>Other ethnic group</a:t>
            </a:r>
            <a:r>
              <a:rPr lang="en-GB" dirty="0"/>
              <a:t> </a:t>
            </a:r>
            <a:r>
              <a:rPr lang="en-GB" sz="1200" b="0" i="0" u="none" strike="noStrike" dirty="0">
                <a:solidFill>
                  <a:srgbClr val="000000"/>
                </a:solidFill>
                <a:effectLst/>
                <a:latin typeface="Calibri" panose="020F0502020204030204" pitchFamily="34" charset="0"/>
              </a:rPr>
              <a:t>33 of 83</a:t>
            </a:r>
            <a:r>
              <a:rPr lang="en-GB" dirty="0"/>
              <a:t> </a:t>
            </a:r>
          </a:p>
          <a:p>
            <a:endParaRPr lang="en-GB" dirty="0"/>
          </a:p>
        </p:txBody>
      </p:sp>
      <p:sp>
        <p:nvSpPr>
          <p:cNvPr id="4" name="Slide Number Placeholder 3"/>
          <p:cNvSpPr>
            <a:spLocks noGrp="1"/>
          </p:cNvSpPr>
          <p:nvPr>
            <p:ph type="sldNum" sz="quarter" idx="5"/>
          </p:nvPr>
        </p:nvSpPr>
        <p:spPr/>
        <p:txBody>
          <a:bodyPr/>
          <a:lstStyle/>
          <a:p>
            <a:fld id="{84CABF61-C100-4B80-B600-400B65B2E28A}" type="slidenum">
              <a:rPr lang="en-GB" smtClean="0"/>
              <a:t>26</a:t>
            </a:fld>
            <a:endParaRPr lang="en-GB"/>
          </a:p>
        </p:txBody>
      </p:sp>
    </p:spTree>
    <p:extLst>
      <p:ext uri="{BB962C8B-B14F-4D97-AF65-F5344CB8AC3E}">
        <p14:creationId xmlns:p14="http://schemas.microsoft.com/office/powerpoint/2010/main" val="35112501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Sport England measure and therefore does not take gardening into consideration</a:t>
            </a:r>
          </a:p>
          <a:p>
            <a:endParaRPr lang="en-GB" dirty="0"/>
          </a:p>
          <a:p>
            <a:pPr>
              <a:buClr>
                <a:schemeClr val="accent1"/>
              </a:buClr>
              <a:buFont typeface="Wingdings" panose="05000000000000000000" pitchFamily="2" charset="2"/>
              <a:buNone/>
            </a:pPr>
            <a:r>
              <a:rPr lang="en-GB" sz="1600" dirty="0"/>
              <a:t>*Sessions must last at least 10 minutes and be of at least moderate intensity within the last 28 days</a:t>
            </a:r>
          </a:p>
          <a:p>
            <a:endParaRPr lang="en-GB" dirty="0"/>
          </a:p>
        </p:txBody>
      </p:sp>
      <p:sp>
        <p:nvSpPr>
          <p:cNvPr id="4" name="Slide Number Placeholder 3"/>
          <p:cNvSpPr>
            <a:spLocks noGrp="1"/>
          </p:cNvSpPr>
          <p:nvPr>
            <p:ph type="sldNum" sz="quarter" idx="5"/>
          </p:nvPr>
        </p:nvSpPr>
        <p:spPr/>
        <p:txBody>
          <a:bodyPr/>
          <a:lstStyle/>
          <a:p>
            <a:fld id="{E860ED50-0FF1-443B-9F86-F58FFD958981}" type="slidenum">
              <a:rPr lang="en-GB" smtClean="0"/>
              <a:t>27</a:t>
            </a:fld>
            <a:endParaRPr lang="en-GB"/>
          </a:p>
        </p:txBody>
      </p:sp>
    </p:spTree>
    <p:extLst>
      <p:ext uri="{BB962C8B-B14F-4D97-AF65-F5344CB8AC3E}">
        <p14:creationId xmlns:p14="http://schemas.microsoft.com/office/powerpoint/2010/main" val="3995999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Average minutes includes gardening.  </a:t>
            </a:r>
          </a:p>
          <a:p>
            <a:endParaRPr lang="en-GB" dirty="0"/>
          </a:p>
          <a:p>
            <a:pPr>
              <a:buClr>
                <a:schemeClr val="accent1"/>
              </a:buClr>
              <a:buFont typeface="Wingdings" panose="05000000000000000000" pitchFamily="2" charset="2"/>
              <a:buNone/>
            </a:pPr>
            <a:r>
              <a:rPr lang="en-GB" sz="2000" dirty="0"/>
              <a:t>Duration, minutes per week</a:t>
            </a:r>
          </a:p>
          <a:p>
            <a:pPr marL="457200" lvl="1" indent="0">
              <a:buNone/>
            </a:pPr>
            <a:r>
              <a:rPr lang="en-GB" sz="1800" dirty="0"/>
              <a:t>The average number of minutes per week of a specific sport or activity at moderate intensity. Moderate intensity equivalent (MIE) minutes means each ‘moderate’ minute counts as one minute. Any vigorous activity counts for double, so each vigorous minute counts as two moderate minutes. Light intensity minutes are excluded. For some activities, intensity was assumed and not asked (assumed always to be light, moderate or vigorous). Activities done by those aged 65 and over were assumed to be at least moderate </a:t>
            </a:r>
            <a:endParaRPr lang="en-GB" sz="1600" dirty="0"/>
          </a:p>
          <a:p>
            <a:endParaRPr lang="en-GB" dirty="0"/>
          </a:p>
        </p:txBody>
      </p:sp>
      <p:sp>
        <p:nvSpPr>
          <p:cNvPr id="4" name="Slide Number Placeholder 3"/>
          <p:cNvSpPr>
            <a:spLocks noGrp="1"/>
          </p:cNvSpPr>
          <p:nvPr>
            <p:ph type="sldNum" sz="quarter" idx="5"/>
          </p:nvPr>
        </p:nvSpPr>
        <p:spPr/>
        <p:txBody>
          <a:bodyPr/>
          <a:lstStyle/>
          <a:p>
            <a:fld id="{E860ED50-0FF1-443B-9F86-F58FFD958981}" type="slidenum">
              <a:rPr lang="en-GB" smtClean="0"/>
              <a:t>28</a:t>
            </a:fld>
            <a:endParaRPr lang="en-GB"/>
          </a:p>
        </p:txBody>
      </p:sp>
    </p:spTree>
    <p:extLst>
      <p:ext uri="{BB962C8B-B14F-4D97-AF65-F5344CB8AC3E}">
        <p14:creationId xmlns:p14="http://schemas.microsoft.com/office/powerpoint/2010/main" val="1778781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Traditional sport includes (from the Technical Notes):  </a:t>
            </a:r>
          </a:p>
          <a:p>
            <a:endParaRPr lang="en-GB" dirty="0"/>
          </a:p>
          <a:p>
            <a:r>
              <a:rPr lang="en-GB" dirty="0"/>
              <a:t>Team Sports: Football, Cricket, Rugby union, Rugby league, Touch rugby, Wheelchair rugby, Netball, Basketball, Wheelchair basketball, Field hockey, Volleyball, Rounders, Dodgeball, Baseball or softball, Lacrosse, Goalball, Handball, Gaelic sports, Other team sport. Racket Sports: Tennis, Badminton, Squash or </a:t>
            </a:r>
            <a:r>
              <a:rPr lang="en-GB" dirty="0" err="1"/>
              <a:t>Racketball</a:t>
            </a:r>
            <a:r>
              <a:rPr lang="en-GB" dirty="0"/>
              <a:t>, Table Tennis. Adventure sports: Hill or mountain walking or hiking, Rock climbing or bouldering, Climbing or bouldering wall, Caving or pot holing, Abseiling, Orienteering, Parkour or free running, High ropes. Water sports: Rowing, Sailing, Windsurfing, Gliding, paragliding or hang gliding, Canoeing or kayaking, Rafting, Water skiing or wakeboarding, Surfing, board surfing, body boarding, kite surfing, paddle boarding, Scuba diving or snorkelling, Life-saving, Other water sports such as dragon boat racing. Leisure games and activities: Angling or fishing, Archery, Fencing, Ice skating, Frisbee or ultimate Frisbee, Rounders, Garden trampolining, Ten-pin bowling, Ipsos MORI | Active Lives Survey – Year 1 – Technical Report 11 17-071413-01 | Version 1 | Public | This work was carried out in accordance with the requirements of the international quality standard for Market Research, ISO 20252:2012, and with the Ipsos MORI Terms and Conditions which can be found at http://www.ipsos-mori.com/terms. © Ipsos MORI 2017 Croquet, Cue based sports (e.g. billiards, snooker and pool), Darts, Skittles, Other leisure activity or game. Combat sports, Martial Arts or Target Sports: Archery, Boxing, Fencing, Judo, Taekwondo, Martial arts, Shooting, Wrestling, Tai Chi Winter sports: Skiing, Snowboarding, Sledding, luge, tobogganing, Ice hockey, Curling, Ice skating, Other winter sports. Swimming, diving or water polo: Swimming indoors and outdoors, Diving, Water polo. Running, athletics or multi-sports: Track and field athletics, Running or jogging, Fell or trail running, Triathlon (includes aquathlon and duathlon), Modern Pentathlon, Obstacle course (e.g. Tough </a:t>
            </a:r>
            <a:r>
              <a:rPr lang="en-GB" dirty="0" err="1"/>
              <a:t>mudder</a:t>
            </a:r>
            <a:r>
              <a:rPr lang="en-GB" dirty="0"/>
              <a:t>, Spartan, Rat Race). Golf. Horse riding. Bowls or Boules. Gymnastics, trampolining or cheerleading. Roller or skating sports: Roller-skating, inline skating, rollerblading, Roller hockey, Skateboarding, Ice skating. Motorsports: Karting or go-karting, Motorcycle racing, Motorcar racing.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0ED50-0FF1-443B-9F86-F58FFD9589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2566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Mean minutes</a:t>
            </a:r>
            <a:r>
              <a:rPr lang="en-GB" dirty="0"/>
              <a:t>	</a:t>
            </a:r>
          </a:p>
          <a:p>
            <a:endParaRPr lang="en-GB" dirty="0"/>
          </a:p>
          <a:p>
            <a:r>
              <a:rPr lang="en-GB" dirty="0"/>
              <a:t>	</a:t>
            </a:r>
            <a:r>
              <a:rPr lang="en-GB" b="1" dirty="0"/>
              <a:t>Year 1-4	Year 5</a:t>
            </a:r>
          </a:p>
          <a:p>
            <a:r>
              <a:rPr lang="en-GB" dirty="0"/>
              <a:t>NS </a:t>
            </a:r>
            <a:r>
              <a:rPr lang="en-GB" dirty="0" err="1"/>
              <a:t>SeC</a:t>
            </a:r>
            <a:r>
              <a:rPr lang="en-GB" dirty="0"/>
              <a:t> 1-2	595.5	587.6</a:t>
            </a:r>
          </a:p>
          <a:p>
            <a:r>
              <a:rPr lang="en-GB" dirty="0"/>
              <a:t>NS </a:t>
            </a:r>
            <a:r>
              <a:rPr lang="en-GB" dirty="0" err="1"/>
              <a:t>SeC</a:t>
            </a:r>
            <a:r>
              <a:rPr lang="en-GB" dirty="0"/>
              <a:t> 3-5	533.4	530.1</a:t>
            </a:r>
          </a:p>
          <a:p>
            <a:r>
              <a:rPr lang="en-GB" dirty="0"/>
              <a:t>NS </a:t>
            </a:r>
            <a:r>
              <a:rPr lang="en-GB" dirty="0" err="1"/>
              <a:t>SeC</a:t>
            </a:r>
            <a:r>
              <a:rPr lang="en-GB" dirty="0"/>
              <a:t> 6-8	482.5	450.4</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CABF61-C100-4B80-B600-400B65B2E28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026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CABF61-C100-4B80-B600-400B65B2E28A}" type="slidenum">
              <a:rPr lang="en-GB" smtClean="0"/>
              <a:t>3</a:t>
            </a:fld>
            <a:endParaRPr lang="en-GB"/>
          </a:p>
        </p:txBody>
      </p:sp>
    </p:spTree>
    <p:extLst>
      <p:ext uri="{BB962C8B-B14F-4D97-AF65-F5344CB8AC3E}">
        <p14:creationId xmlns:p14="http://schemas.microsoft.com/office/powerpoint/2010/main" val="32152142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Mean minutes</a:t>
            </a:r>
            <a:r>
              <a:rPr lang="en-GB" dirty="0"/>
              <a:t>	</a:t>
            </a:r>
          </a:p>
          <a:p>
            <a:endParaRPr lang="en-GB" dirty="0"/>
          </a:p>
          <a:p>
            <a:r>
              <a:rPr lang="en-GB" dirty="0"/>
              <a:t>	</a:t>
            </a:r>
            <a:r>
              <a:rPr lang="en-GB" b="1" dirty="0"/>
              <a:t>Year 1-4	Year 5</a:t>
            </a:r>
          </a:p>
          <a:p>
            <a:r>
              <a:rPr lang="en-GB" dirty="0"/>
              <a:t>White British	570.6	587.1</a:t>
            </a:r>
          </a:p>
          <a:p>
            <a:r>
              <a:rPr lang="en-GB" dirty="0"/>
              <a:t>White other	581.8	480.3</a:t>
            </a:r>
          </a:p>
          <a:p>
            <a:r>
              <a:rPr lang="en-GB" dirty="0"/>
              <a:t>Black	406.7	387.8</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CABF61-C100-4B80-B600-400B65B2E28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9121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Mean minutes</a:t>
            </a:r>
            <a:r>
              <a:rPr lang="en-GB" dirty="0"/>
              <a:t>	</a:t>
            </a:r>
          </a:p>
          <a:p>
            <a:endParaRPr lang="en-GB" dirty="0"/>
          </a:p>
          <a:p>
            <a:r>
              <a:rPr lang="en-GB" dirty="0"/>
              <a:t>		</a:t>
            </a:r>
            <a:r>
              <a:rPr lang="en-GB" b="1" dirty="0"/>
              <a:t>Year 1-4	Year 5</a:t>
            </a:r>
          </a:p>
          <a:p>
            <a:r>
              <a:rPr lang="en-GB" dirty="0"/>
              <a:t>South Asian </a:t>
            </a:r>
            <a:r>
              <a:rPr lang="en-GB" dirty="0" err="1"/>
              <a:t>inc</a:t>
            </a:r>
            <a:r>
              <a:rPr lang="en-GB" dirty="0"/>
              <a:t> Chinese	398.2	287.3	</a:t>
            </a:r>
          </a:p>
          <a:p>
            <a:r>
              <a:rPr lang="en-GB" dirty="0"/>
              <a:t>Mixed		556.1	473.9</a:t>
            </a:r>
          </a:p>
          <a:p>
            <a:r>
              <a:rPr lang="en-GB" dirty="0"/>
              <a:t>Other ethnic groups	377.9	321.0</a:t>
            </a:r>
          </a:p>
          <a:p>
            <a:endParaRPr lang="en-GB" dirty="0"/>
          </a:p>
        </p:txBody>
      </p:sp>
      <p:sp>
        <p:nvSpPr>
          <p:cNvPr id="4" name="Slide Number Placeholder 3"/>
          <p:cNvSpPr>
            <a:spLocks noGrp="1"/>
          </p:cNvSpPr>
          <p:nvPr>
            <p:ph type="sldNum" sz="quarter" idx="5"/>
          </p:nvPr>
        </p:nvSpPr>
        <p:spPr/>
        <p:txBody>
          <a:bodyPr/>
          <a:lstStyle/>
          <a:p>
            <a:fld id="{84CABF61-C100-4B80-B600-400B65B2E28A}" type="slidenum">
              <a:rPr lang="en-GB" smtClean="0"/>
              <a:t>32</a:t>
            </a:fld>
            <a:endParaRPr lang="en-GB"/>
          </a:p>
        </p:txBody>
      </p:sp>
    </p:spTree>
    <p:extLst>
      <p:ext uri="{BB962C8B-B14F-4D97-AF65-F5344CB8AC3E}">
        <p14:creationId xmlns:p14="http://schemas.microsoft.com/office/powerpoint/2010/main" val="9025899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CABF61-C100-4B80-B600-400B65B2E28A}" type="slidenum">
              <a:rPr lang="en-GB" smtClean="0"/>
              <a:t>33</a:t>
            </a:fld>
            <a:endParaRPr lang="en-GB"/>
          </a:p>
        </p:txBody>
      </p:sp>
    </p:spTree>
    <p:extLst>
      <p:ext uri="{BB962C8B-B14F-4D97-AF65-F5344CB8AC3E}">
        <p14:creationId xmlns:p14="http://schemas.microsoft.com/office/powerpoint/2010/main" val="20480627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dirty="0">
                <a:solidFill>
                  <a:srgbClr val="000000"/>
                </a:solidFill>
                <a:effectLst/>
                <a:latin typeface="Calibri" panose="020F0502020204030204" pitchFamily="34" charset="0"/>
              </a:rPr>
              <a:t>16-19</a:t>
            </a:r>
            <a:r>
              <a:rPr lang="en-GB" dirty="0"/>
              <a:t> </a:t>
            </a:r>
            <a:r>
              <a:rPr lang="en-GB" sz="1800" b="0" i="0" u="none" strike="noStrike" dirty="0">
                <a:solidFill>
                  <a:srgbClr val="000000"/>
                </a:solidFill>
                <a:effectLst/>
                <a:latin typeface="Calibri" panose="020F0502020204030204" pitchFamily="34" charset="0"/>
              </a:rPr>
              <a:t>157 of 769</a:t>
            </a:r>
            <a:r>
              <a:rPr lang="en-GB" dirty="0"/>
              <a:t> </a:t>
            </a:r>
            <a:r>
              <a:rPr lang="en-GB" sz="1800" b="0" i="0" u="none" strike="noStrike" dirty="0">
                <a:solidFill>
                  <a:srgbClr val="000000"/>
                </a:solidFill>
                <a:effectLst/>
                <a:latin typeface="Calibri" panose="020F0502020204030204" pitchFamily="34" charset="0"/>
              </a:rPr>
              <a:t>206 of 1015</a:t>
            </a:r>
            <a:r>
              <a:rPr lang="en-GB" dirty="0"/>
              <a:t> </a:t>
            </a:r>
            <a:r>
              <a:rPr lang="en-GB" sz="1800" b="0" i="0" u="none" strike="noStrike" dirty="0">
                <a:solidFill>
                  <a:srgbClr val="000000"/>
                </a:solidFill>
                <a:effectLst/>
                <a:latin typeface="Calibri" panose="020F0502020204030204" pitchFamily="34" charset="0"/>
              </a:rPr>
              <a:t>20-24</a:t>
            </a:r>
            <a:r>
              <a:rPr lang="en-GB" dirty="0"/>
              <a:t> </a:t>
            </a:r>
            <a:r>
              <a:rPr lang="en-GB" sz="1800" b="0" i="0" u="none" strike="noStrike" dirty="0">
                <a:solidFill>
                  <a:srgbClr val="000000"/>
                </a:solidFill>
                <a:effectLst/>
                <a:latin typeface="Calibri" panose="020F0502020204030204" pitchFamily="34" charset="0"/>
              </a:rPr>
              <a:t>171 of 839</a:t>
            </a:r>
            <a:r>
              <a:rPr lang="en-GB" dirty="0"/>
              <a:t> </a:t>
            </a:r>
            <a:r>
              <a:rPr lang="en-GB" sz="1800" b="0" i="0" u="none" strike="noStrike" dirty="0">
                <a:solidFill>
                  <a:srgbClr val="000000"/>
                </a:solidFill>
                <a:effectLst/>
                <a:latin typeface="Calibri" panose="020F0502020204030204" pitchFamily="34" charset="0"/>
              </a:rPr>
              <a:t>282 of 1461</a:t>
            </a:r>
            <a:r>
              <a:rPr lang="en-GB" dirty="0"/>
              <a:t> </a:t>
            </a:r>
            <a:r>
              <a:rPr lang="en-GB" sz="1800" b="0" i="0" u="none" strike="noStrike" dirty="0">
                <a:solidFill>
                  <a:srgbClr val="000000"/>
                </a:solidFill>
                <a:effectLst/>
                <a:latin typeface="Calibri" panose="020F0502020204030204" pitchFamily="34" charset="0"/>
              </a:rPr>
              <a:t>25-29</a:t>
            </a:r>
            <a:r>
              <a:rPr lang="en-GB" dirty="0"/>
              <a:t> </a:t>
            </a:r>
            <a:r>
              <a:rPr lang="en-GB" sz="1800" b="0" i="0" u="none" strike="noStrike" dirty="0">
                <a:solidFill>
                  <a:srgbClr val="000000"/>
                </a:solidFill>
                <a:effectLst/>
                <a:latin typeface="Calibri" panose="020F0502020204030204" pitchFamily="34" charset="0"/>
              </a:rPr>
              <a:t>251 of 1464</a:t>
            </a:r>
            <a:r>
              <a:rPr lang="en-GB" dirty="0"/>
              <a:t> </a:t>
            </a:r>
            <a:r>
              <a:rPr lang="en-GB" sz="1800" b="0" i="0" u="none" strike="noStrike" dirty="0">
                <a:solidFill>
                  <a:srgbClr val="000000"/>
                </a:solidFill>
                <a:effectLst/>
                <a:latin typeface="Calibri" panose="020F0502020204030204" pitchFamily="34" charset="0"/>
              </a:rPr>
              <a:t>477 of 2371</a:t>
            </a:r>
            <a:r>
              <a:rPr lang="en-GB" dirty="0"/>
              <a:t> </a:t>
            </a:r>
            <a:r>
              <a:rPr lang="en-GB" sz="1800" b="0" i="0" u="none" strike="noStrike" dirty="0">
                <a:solidFill>
                  <a:srgbClr val="000000"/>
                </a:solidFill>
                <a:effectLst/>
                <a:latin typeface="Calibri" panose="020F0502020204030204" pitchFamily="34" charset="0"/>
              </a:rPr>
              <a:t>30-34</a:t>
            </a:r>
            <a:r>
              <a:rPr lang="en-GB" dirty="0"/>
              <a:t> </a:t>
            </a:r>
            <a:r>
              <a:rPr lang="en-GB" sz="1800" b="0" i="0" u="none" strike="noStrike" dirty="0">
                <a:solidFill>
                  <a:srgbClr val="000000"/>
                </a:solidFill>
                <a:effectLst/>
                <a:latin typeface="Calibri" panose="020F0502020204030204" pitchFamily="34" charset="0"/>
              </a:rPr>
              <a:t>438 of 1889</a:t>
            </a:r>
            <a:r>
              <a:rPr lang="en-GB" dirty="0"/>
              <a:t> </a:t>
            </a:r>
            <a:r>
              <a:rPr lang="en-GB" sz="1800" b="0" i="0" u="none" strike="noStrike" dirty="0">
                <a:solidFill>
                  <a:srgbClr val="000000"/>
                </a:solidFill>
                <a:effectLst/>
                <a:latin typeface="Calibri" panose="020F0502020204030204" pitchFamily="34" charset="0"/>
              </a:rPr>
              <a:t>650 of 2731</a:t>
            </a:r>
            <a:r>
              <a:rPr lang="en-GB" dirty="0"/>
              <a:t> </a:t>
            </a:r>
            <a:r>
              <a:rPr lang="en-GB" sz="1800" b="0" i="0" u="none" strike="noStrike" dirty="0">
                <a:solidFill>
                  <a:srgbClr val="000000"/>
                </a:solidFill>
                <a:effectLst/>
                <a:latin typeface="Calibri" panose="020F0502020204030204" pitchFamily="34" charset="0"/>
              </a:rPr>
              <a:t>35-39</a:t>
            </a:r>
            <a:r>
              <a:rPr lang="en-GB" dirty="0"/>
              <a:t> </a:t>
            </a:r>
            <a:r>
              <a:rPr lang="en-GB" sz="1800" b="0" i="0" u="none" strike="noStrike" dirty="0">
                <a:solidFill>
                  <a:srgbClr val="000000"/>
                </a:solidFill>
                <a:effectLst/>
                <a:latin typeface="Calibri" panose="020F0502020204030204" pitchFamily="34" charset="0"/>
              </a:rPr>
              <a:t>468 of 1980</a:t>
            </a:r>
            <a:r>
              <a:rPr lang="en-GB" dirty="0"/>
              <a:t> </a:t>
            </a:r>
            <a:r>
              <a:rPr lang="en-GB" sz="1800" b="0" i="0" u="none" strike="noStrike" dirty="0">
                <a:solidFill>
                  <a:srgbClr val="000000"/>
                </a:solidFill>
                <a:effectLst/>
                <a:latin typeface="Calibri" panose="020F0502020204030204" pitchFamily="34" charset="0"/>
              </a:rPr>
              <a:t>671 of 2877</a:t>
            </a:r>
            <a:r>
              <a:rPr lang="en-GB" dirty="0"/>
              <a:t> </a:t>
            </a:r>
            <a:r>
              <a:rPr lang="en-GB" sz="1800" b="0" i="0" u="none" strike="noStrike" dirty="0">
                <a:solidFill>
                  <a:srgbClr val="000000"/>
                </a:solidFill>
                <a:effectLst/>
                <a:latin typeface="Calibri" panose="020F0502020204030204" pitchFamily="34" charset="0"/>
              </a:rPr>
              <a:t>40-44</a:t>
            </a:r>
            <a:r>
              <a:rPr lang="en-GB" dirty="0"/>
              <a:t> </a:t>
            </a:r>
            <a:r>
              <a:rPr lang="en-GB" sz="1800" b="0" i="0" u="none" strike="noStrike" dirty="0">
                <a:solidFill>
                  <a:srgbClr val="000000"/>
                </a:solidFill>
                <a:effectLst/>
                <a:latin typeface="Calibri" panose="020F0502020204030204" pitchFamily="34" charset="0"/>
              </a:rPr>
              <a:t>448 of 2011</a:t>
            </a:r>
            <a:r>
              <a:rPr lang="en-GB" dirty="0"/>
              <a:t> </a:t>
            </a:r>
            <a:r>
              <a:rPr lang="en-GB" sz="1800" b="0" i="0" u="none" strike="noStrike" dirty="0">
                <a:solidFill>
                  <a:srgbClr val="000000"/>
                </a:solidFill>
                <a:effectLst/>
                <a:latin typeface="Calibri" panose="020F0502020204030204" pitchFamily="34" charset="0"/>
              </a:rPr>
              <a:t>556 of 2563</a:t>
            </a:r>
            <a:r>
              <a:rPr lang="en-GB" dirty="0"/>
              <a:t> </a:t>
            </a:r>
            <a:r>
              <a:rPr lang="en-GB" sz="1800" b="0" i="0" u="none" strike="noStrike" dirty="0">
                <a:solidFill>
                  <a:srgbClr val="000000"/>
                </a:solidFill>
                <a:effectLst/>
                <a:latin typeface="Calibri" panose="020F0502020204030204" pitchFamily="34" charset="0"/>
              </a:rPr>
              <a:t>45-49</a:t>
            </a:r>
            <a:r>
              <a:rPr lang="en-GB" dirty="0"/>
              <a:t> </a:t>
            </a:r>
            <a:r>
              <a:rPr lang="en-GB" sz="1800" b="0" i="0" u="none" strike="noStrike" dirty="0">
                <a:solidFill>
                  <a:srgbClr val="000000"/>
                </a:solidFill>
                <a:effectLst/>
                <a:latin typeface="Calibri" panose="020F0502020204030204" pitchFamily="34" charset="0"/>
              </a:rPr>
              <a:t>495 of 2092</a:t>
            </a:r>
            <a:r>
              <a:rPr lang="en-GB" dirty="0"/>
              <a:t> </a:t>
            </a:r>
            <a:r>
              <a:rPr lang="en-GB" sz="1800" b="0" i="0" u="none" strike="noStrike" dirty="0">
                <a:solidFill>
                  <a:srgbClr val="000000"/>
                </a:solidFill>
                <a:effectLst/>
                <a:latin typeface="Calibri" panose="020F0502020204030204" pitchFamily="34" charset="0"/>
              </a:rPr>
              <a:t>572 of 2496</a:t>
            </a:r>
            <a:r>
              <a:rPr lang="en-GB" dirty="0"/>
              <a:t> </a:t>
            </a:r>
            <a:r>
              <a:rPr lang="en-GB" sz="1800" b="0" i="0" u="none" strike="noStrike" dirty="0">
                <a:solidFill>
                  <a:srgbClr val="000000"/>
                </a:solidFill>
                <a:effectLst/>
                <a:latin typeface="Calibri" panose="020F0502020204030204" pitchFamily="34" charset="0"/>
              </a:rPr>
              <a:t>50-54</a:t>
            </a:r>
            <a:r>
              <a:rPr lang="en-GB" dirty="0"/>
              <a:t> </a:t>
            </a:r>
            <a:r>
              <a:rPr lang="en-GB" sz="1800" b="0" i="0" u="none" strike="noStrike" dirty="0">
                <a:solidFill>
                  <a:srgbClr val="000000"/>
                </a:solidFill>
                <a:effectLst/>
                <a:latin typeface="Calibri" panose="020F0502020204030204" pitchFamily="34" charset="0"/>
              </a:rPr>
              <a:t>519 of 2078</a:t>
            </a:r>
            <a:r>
              <a:rPr lang="en-GB" dirty="0"/>
              <a:t> </a:t>
            </a:r>
            <a:r>
              <a:rPr lang="en-GB" sz="1800" b="0" i="0" u="none" strike="noStrike" dirty="0">
                <a:solidFill>
                  <a:srgbClr val="000000"/>
                </a:solidFill>
                <a:effectLst/>
                <a:latin typeface="Calibri" panose="020F0502020204030204" pitchFamily="34" charset="0"/>
              </a:rPr>
              <a:t>646 of 2521</a:t>
            </a:r>
            <a:r>
              <a:rPr lang="en-GB" dirty="0"/>
              <a:t> </a:t>
            </a:r>
            <a:r>
              <a:rPr lang="en-GB" sz="1800" b="0" i="0" u="none" strike="noStrike" dirty="0">
                <a:solidFill>
                  <a:srgbClr val="000000"/>
                </a:solidFill>
                <a:effectLst/>
                <a:latin typeface="Calibri" panose="020F0502020204030204" pitchFamily="34" charset="0"/>
              </a:rPr>
              <a:t>55-59</a:t>
            </a:r>
            <a:r>
              <a:rPr lang="en-GB" dirty="0"/>
              <a:t> </a:t>
            </a:r>
            <a:r>
              <a:rPr lang="en-GB" sz="1800" b="0" i="0" u="none" strike="noStrike" dirty="0">
                <a:solidFill>
                  <a:srgbClr val="000000"/>
                </a:solidFill>
                <a:effectLst/>
                <a:latin typeface="Calibri" panose="020F0502020204030204" pitchFamily="34" charset="0"/>
              </a:rPr>
              <a:t>605 of 2118</a:t>
            </a:r>
            <a:r>
              <a:rPr lang="en-GB" dirty="0"/>
              <a:t> </a:t>
            </a:r>
            <a:r>
              <a:rPr lang="en-GB" sz="1800" b="0" i="0" u="none" strike="noStrike" dirty="0">
                <a:solidFill>
                  <a:srgbClr val="000000"/>
                </a:solidFill>
                <a:effectLst/>
                <a:latin typeface="Calibri" panose="020F0502020204030204" pitchFamily="34" charset="0"/>
              </a:rPr>
              <a:t>703 of 2514</a:t>
            </a:r>
            <a:r>
              <a:rPr lang="en-GB" dirty="0"/>
              <a:t> </a:t>
            </a:r>
            <a:r>
              <a:rPr lang="en-GB" sz="1800" b="0" i="0" u="none" strike="noStrike" dirty="0">
                <a:solidFill>
                  <a:srgbClr val="000000"/>
                </a:solidFill>
                <a:effectLst/>
                <a:latin typeface="Calibri" panose="020F0502020204030204" pitchFamily="34" charset="0"/>
              </a:rPr>
              <a:t>60-64</a:t>
            </a:r>
            <a:r>
              <a:rPr lang="en-GB" dirty="0"/>
              <a:t> </a:t>
            </a:r>
            <a:r>
              <a:rPr lang="en-GB" sz="1800" b="0" i="0" u="none" strike="noStrike" dirty="0">
                <a:solidFill>
                  <a:srgbClr val="000000"/>
                </a:solidFill>
                <a:effectLst/>
                <a:latin typeface="Calibri" panose="020F0502020204030204" pitchFamily="34" charset="0"/>
              </a:rPr>
              <a:t>604 of 2240</a:t>
            </a:r>
            <a:r>
              <a:rPr lang="en-GB" dirty="0"/>
              <a:t> </a:t>
            </a:r>
            <a:r>
              <a:rPr lang="en-GB" sz="1800" b="0" i="0" u="none" strike="noStrike" dirty="0">
                <a:solidFill>
                  <a:srgbClr val="000000"/>
                </a:solidFill>
                <a:effectLst/>
                <a:latin typeface="Calibri" panose="020F0502020204030204" pitchFamily="34" charset="0"/>
              </a:rPr>
              <a:t>812 of 2600</a:t>
            </a:r>
            <a:r>
              <a:rPr lang="en-GB" dirty="0"/>
              <a:t> </a:t>
            </a:r>
            <a:r>
              <a:rPr lang="en-GB" sz="1800" b="0" i="0" u="none" strike="noStrike" dirty="0">
                <a:solidFill>
                  <a:srgbClr val="000000"/>
                </a:solidFill>
                <a:effectLst/>
                <a:latin typeface="Calibri" panose="020F0502020204030204" pitchFamily="34" charset="0"/>
              </a:rPr>
              <a:t>65-69</a:t>
            </a:r>
            <a:r>
              <a:rPr lang="en-GB" dirty="0"/>
              <a:t> </a:t>
            </a:r>
            <a:r>
              <a:rPr lang="en-GB" sz="1800" b="0" i="0" u="none" strike="noStrike" dirty="0">
                <a:solidFill>
                  <a:srgbClr val="000000"/>
                </a:solidFill>
                <a:effectLst/>
                <a:latin typeface="Calibri" panose="020F0502020204030204" pitchFamily="34" charset="0"/>
              </a:rPr>
              <a:t>709 of 2578</a:t>
            </a:r>
            <a:r>
              <a:rPr lang="en-GB" dirty="0"/>
              <a:t> </a:t>
            </a:r>
            <a:r>
              <a:rPr lang="en-GB" sz="1800" b="0" i="0" u="none" strike="noStrike" dirty="0">
                <a:solidFill>
                  <a:srgbClr val="000000"/>
                </a:solidFill>
                <a:effectLst/>
                <a:latin typeface="Calibri" panose="020F0502020204030204" pitchFamily="34" charset="0"/>
              </a:rPr>
              <a:t>825 of 2565</a:t>
            </a:r>
            <a:r>
              <a:rPr lang="en-GB" dirty="0"/>
              <a:t> </a:t>
            </a:r>
            <a:r>
              <a:rPr lang="en-GB" sz="1800" b="0" i="0" u="none" strike="noStrike" dirty="0">
                <a:solidFill>
                  <a:srgbClr val="000000"/>
                </a:solidFill>
                <a:effectLst/>
                <a:latin typeface="Calibri" panose="020F0502020204030204" pitchFamily="34" charset="0"/>
              </a:rPr>
              <a:t>70-74</a:t>
            </a:r>
            <a:r>
              <a:rPr lang="en-GB" dirty="0"/>
              <a:t> </a:t>
            </a:r>
            <a:r>
              <a:rPr lang="en-GB" sz="1800" b="0" i="0" u="none" strike="noStrike" dirty="0">
                <a:solidFill>
                  <a:srgbClr val="000000"/>
                </a:solidFill>
                <a:effectLst/>
                <a:latin typeface="Calibri" panose="020F0502020204030204" pitchFamily="34" charset="0"/>
              </a:rPr>
              <a:t>706 of 2068</a:t>
            </a:r>
            <a:r>
              <a:rPr lang="en-GB" dirty="0"/>
              <a:t> </a:t>
            </a:r>
            <a:r>
              <a:rPr lang="en-GB" sz="1800" b="0" i="0" u="none" strike="noStrike" dirty="0">
                <a:solidFill>
                  <a:srgbClr val="000000"/>
                </a:solidFill>
                <a:effectLst/>
                <a:latin typeface="Calibri" panose="020F0502020204030204" pitchFamily="34" charset="0"/>
              </a:rPr>
              <a:t>768 of 2070</a:t>
            </a:r>
            <a:r>
              <a:rPr lang="en-GB" dirty="0"/>
              <a:t> </a:t>
            </a:r>
            <a:r>
              <a:rPr lang="en-GB" sz="1800" b="0" i="0" u="none" strike="noStrike" dirty="0">
                <a:solidFill>
                  <a:srgbClr val="000000"/>
                </a:solidFill>
                <a:effectLst/>
                <a:latin typeface="Calibri" panose="020F0502020204030204" pitchFamily="34" charset="0"/>
              </a:rPr>
              <a:t>75-79</a:t>
            </a:r>
            <a:r>
              <a:rPr lang="en-GB" dirty="0"/>
              <a:t> </a:t>
            </a:r>
            <a:r>
              <a:rPr lang="en-GB" sz="1800" b="0" i="0" u="none" strike="noStrike" dirty="0">
                <a:solidFill>
                  <a:srgbClr val="000000"/>
                </a:solidFill>
                <a:effectLst/>
                <a:latin typeface="Calibri" panose="020F0502020204030204" pitchFamily="34" charset="0"/>
              </a:rPr>
              <a:t>494 of 1192</a:t>
            </a:r>
            <a:r>
              <a:rPr lang="en-GB" dirty="0"/>
              <a:t> </a:t>
            </a:r>
            <a:r>
              <a:rPr lang="en-GB" sz="1800" b="0" i="0" u="none" strike="noStrike" dirty="0">
                <a:solidFill>
                  <a:srgbClr val="000000"/>
                </a:solidFill>
                <a:effectLst/>
                <a:latin typeface="Calibri" panose="020F0502020204030204" pitchFamily="34" charset="0"/>
              </a:rPr>
              <a:t>502 of 1062</a:t>
            </a:r>
            <a:r>
              <a:rPr lang="en-GB" dirty="0"/>
              <a:t> </a:t>
            </a:r>
            <a:r>
              <a:rPr lang="en-GB" sz="1800" b="0" i="0" u="none" strike="noStrike" dirty="0">
                <a:solidFill>
                  <a:srgbClr val="000000"/>
                </a:solidFill>
                <a:effectLst/>
                <a:latin typeface="Calibri" panose="020F0502020204030204" pitchFamily="34" charset="0"/>
              </a:rPr>
              <a:t>80-84</a:t>
            </a:r>
            <a:r>
              <a:rPr lang="en-GB" dirty="0"/>
              <a:t> </a:t>
            </a:r>
            <a:r>
              <a:rPr lang="en-GB" sz="1800" b="0" i="0" u="none" strike="noStrike" dirty="0">
                <a:solidFill>
                  <a:srgbClr val="000000"/>
                </a:solidFill>
                <a:effectLst/>
                <a:latin typeface="Calibri" panose="020F0502020204030204" pitchFamily="34" charset="0"/>
              </a:rPr>
              <a:t>311 of 631</a:t>
            </a:r>
            <a:r>
              <a:rPr lang="en-GB" dirty="0"/>
              <a:t> </a:t>
            </a:r>
            <a:r>
              <a:rPr lang="en-GB" sz="1800" b="0" i="0" u="none" strike="noStrike" dirty="0">
                <a:solidFill>
                  <a:srgbClr val="000000"/>
                </a:solidFill>
                <a:effectLst/>
                <a:latin typeface="Calibri" panose="020F0502020204030204" pitchFamily="34" charset="0"/>
              </a:rPr>
              <a:t>387 of 626</a:t>
            </a:r>
            <a:r>
              <a:rPr lang="en-GB" dirty="0"/>
              <a:t> </a:t>
            </a:r>
            <a:r>
              <a:rPr lang="en-GB" sz="1800" b="0" i="0" u="none" strike="noStrike" dirty="0">
                <a:solidFill>
                  <a:srgbClr val="000000"/>
                </a:solidFill>
                <a:effectLst/>
                <a:latin typeface="Calibri" panose="020F0502020204030204" pitchFamily="34" charset="0"/>
              </a:rPr>
              <a:t>85-89</a:t>
            </a:r>
            <a:r>
              <a:rPr lang="en-GB" dirty="0"/>
              <a:t> </a:t>
            </a:r>
            <a:r>
              <a:rPr lang="en-GB" sz="1800" b="0" i="0" u="none" strike="noStrike" dirty="0">
                <a:solidFill>
                  <a:srgbClr val="000000"/>
                </a:solidFill>
                <a:effectLst/>
                <a:latin typeface="Calibri" panose="020F0502020204030204" pitchFamily="34" charset="0"/>
              </a:rPr>
              <a:t>180 of 270</a:t>
            </a:r>
            <a:r>
              <a:rPr lang="en-GB" dirty="0"/>
              <a:t> </a:t>
            </a:r>
            <a:r>
              <a:rPr lang="en-GB" sz="1800" b="0" i="0" u="none" strike="noStrike" dirty="0">
                <a:solidFill>
                  <a:srgbClr val="000000"/>
                </a:solidFill>
                <a:effectLst/>
                <a:latin typeface="Calibri" panose="020F0502020204030204" pitchFamily="34" charset="0"/>
              </a:rPr>
              <a:t>213 of 281</a:t>
            </a:r>
            <a:r>
              <a:rPr lang="en-GB" dirty="0"/>
              <a:t> </a:t>
            </a:r>
            <a:r>
              <a:rPr lang="en-GB" sz="1800" b="0" i="0" u="none" strike="noStrike" dirty="0">
                <a:solidFill>
                  <a:srgbClr val="000000"/>
                </a:solidFill>
                <a:effectLst/>
                <a:latin typeface="Calibri" panose="020F0502020204030204" pitchFamily="34" charset="0"/>
              </a:rPr>
              <a:t>90-94</a:t>
            </a:r>
            <a:r>
              <a:rPr lang="en-GB" dirty="0"/>
              <a:t> </a:t>
            </a:r>
            <a:r>
              <a:rPr lang="en-GB" sz="1800" b="0" i="0" u="none" strike="noStrike" dirty="0">
                <a:solidFill>
                  <a:srgbClr val="000000"/>
                </a:solidFill>
                <a:effectLst/>
                <a:latin typeface="Calibri" panose="020F0502020204030204" pitchFamily="34" charset="0"/>
              </a:rPr>
              <a:t>55 of 69</a:t>
            </a:r>
            <a:r>
              <a:rPr lang="en-GB" dirty="0"/>
              <a:t> </a:t>
            </a:r>
            <a:r>
              <a:rPr lang="en-GB" sz="1800" b="0" i="0" u="none" strike="noStrike" dirty="0">
                <a:solidFill>
                  <a:srgbClr val="000000"/>
                </a:solidFill>
                <a:effectLst/>
                <a:latin typeface="Calibri" panose="020F0502020204030204" pitchFamily="34" charset="0"/>
              </a:rPr>
              <a:t>81 of 96</a:t>
            </a:r>
            <a:r>
              <a:rPr lang="en-GB" dirty="0"/>
              <a:t> </a:t>
            </a:r>
            <a:r>
              <a:rPr lang="en-GB" sz="1800" b="0" i="0" u="none" strike="noStrike" dirty="0">
                <a:solidFill>
                  <a:srgbClr val="000000"/>
                </a:solidFill>
                <a:effectLst/>
                <a:latin typeface="Calibri" panose="020F0502020204030204" pitchFamily="34" charset="0"/>
              </a:rPr>
              <a:t>95+</a:t>
            </a:r>
            <a:r>
              <a:rPr lang="en-GB" dirty="0"/>
              <a:t> </a:t>
            </a:r>
            <a:r>
              <a:rPr lang="en-GB" sz="1800" b="0" i="0" u="none" strike="noStrike" dirty="0">
                <a:solidFill>
                  <a:srgbClr val="000000"/>
                </a:solidFill>
                <a:effectLst/>
                <a:latin typeface="Calibri" panose="020F0502020204030204" pitchFamily="34" charset="0"/>
              </a:rPr>
              <a:t>16 of 23</a:t>
            </a:r>
            <a:r>
              <a:rPr lang="en-GB" dirty="0"/>
              <a:t> </a:t>
            </a:r>
            <a:r>
              <a:rPr lang="en-GB" sz="1800" b="0" i="0" u="none" strike="noStrike" dirty="0">
                <a:solidFill>
                  <a:srgbClr val="000000"/>
                </a:solidFill>
                <a:effectLst/>
                <a:latin typeface="Calibri" panose="020F0502020204030204" pitchFamily="34" charset="0"/>
              </a:rPr>
              <a:t>26 of 32</a:t>
            </a:r>
            <a:r>
              <a:rPr lang="en-GB" dirty="0"/>
              <a:t> </a:t>
            </a:r>
            <a:r>
              <a:rPr lang="en-GB" sz="1800" b="0" i="0" u="none" strike="noStrike" dirty="0">
                <a:solidFill>
                  <a:srgbClr val="000000"/>
                </a:solidFill>
                <a:effectLst/>
                <a:latin typeface="Calibri" panose="020F0502020204030204" pitchFamily="34" charset="0"/>
              </a:rPr>
              <a:t>90+</a:t>
            </a:r>
            <a:r>
              <a:rPr lang="en-GB" dirty="0"/>
              <a:t> </a:t>
            </a:r>
            <a:r>
              <a:rPr lang="en-GB" sz="1800" b="0" i="0" u="none" strike="noStrike" dirty="0">
                <a:solidFill>
                  <a:srgbClr val="000000"/>
                </a:solidFill>
                <a:effectLst/>
                <a:latin typeface="Calibri" panose="020F0502020204030204" pitchFamily="34" charset="0"/>
              </a:rPr>
              <a:t>71 of 92</a:t>
            </a:r>
            <a:r>
              <a:rPr lang="en-GB" dirty="0"/>
              <a:t> </a:t>
            </a:r>
            <a:r>
              <a:rPr lang="en-GB" sz="1800" b="0" i="0" u="none" strike="noStrike" dirty="0">
                <a:solidFill>
                  <a:srgbClr val="000000"/>
                </a:solidFill>
                <a:effectLst/>
                <a:latin typeface="Calibri" panose="020F0502020204030204" pitchFamily="34" charset="0"/>
              </a:rPr>
              <a:t>107 of 128</a:t>
            </a:r>
            <a:r>
              <a:rPr lang="en-GB" dirty="0"/>
              <a:t> </a:t>
            </a:r>
          </a:p>
        </p:txBody>
      </p:sp>
      <p:sp>
        <p:nvSpPr>
          <p:cNvPr id="4" name="Slide Number Placeholder 3"/>
          <p:cNvSpPr>
            <a:spLocks noGrp="1"/>
          </p:cNvSpPr>
          <p:nvPr>
            <p:ph type="sldNum" sz="quarter" idx="5"/>
          </p:nvPr>
        </p:nvSpPr>
        <p:spPr/>
        <p:txBody>
          <a:bodyPr/>
          <a:lstStyle/>
          <a:p>
            <a:fld id="{84CABF61-C100-4B80-B600-400B65B2E28A}" type="slidenum">
              <a:rPr lang="en-GB" smtClean="0"/>
              <a:t>34</a:t>
            </a:fld>
            <a:endParaRPr lang="en-GB"/>
          </a:p>
        </p:txBody>
      </p:sp>
    </p:spTree>
    <p:extLst>
      <p:ext uri="{BB962C8B-B14F-4D97-AF65-F5344CB8AC3E}">
        <p14:creationId xmlns:p14="http://schemas.microsoft.com/office/powerpoint/2010/main" val="24980002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dirty="0">
                <a:solidFill>
                  <a:srgbClr val="000000"/>
                </a:solidFill>
                <a:effectLst/>
                <a:latin typeface="Calibri" panose="020F0502020204030204" pitchFamily="34" charset="0"/>
              </a:rPr>
              <a:t>Male</a:t>
            </a:r>
            <a:r>
              <a:rPr lang="en-GB" dirty="0"/>
              <a:t> </a:t>
            </a:r>
            <a:r>
              <a:rPr lang="en-GB" sz="1800" b="0" i="0" u="none" strike="noStrike" dirty="0">
                <a:solidFill>
                  <a:srgbClr val="000000"/>
                </a:solidFill>
                <a:effectLst/>
                <a:latin typeface="Calibri" panose="020F0502020204030204" pitchFamily="34" charset="0"/>
              </a:rPr>
              <a:t>Female</a:t>
            </a:r>
            <a:r>
              <a:rPr lang="en-GB" dirty="0"/>
              <a:t> </a:t>
            </a:r>
            <a:r>
              <a:rPr lang="en-GB" sz="1800" b="0" i="0" u="none" strike="noStrike" dirty="0">
                <a:solidFill>
                  <a:srgbClr val="000000"/>
                </a:solidFill>
                <a:effectLst/>
                <a:latin typeface="Calibri" panose="020F0502020204030204" pitchFamily="34" charset="0"/>
              </a:rPr>
              <a:t>NS SEC 1-2: Managerial, administrative and professional occupations</a:t>
            </a:r>
            <a:r>
              <a:rPr lang="en-GB" dirty="0"/>
              <a:t> </a:t>
            </a:r>
            <a:r>
              <a:rPr lang="en-GB" sz="1800" b="0" i="0" u="none" strike="noStrike" dirty="0">
                <a:solidFill>
                  <a:srgbClr val="000000"/>
                </a:solidFill>
                <a:effectLst/>
                <a:latin typeface="Calibri" panose="020F0502020204030204" pitchFamily="34" charset="0"/>
              </a:rPr>
              <a:t>1964 of 10984</a:t>
            </a:r>
            <a:r>
              <a:rPr lang="en-GB" dirty="0"/>
              <a:t> </a:t>
            </a:r>
            <a:r>
              <a:rPr lang="en-GB" sz="1800" b="0" i="0" u="none" strike="noStrike" dirty="0">
                <a:solidFill>
                  <a:srgbClr val="000000"/>
                </a:solidFill>
                <a:effectLst/>
                <a:latin typeface="Calibri" panose="020F0502020204030204" pitchFamily="34" charset="0"/>
              </a:rPr>
              <a:t>2948 of 14577</a:t>
            </a:r>
            <a:r>
              <a:rPr lang="en-GB" dirty="0"/>
              <a:t> </a:t>
            </a:r>
            <a:r>
              <a:rPr lang="en-GB" sz="1800" b="0" i="0" u="none" strike="noStrike" dirty="0">
                <a:solidFill>
                  <a:srgbClr val="000000"/>
                </a:solidFill>
                <a:effectLst/>
                <a:latin typeface="Calibri" panose="020F0502020204030204" pitchFamily="34" charset="0"/>
              </a:rPr>
              <a:t>NS SEC 3: Intermediate occupations</a:t>
            </a:r>
            <a:r>
              <a:rPr lang="en-GB" dirty="0"/>
              <a:t> </a:t>
            </a:r>
            <a:r>
              <a:rPr lang="en-GB" sz="1800" b="0" i="0" u="none" strike="noStrike" dirty="0">
                <a:solidFill>
                  <a:srgbClr val="000000"/>
                </a:solidFill>
                <a:effectLst/>
                <a:latin typeface="Calibri" panose="020F0502020204030204" pitchFamily="34" charset="0"/>
              </a:rPr>
              <a:t>298 of 1157</a:t>
            </a:r>
            <a:r>
              <a:rPr lang="en-GB" dirty="0"/>
              <a:t> </a:t>
            </a:r>
            <a:r>
              <a:rPr lang="en-GB" sz="1800" b="0" i="0" u="none" strike="noStrike" dirty="0">
                <a:solidFill>
                  <a:srgbClr val="000000"/>
                </a:solidFill>
                <a:effectLst/>
                <a:latin typeface="Calibri" panose="020F0502020204030204" pitchFamily="34" charset="0"/>
              </a:rPr>
              <a:t>1313 of 4766</a:t>
            </a:r>
            <a:r>
              <a:rPr lang="en-GB" dirty="0"/>
              <a:t> </a:t>
            </a:r>
            <a:r>
              <a:rPr lang="en-GB" sz="1800" b="0" i="0" u="none" strike="noStrike" dirty="0">
                <a:solidFill>
                  <a:srgbClr val="000000"/>
                </a:solidFill>
                <a:effectLst/>
                <a:latin typeface="Calibri" panose="020F0502020204030204" pitchFamily="34" charset="0"/>
              </a:rPr>
              <a:t>NS SEC 4: Self employed and small employers</a:t>
            </a:r>
            <a:r>
              <a:rPr lang="en-GB" dirty="0"/>
              <a:t> </a:t>
            </a:r>
            <a:r>
              <a:rPr lang="en-GB" sz="1800" b="0" i="0" u="none" strike="noStrike" dirty="0">
                <a:solidFill>
                  <a:srgbClr val="000000"/>
                </a:solidFill>
                <a:effectLst/>
                <a:latin typeface="Calibri" panose="020F0502020204030204" pitchFamily="34" charset="0"/>
              </a:rPr>
              <a:t>609 of 1892</a:t>
            </a:r>
            <a:r>
              <a:rPr lang="en-GB" dirty="0"/>
              <a:t> </a:t>
            </a:r>
            <a:r>
              <a:rPr lang="en-GB" sz="1800" b="0" i="0" u="none" strike="noStrike" dirty="0">
                <a:solidFill>
                  <a:srgbClr val="000000"/>
                </a:solidFill>
                <a:effectLst/>
                <a:latin typeface="Calibri" panose="020F0502020204030204" pitchFamily="34" charset="0"/>
              </a:rPr>
              <a:t>252 of 931</a:t>
            </a:r>
            <a:r>
              <a:rPr lang="en-GB" dirty="0"/>
              <a:t> </a:t>
            </a:r>
            <a:r>
              <a:rPr lang="en-GB" sz="1800" b="0" i="0" u="none" strike="noStrike" dirty="0">
                <a:solidFill>
                  <a:srgbClr val="000000"/>
                </a:solidFill>
                <a:effectLst/>
                <a:latin typeface="Calibri" panose="020F0502020204030204" pitchFamily="34" charset="0"/>
              </a:rPr>
              <a:t>NS SEC 5: Lower supervisory and technical occupations</a:t>
            </a:r>
            <a:r>
              <a:rPr lang="en-GB" dirty="0"/>
              <a:t> </a:t>
            </a:r>
            <a:r>
              <a:rPr lang="en-GB" sz="1800" b="0" i="0" u="none" strike="noStrike" dirty="0">
                <a:solidFill>
                  <a:srgbClr val="000000"/>
                </a:solidFill>
                <a:effectLst/>
                <a:latin typeface="Calibri" panose="020F0502020204030204" pitchFamily="34" charset="0"/>
              </a:rPr>
              <a:t>916 of 2933</a:t>
            </a:r>
            <a:r>
              <a:rPr lang="en-GB" dirty="0"/>
              <a:t> </a:t>
            </a:r>
            <a:r>
              <a:rPr lang="en-GB" sz="1800" b="0" i="0" u="none" strike="noStrike" dirty="0">
                <a:solidFill>
                  <a:srgbClr val="000000"/>
                </a:solidFill>
                <a:effectLst/>
                <a:latin typeface="Calibri" panose="020F0502020204030204" pitchFamily="34" charset="0"/>
              </a:rPr>
              <a:t>304 of 934</a:t>
            </a:r>
            <a:r>
              <a:rPr lang="en-GB" dirty="0"/>
              <a:t> </a:t>
            </a:r>
            <a:r>
              <a:rPr lang="en-GB" sz="1800" b="0" i="0" u="none" strike="noStrike" dirty="0">
                <a:solidFill>
                  <a:srgbClr val="000000"/>
                </a:solidFill>
                <a:effectLst/>
                <a:latin typeface="Calibri" panose="020F0502020204030204" pitchFamily="34" charset="0"/>
              </a:rPr>
              <a:t>NS SEC 6-7: Semi-routine and routine occupations</a:t>
            </a:r>
            <a:r>
              <a:rPr lang="en-GB" dirty="0"/>
              <a:t> </a:t>
            </a:r>
            <a:r>
              <a:rPr lang="en-GB" sz="1800" b="0" i="0" u="none" strike="noStrike" dirty="0">
                <a:solidFill>
                  <a:srgbClr val="000000"/>
                </a:solidFill>
                <a:effectLst/>
                <a:latin typeface="Calibri" panose="020F0502020204030204" pitchFamily="34" charset="0"/>
              </a:rPr>
              <a:t>1057 of 2817</a:t>
            </a:r>
            <a:r>
              <a:rPr lang="en-GB" dirty="0"/>
              <a:t> </a:t>
            </a:r>
            <a:r>
              <a:rPr lang="en-GB" sz="1800" b="0" i="0" u="none" strike="noStrike" dirty="0">
                <a:solidFill>
                  <a:srgbClr val="000000"/>
                </a:solidFill>
                <a:effectLst/>
                <a:latin typeface="Calibri" panose="020F0502020204030204" pitchFamily="34" charset="0"/>
              </a:rPr>
              <a:t>1176 of 3091</a:t>
            </a:r>
            <a:r>
              <a:rPr lang="en-GB" dirty="0"/>
              <a:t> </a:t>
            </a:r>
            <a:r>
              <a:rPr lang="en-GB" sz="1800" b="0" i="0" u="none" strike="noStrike" dirty="0">
                <a:solidFill>
                  <a:srgbClr val="000000"/>
                </a:solidFill>
                <a:effectLst/>
                <a:latin typeface="Calibri" panose="020F0502020204030204" pitchFamily="34" charset="0"/>
              </a:rPr>
              <a:t>NS SEC 8: Long term unemployed or never worked</a:t>
            </a:r>
            <a:r>
              <a:rPr lang="en-GB" dirty="0"/>
              <a:t> </a:t>
            </a:r>
            <a:r>
              <a:rPr lang="en-GB" sz="1800" b="0" i="0" u="none" strike="noStrike" dirty="0">
                <a:solidFill>
                  <a:srgbClr val="000000"/>
                </a:solidFill>
                <a:effectLst/>
                <a:latin typeface="Calibri" panose="020F0502020204030204" pitchFamily="34" charset="0"/>
              </a:rPr>
              <a:t>238 of 632</a:t>
            </a:r>
            <a:r>
              <a:rPr lang="en-GB" dirty="0"/>
              <a:t> </a:t>
            </a:r>
            <a:r>
              <a:rPr lang="en-GB" sz="1800" b="0" i="0" u="none" strike="noStrike" dirty="0">
                <a:solidFill>
                  <a:srgbClr val="000000"/>
                </a:solidFill>
                <a:effectLst/>
                <a:latin typeface="Calibri" panose="020F0502020204030204" pitchFamily="34" charset="0"/>
              </a:rPr>
              <a:t>467 of 971</a:t>
            </a:r>
            <a:r>
              <a:rPr lang="en-GB" dirty="0"/>
              <a:t> </a:t>
            </a:r>
            <a:r>
              <a:rPr lang="en-GB" sz="1800" b="0" i="0" u="none" strike="noStrike" dirty="0">
                <a:solidFill>
                  <a:srgbClr val="000000"/>
                </a:solidFill>
                <a:effectLst/>
                <a:latin typeface="Calibri" panose="020F0502020204030204" pitchFamily="34" charset="0"/>
              </a:rPr>
              <a:t>NS SEC 9: Students and other</a:t>
            </a:r>
            <a:r>
              <a:rPr lang="en-GB" dirty="0"/>
              <a:t> </a:t>
            </a:r>
            <a:r>
              <a:rPr lang="en-GB" sz="1800" b="0" i="0" u="none" strike="noStrike" dirty="0">
                <a:solidFill>
                  <a:srgbClr val="000000"/>
                </a:solidFill>
                <a:effectLst/>
                <a:latin typeface="Calibri" panose="020F0502020204030204" pitchFamily="34" charset="0"/>
              </a:rPr>
              <a:t>529 of 1790</a:t>
            </a:r>
            <a:r>
              <a:rPr lang="en-GB" dirty="0"/>
              <a:t> </a:t>
            </a:r>
            <a:r>
              <a:rPr lang="en-GB" sz="1800" b="0" i="0" u="none" strike="noStrike" dirty="0">
                <a:solidFill>
                  <a:srgbClr val="000000"/>
                </a:solidFill>
                <a:effectLst/>
                <a:latin typeface="Calibri" panose="020F0502020204030204" pitchFamily="34" charset="0"/>
              </a:rPr>
              <a:t>782 of 2654</a:t>
            </a:r>
            <a:r>
              <a:rPr lang="en-GB" dirty="0"/>
              <a:t> </a:t>
            </a:r>
          </a:p>
        </p:txBody>
      </p:sp>
      <p:sp>
        <p:nvSpPr>
          <p:cNvPr id="4" name="Slide Number Placeholder 3"/>
          <p:cNvSpPr>
            <a:spLocks noGrp="1"/>
          </p:cNvSpPr>
          <p:nvPr>
            <p:ph type="sldNum" sz="quarter" idx="5"/>
          </p:nvPr>
        </p:nvSpPr>
        <p:spPr/>
        <p:txBody>
          <a:bodyPr/>
          <a:lstStyle/>
          <a:p>
            <a:fld id="{84CABF61-C100-4B80-B600-400B65B2E28A}" type="slidenum">
              <a:rPr lang="en-GB" smtClean="0"/>
              <a:t>35</a:t>
            </a:fld>
            <a:endParaRPr lang="en-GB"/>
          </a:p>
        </p:txBody>
      </p:sp>
    </p:spTree>
    <p:extLst>
      <p:ext uri="{BB962C8B-B14F-4D97-AF65-F5344CB8AC3E}">
        <p14:creationId xmlns:p14="http://schemas.microsoft.com/office/powerpoint/2010/main" val="15625006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dirty="0">
                <a:solidFill>
                  <a:srgbClr val="000000"/>
                </a:solidFill>
                <a:effectLst/>
                <a:latin typeface="Calibri" panose="020F0502020204030204" pitchFamily="34" charset="0"/>
              </a:rPr>
              <a:t>Least deprived decile</a:t>
            </a:r>
            <a:r>
              <a:rPr lang="en-GB" dirty="0"/>
              <a:t> </a:t>
            </a:r>
            <a:r>
              <a:rPr lang="en-GB" sz="1800" b="0" i="0" u="none" strike="noStrike" dirty="0">
                <a:solidFill>
                  <a:srgbClr val="000000"/>
                </a:solidFill>
                <a:effectLst/>
                <a:latin typeface="Calibri" panose="020F0502020204030204" pitchFamily="34" charset="0"/>
              </a:rPr>
              <a:t>302 of 1503</a:t>
            </a:r>
            <a:r>
              <a:rPr lang="en-GB" dirty="0"/>
              <a:t> </a:t>
            </a:r>
            <a:r>
              <a:rPr lang="en-GB" sz="1800" b="0" i="0" u="none" strike="noStrike" dirty="0">
                <a:solidFill>
                  <a:srgbClr val="000000"/>
                </a:solidFill>
                <a:effectLst/>
                <a:latin typeface="Calibri" panose="020F0502020204030204" pitchFamily="34" charset="0"/>
              </a:rPr>
              <a:t>359 of 1655</a:t>
            </a:r>
            <a:r>
              <a:rPr lang="en-GB" dirty="0"/>
              <a:t> </a:t>
            </a:r>
            <a:r>
              <a:rPr lang="en-GB" sz="1800" b="0" i="0" u="none" strike="noStrike" dirty="0">
                <a:solidFill>
                  <a:srgbClr val="000000"/>
                </a:solidFill>
                <a:effectLst/>
                <a:latin typeface="Calibri" panose="020F0502020204030204" pitchFamily="34" charset="0"/>
              </a:rPr>
              <a:t>2</a:t>
            </a:r>
            <a:r>
              <a:rPr lang="en-GB" dirty="0"/>
              <a:t> </a:t>
            </a:r>
            <a:r>
              <a:rPr lang="en-GB" sz="1800" b="0" i="0" u="none" strike="noStrike" dirty="0">
                <a:solidFill>
                  <a:srgbClr val="000000"/>
                </a:solidFill>
                <a:effectLst/>
                <a:latin typeface="Calibri" panose="020F0502020204030204" pitchFamily="34" charset="0"/>
              </a:rPr>
              <a:t>352 of 1747</a:t>
            </a:r>
            <a:r>
              <a:rPr lang="en-GB" dirty="0"/>
              <a:t> </a:t>
            </a:r>
            <a:r>
              <a:rPr lang="en-GB" sz="1800" b="0" i="0" u="none" strike="noStrike" dirty="0">
                <a:solidFill>
                  <a:srgbClr val="000000"/>
                </a:solidFill>
                <a:effectLst/>
                <a:latin typeface="Calibri" panose="020F0502020204030204" pitchFamily="34" charset="0"/>
              </a:rPr>
              <a:t>444 of 2058</a:t>
            </a:r>
            <a:r>
              <a:rPr lang="en-GB" dirty="0"/>
              <a:t> </a:t>
            </a:r>
            <a:r>
              <a:rPr lang="en-GB" sz="1800" b="0" i="0" u="none" strike="noStrike" dirty="0">
                <a:solidFill>
                  <a:srgbClr val="000000"/>
                </a:solidFill>
                <a:effectLst/>
                <a:latin typeface="Calibri" panose="020F0502020204030204" pitchFamily="34" charset="0"/>
              </a:rPr>
              <a:t>3</a:t>
            </a:r>
            <a:r>
              <a:rPr lang="en-GB" dirty="0"/>
              <a:t> </a:t>
            </a:r>
            <a:r>
              <a:rPr lang="en-GB" sz="1800" b="0" i="0" u="none" strike="noStrike" dirty="0">
                <a:solidFill>
                  <a:srgbClr val="000000"/>
                </a:solidFill>
                <a:effectLst/>
                <a:latin typeface="Calibri" panose="020F0502020204030204" pitchFamily="34" charset="0"/>
              </a:rPr>
              <a:t>470 of 2119</a:t>
            </a:r>
            <a:r>
              <a:rPr lang="en-GB" dirty="0"/>
              <a:t> </a:t>
            </a:r>
            <a:r>
              <a:rPr lang="en-GB" sz="1800" b="0" i="0" u="none" strike="noStrike" dirty="0">
                <a:solidFill>
                  <a:srgbClr val="000000"/>
                </a:solidFill>
                <a:effectLst/>
                <a:latin typeface="Calibri" panose="020F0502020204030204" pitchFamily="34" charset="0"/>
              </a:rPr>
              <a:t>536 of 2477</a:t>
            </a:r>
            <a:r>
              <a:rPr lang="en-GB" dirty="0"/>
              <a:t> </a:t>
            </a:r>
            <a:r>
              <a:rPr lang="en-GB" sz="1800" b="0" i="0" u="none" strike="noStrike" dirty="0">
                <a:solidFill>
                  <a:srgbClr val="000000"/>
                </a:solidFill>
                <a:effectLst/>
                <a:latin typeface="Calibri" panose="020F0502020204030204" pitchFamily="34" charset="0"/>
              </a:rPr>
              <a:t>4</a:t>
            </a:r>
            <a:r>
              <a:rPr lang="en-GB" dirty="0"/>
              <a:t> </a:t>
            </a:r>
            <a:r>
              <a:rPr lang="en-GB" sz="1800" b="0" i="0" u="none" strike="noStrike" dirty="0">
                <a:solidFill>
                  <a:srgbClr val="000000"/>
                </a:solidFill>
                <a:effectLst/>
                <a:latin typeface="Calibri" panose="020F0502020204030204" pitchFamily="34" charset="0"/>
              </a:rPr>
              <a:t>432 of 1966</a:t>
            </a:r>
            <a:r>
              <a:rPr lang="en-GB" dirty="0"/>
              <a:t> </a:t>
            </a:r>
            <a:r>
              <a:rPr lang="en-GB" sz="1800" b="0" i="0" u="none" strike="noStrike" dirty="0">
                <a:solidFill>
                  <a:srgbClr val="000000"/>
                </a:solidFill>
                <a:effectLst/>
                <a:latin typeface="Calibri" panose="020F0502020204030204" pitchFamily="34" charset="0"/>
              </a:rPr>
              <a:t>593 of 2380</a:t>
            </a:r>
            <a:r>
              <a:rPr lang="en-GB" dirty="0"/>
              <a:t> </a:t>
            </a:r>
            <a:r>
              <a:rPr lang="en-GB" sz="1800" b="0" i="0" u="none" strike="noStrike" dirty="0">
                <a:solidFill>
                  <a:srgbClr val="000000"/>
                </a:solidFill>
                <a:effectLst/>
                <a:latin typeface="Calibri" panose="020F0502020204030204" pitchFamily="34" charset="0"/>
              </a:rPr>
              <a:t>5</a:t>
            </a:r>
            <a:r>
              <a:rPr lang="en-GB" dirty="0"/>
              <a:t> </a:t>
            </a:r>
            <a:r>
              <a:rPr lang="en-GB" sz="1800" b="0" i="0" u="none" strike="noStrike" dirty="0">
                <a:solidFill>
                  <a:srgbClr val="000000"/>
                </a:solidFill>
                <a:effectLst/>
                <a:latin typeface="Calibri" panose="020F0502020204030204" pitchFamily="34" charset="0"/>
              </a:rPr>
              <a:t>355 of 1501</a:t>
            </a:r>
            <a:r>
              <a:rPr lang="en-GB" dirty="0"/>
              <a:t> </a:t>
            </a:r>
            <a:r>
              <a:rPr lang="en-GB" sz="1800" b="0" i="0" u="none" strike="noStrike" dirty="0">
                <a:solidFill>
                  <a:srgbClr val="000000"/>
                </a:solidFill>
                <a:effectLst/>
                <a:latin typeface="Calibri" panose="020F0502020204030204" pitchFamily="34" charset="0"/>
              </a:rPr>
              <a:t>463 of 1838</a:t>
            </a:r>
            <a:r>
              <a:rPr lang="en-GB" dirty="0"/>
              <a:t> </a:t>
            </a:r>
            <a:r>
              <a:rPr lang="en-GB" sz="1800" b="0" i="0" u="none" strike="noStrike" dirty="0">
                <a:solidFill>
                  <a:srgbClr val="000000"/>
                </a:solidFill>
                <a:effectLst/>
                <a:latin typeface="Calibri" panose="020F0502020204030204" pitchFamily="34" charset="0"/>
              </a:rPr>
              <a:t>6</a:t>
            </a:r>
            <a:r>
              <a:rPr lang="en-GB" dirty="0"/>
              <a:t> </a:t>
            </a:r>
            <a:r>
              <a:rPr lang="en-GB" sz="1800" b="0" i="0" u="none" strike="noStrike" dirty="0">
                <a:solidFill>
                  <a:srgbClr val="000000"/>
                </a:solidFill>
                <a:effectLst/>
                <a:latin typeface="Calibri" panose="020F0502020204030204" pitchFamily="34" charset="0"/>
              </a:rPr>
              <a:t>470 of 1889</a:t>
            </a:r>
            <a:r>
              <a:rPr lang="en-GB" dirty="0"/>
              <a:t> </a:t>
            </a:r>
            <a:r>
              <a:rPr lang="en-GB" sz="1800" b="0" i="0" u="none" strike="noStrike" dirty="0">
                <a:solidFill>
                  <a:srgbClr val="000000"/>
                </a:solidFill>
                <a:effectLst/>
                <a:latin typeface="Calibri" panose="020F0502020204030204" pitchFamily="34" charset="0"/>
              </a:rPr>
              <a:t>555 of 2347</a:t>
            </a:r>
            <a:r>
              <a:rPr lang="en-GB" dirty="0"/>
              <a:t> </a:t>
            </a:r>
            <a:r>
              <a:rPr lang="en-GB" sz="1800" b="0" i="0" u="none" strike="noStrike" dirty="0">
                <a:solidFill>
                  <a:srgbClr val="000000"/>
                </a:solidFill>
                <a:effectLst/>
                <a:latin typeface="Calibri" panose="020F0502020204030204" pitchFamily="34" charset="0"/>
              </a:rPr>
              <a:t>7</a:t>
            </a:r>
            <a:r>
              <a:rPr lang="en-GB" dirty="0"/>
              <a:t> </a:t>
            </a:r>
            <a:r>
              <a:rPr lang="en-GB" sz="1800" b="0" i="0" u="none" strike="noStrike" dirty="0">
                <a:solidFill>
                  <a:srgbClr val="000000"/>
                </a:solidFill>
                <a:effectLst/>
                <a:latin typeface="Calibri" panose="020F0502020204030204" pitchFamily="34" charset="0"/>
              </a:rPr>
              <a:t>519 of 1924</a:t>
            </a:r>
            <a:r>
              <a:rPr lang="en-GB" dirty="0"/>
              <a:t> </a:t>
            </a:r>
            <a:r>
              <a:rPr lang="en-GB" sz="1800" b="0" i="0" u="none" strike="noStrike" dirty="0">
                <a:solidFill>
                  <a:srgbClr val="000000"/>
                </a:solidFill>
                <a:effectLst/>
                <a:latin typeface="Calibri" panose="020F0502020204030204" pitchFamily="34" charset="0"/>
              </a:rPr>
              <a:t>687 of 2500</a:t>
            </a:r>
            <a:r>
              <a:rPr lang="en-GB" dirty="0"/>
              <a:t> </a:t>
            </a:r>
            <a:r>
              <a:rPr lang="en-GB" sz="1800" b="0" i="0" u="none" strike="noStrike" dirty="0">
                <a:solidFill>
                  <a:srgbClr val="000000"/>
                </a:solidFill>
                <a:effectLst/>
                <a:latin typeface="Calibri" panose="020F0502020204030204" pitchFamily="34" charset="0"/>
              </a:rPr>
              <a:t>8</a:t>
            </a:r>
            <a:r>
              <a:rPr lang="en-GB" dirty="0"/>
              <a:t> </a:t>
            </a:r>
            <a:r>
              <a:rPr lang="en-GB" sz="1800" b="0" i="0" u="none" strike="noStrike" dirty="0">
                <a:solidFill>
                  <a:srgbClr val="000000"/>
                </a:solidFill>
                <a:effectLst/>
                <a:latin typeface="Calibri" panose="020F0502020204030204" pitchFamily="34" charset="0"/>
              </a:rPr>
              <a:t>749 of 2777</a:t>
            </a:r>
            <a:r>
              <a:rPr lang="en-GB" dirty="0"/>
              <a:t> </a:t>
            </a:r>
            <a:r>
              <a:rPr lang="en-GB" sz="1800" b="0" i="0" u="none" strike="noStrike" dirty="0">
                <a:solidFill>
                  <a:srgbClr val="000000"/>
                </a:solidFill>
                <a:effectLst/>
                <a:latin typeface="Calibri" panose="020F0502020204030204" pitchFamily="34" charset="0"/>
              </a:rPr>
              <a:t>939 of 3556</a:t>
            </a:r>
            <a:r>
              <a:rPr lang="en-GB" dirty="0"/>
              <a:t> </a:t>
            </a:r>
            <a:r>
              <a:rPr lang="en-GB" sz="1800" b="0" i="0" u="none" strike="noStrike" dirty="0">
                <a:solidFill>
                  <a:srgbClr val="000000"/>
                </a:solidFill>
                <a:effectLst/>
                <a:latin typeface="Calibri" panose="020F0502020204030204" pitchFamily="34" charset="0"/>
              </a:rPr>
              <a:t>9</a:t>
            </a:r>
            <a:r>
              <a:rPr lang="en-GB" dirty="0"/>
              <a:t> </a:t>
            </a:r>
            <a:r>
              <a:rPr lang="en-GB" sz="1800" b="0" i="0" u="none" strike="noStrike" dirty="0">
                <a:solidFill>
                  <a:srgbClr val="000000"/>
                </a:solidFill>
                <a:effectLst/>
                <a:latin typeface="Calibri" panose="020F0502020204030204" pitchFamily="34" charset="0"/>
              </a:rPr>
              <a:t>1013 of 3394</a:t>
            </a:r>
            <a:r>
              <a:rPr lang="en-GB" dirty="0"/>
              <a:t> </a:t>
            </a:r>
            <a:r>
              <a:rPr lang="en-GB" sz="1800" b="0" i="0" u="none" strike="noStrike" dirty="0">
                <a:solidFill>
                  <a:srgbClr val="000000"/>
                </a:solidFill>
                <a:effectLst/>
                <a:latin typeface="Calibri" panose="020F0502020204030204" pitchFamily="34" charset="0"/>
              </a:rPr>
              <a:t>1300 of 4245</a:t>
            </a:r>
            <a:r>
              <a:rPr lang="en-GB" dirty="0"/>
              <a:t> </a:t>
            </a:r>
            <a:r>
              <a:rPr lang="en-GB" sz="1800" b="0" i="0" u="none" strike="noStrike" dirty="0">
                <a:solidFill>
                  <a:srgbClr val="000000"/>
                </a:solidFill>
                <a:effectLst/>
                <a:latin typeface="Calibri" panose="020F0502020204030204" pitchFamily="34" charset="0"/>
              </a:rPr>
              <a:t>Most deprived decile</a:t>
            </a:r>
            <a:r>
              <a:rPr lang="en-GB" dirty="0"/>
              <a:t> </a:t>
            </a:r>
            <a:r>
              <a:rPr lang="en-GB" sz="1800" b="0" i="0" u="none" strike="noStrike" dirty="0">
                <a:solidFill>
                  <a:srgbClr val="000000"/>
                </a:solidFill>
                <a:effectLst/>
                <a:latin typeface="Calibri" panose="020F0502020204030204" pitchFamily="34" charset="0"/>
              </a:rPr>
              <a:t>2038 of 5625</a:t>
            </a:r>
            <a:r>
              <a:rPr lang="en-GB" dirty="0"/>
              <a:t> </a:t>
            </a:r>
            <a:r>
              <a:rPr lang="en-GB" sz="1800" b="0" i="0" u="none" strike="noStrike" dirty="0">
                <a:solidFill>
                  <a:srgbClr val="000000"/>
                </a:solidFill>
                <a:effectLst/>
                <a:latin typeface="Calibri" panose="020F0502020204030204" pitchFamily="34" charset="0"/>
              </a:rPr>
              <a:t>2611 of 7050</a:t>
            </a:r>
            <a:r>
              <a:rPr lang="en-GB" dirty="0"/>
              <a:t> </a:t>
            </a:r>
          </a:p>
        </p:txBody>
      </p:sp>
      <p:sp>
        <p:nvSpPr>
          <p:cNvPr id="4" name="Slide Number Placeholder 3"/>
          <p:cNvSpPr>
            <a:spLocks noGrp="1"/>
          </p:cNvSpPr>
          <p:nvPr>
            <p:ph type="sldNum" sz="quarter" idx="5"/>
          </p:nvPr>
        </p:nvSpPr>
        <p:spPr/>
        <p:txBody>
          <a:bodyPr/>
          <a:lstStyle/>
          <a:p>
            <a:fld id="{84CABF61-C100-4B80-B600-400B65B2E28A}" type="slidenum">
              <a:rPr lang="en-GB" smtClean="0"/>
              <a:t>36</a:t>
            </a:fld>
            <a:endParaRPr lang="en-GB"/>
          </a:p>
        </p:txBody>
      </p:sp>
    </p:spTree>
    <p:extLst>
      <p:ext uri="{BB962C8B-B14F-4D97-AF65-F5344CB8AC3E}">
        <p14:creationId xmlns:p14="http://schemas.microsoft.com/office/powerpoint/2010/main" val="22228328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dirty="0">
                <a:solidFill>
                  <a:srgbClr val="000000"/>
                </a:solidFill>
                <a:effectLst/>
                <a:latin typeface="Calibri" panose="020F0502020204030204" pitchFamily="34" charset="0"/>
              </a:rPr>
              <a:t>White British</a:t>
            </a:r>
            <a:r>
              <a:rPr lang="en-GB" dirty="0"/>
              <a:t> 	</a:t>
            </a:r>
            <a:r>
              <a:rPr lang="en-GB" sz="1800" b="0" i="0" u="none" strike="noStrike" dirty="0">
                <a:solidFill>
                  <a:srgbClr val="000000"/>
                </a:solidFill>
                <a:effectLst/>
                <a:latin typeface="Calibri" panose="020F0502020204030204" pitchFamily="34" charset="0"/>
              </a:rPr>
              <a:t>5064 of 19587</a:t>
            </a:r>
            <a:r>
              <a:rPr lang="en-GB" dirty="0"/>
              <a:t> 		</a:t>
            </a:r>
            <a:r>
              <a:rPr lang="en-GB" sz="1800" b="0" i="0" u="none" strike="noStrike" dirty="0">
                <a:solidFill>
                  <a:srgbClr val="000000"/>
                </a:solidFill>
                <a:effectLst/>
                <a:latin typeface="Calibri" panose="020F0502020204030204" pitchFamily="34" charset="0"/>
              </a:rPr>
              <a:t>6526 of 24398</a:t>
            </a:r>
            <a:r>
              <a:rPr lang="en-GB" dirty="0"/>
              <a:t> </a:t>
            </a:r>
          </a:p>
          <a:p>
            <a:r>
              <a:rPr lang="en-GB" sz="1800" b="0" i="0" u="none" strike="noStrike" dirty="0">
                <a:solidFill>
                  <a:srgbClr val="000000"/>
                </a:solidFill>
                <a:effectLst/>
                <a:latin typeface="Calibri" panose="020F0502020204030204" pitchFamily="34" charset="0"/>
              </a:rPr>
              <a:t>White Other</a:t>
            </a:r>
            <a:r>
              <a:rPr lang="en-GB" dirty="0"/>
              <a:t> 	</a:t>
            </a:r>
            <a:r>
              <a:rPr lang="en-GB" sz="1800" b="0" i="0" u="none" strike="noStrike" dirty="0">
                <a:solidFill>
                  <a:srgbClr val="000000"/>
                </a:solidFill>
                <a:effectLst/>
                <a:latin typeface="Calibri" panose="020F0502020204030204" pitchFamily="34" charset="0"/>
              </a:rPr>
              <a:t>282 of 1121</a:t>
            </a:r>
            <a:r>
              <a:rPr lang="en-GB" dirty="0"/>
              <a:t> 		</a:t>
            </a:r>
            <a:r>
              <a:rPr lang="en-GB" sz="1800" b="0" i="0" u="none" strike="noStrike" dirty="0">
                <a:solidFill>
                  <a:srgbClr val="000000"/>
                </a:solidFill>
                <a:effectLst/>
                <a:latin typeface="Calibri" panose="020F0502020204030204" pitchFamily="34" charset="0"/>
              </a:rPr>
              <a:t>355 of 1464</a:t>
            </a:r>
            <a:r>
              <a:rPr lang="en-GB" dirty="0"/>
              <a:t> </a:t>
            </a:r>
          </a:p>
          <a:p>
            <a:r>
              <a:rPr lang="en-GB" sz="1800" b="0" i="0" u="none" strike="noStrike" dirty="0">
                <a:solidFill>
                  <a:srgbClr val="000000"/>
                </a:solidFill>
                <a:effectLst/>
                <a:latin typeface="Calibri" panose="020F0502020204030204" pitchFamily="34" charset="0"/>
              </a:rPr>
              <a:t>South Asian</a:t>
            </a:r>
            <a:r>
              <a:rPr lang="en-GB" dirty="0"/>
              <a:t> 	</a:t>
            </a:r>
            <a:r>
              <a:rPr lang="en-GB" sz="1800" b="0" i="0" u="none" strike="noStrike" dirty="0">
                <a:solidFill>
                  <a:srgbClr val="000000"/>
                </a:solidFill>
                <a:effectLst/>
                <a:latin typeface="Calibri" panose="020F0502020204030204" pitchFamily="34" charset="0"/>
              </a:rPr>
              <a:t>598 of 1612</a:t>
            </a:r>
            <a:r>
              <a:rPr lang="en-GB" dirty="0"/>
              <a:t> 	</a:t>
            </a:r>
            <a:r>
              <a:rPr lang="en-GB" sz="1800" b="0" i="0" u="none" strike="noStrike" dirty="0">
                <a:solidFill>
                  <a:srgbClr val="000000"/>
                </a:solidFill>
                <a:effectLst/>
                <a:latin typeface="Calibri" panose="020F0502020204030204" pitchFamily="34" charset="0"/>
              </a:rPr>
              <a:t>710 of 1767</a:t>
            </a:r>
            <a:r>
              <a:rPr lang="en-GB" dirty="0"/>
              <a:t> </a:t>
            </a:r>
            <a:r>
              <a:rPr lang="en-GB" sz="1800" b="0" i="0" u="none" strike="noStrike" dirty="0">
                <a:solidFill>
                  <a:srgbClr val="000000"/>
                </a:solidFill>
                <a:effectLst/>
                <a:latin typeface="Calibri" panose="020F0502020204030204" pitchFamily="34" charset="0"/>
              </a:rPr>
              <a:t>Black</a:t>
            </a:r>
            <a:r>
              <a:rPr lang="en-GB" dirty="0"/>
              <a:t> </a:t>
            </a:r>
            <a:r>
              <a:rPr lang="en-GB" sz="1800" b="0" i="0" u="none" strike="noStrike" dirty="0">
                <a:solidFill>
                  <a:srgbClr val="000000"/>
                </a:solidFill>
                <a:effectLst/>
                <a:latin typeface="Calibri" panose="020F0502020204030204" pitchFamily="34" charset="0"/>
              </a:rPr>
              <a:t>177 of 468</a:t>
            </a:r>
            <a:r>
              <a:rPr lang="en-GB" dirty="0"/>
              <a:t> </a:t>
            </a:r>
            <a:r>
              <a:rPr lang="en-GB" sz="1800" b="0" i="0" u="none" strike="noStrike" dirty="0">
                <a:solidFill>
                  <a:srgbClr val="000000"/>
                </a:solidFill>
                <a:effectLst/>
                <a:latin typeface="Calibri" panose="020F0502020204030204" pitchFamily="34" charset="0"/>
              </a:rPr>
              <a:t>214 of 599</a:t>
            </a:r>
            <a:r>
              <a:rPr lang="en-GB" dirty="0"/>
              <a:t> </a:t>
            </a:r>
            <a:r>
              <a:rPr lang="en-GB" sz="1800" b="0" i="0" u="none" strike="noStrike" dirty="0">
                <a:solidFill>
                  <a:srgbClr val="000000"/>
                </a:solidFill>
                <a:effectLst/>
                <a:latin typeface="Calibri" panose="020F0502020204030204" pitchFamily="34" charset="0"/>
              </a:rPr>
              <a:t>Chinese</a:t>
            </a:r>
            <a:r>
              <a:rPr lang="en-GB" dirty="0"/>
              <a:t> </a:t>
            </a:r>
            <a:r>
              <a:rPr lang="en-GB" sz="1800" b="0" i="0" u="none" strike="noStrike" dirty="0">
                <a:solidFill>
                  <a:srgbClr val="000000"/>
                </a:solidFill>
                <a:effectLst/>
                <a:latin typeface="Calibri" panose="020F0502020204030204" pitchFamily="34" charset="0"/>
              </a:rPr>
              <a:t>54 of 175</a:t>
            </a:r>
            <a:r>
              <a:rPr lang="en-GB" dirty="0"/>
              <a:t> </a:t>
            </a:r>
            <a:r>
              <a:rPr lang="en-GB" sz="1800" b="0" i="0" u="none" strike="noStrike" dirty="0">
                <a:solidFill>
                  <a:srgbClr val="000000"/>
                </a:solidFill>
                <a:effectLst/>
                <a:latin typeface="Calibri" panose="020F0502020204030204" pitchFamily="34" charset="0"/>
              </a:rPr>
              <a:t>87 of 240</a:t>
            </a:r>
            <a:r>
              <a:rPr lang="en-GB" dirty="0"/>
              <a:t> </a:t>
            </a:r>
            <a:r>
              <a:rPr lang="en-GB" sz="1800" b="0" i="0" u="none" strike="noStrike" dirty="0">
                <a:solidFill>
                  <a:srgbClr val="000000"/>
                </a:solidFill>
                <a:effectLst/>
                <a:latin typeface="Calibri" panose="020F0502020204030204" pitchFamily="34" charset="0"/>
              </a:rPr>
              <a:t>Mixed</a:t>
            </a:r>
            <a:r>
              <a:rPr lang="en-GB" dirty="0"/>
              <a:t> </a:t>
            </a:r>
            <a:r>
              <a:rPr lang="en-GB" sz="1800" b="0" i="0" u="none" strike="noStrike" dirty="0">
                <a:solidFill>
                  <a:srgbClr val="000000"/>
                </a:solidFill>
                <a:effectLst/>
                <a:latin typeface="Calibri" panose="020F0502020204030204" pitchFamily="34" charset="0"/>
              </a:rPr>
              <a:t>59 of 256</a:t>
            </a:r>
            <a:r>
              <a:rPr lang="en-GB" dirty="0"/>
              <a:t> </a:t>
            </a:r>
            <a:r>
              <a:rPr lang="en-GB" sz="1800" b="0" i="0" u="none" strike="noStrike" dirty="0">
                <a:solidFill>
                  <a:srgbClr val="000000"/>
                </a:solidFill>
                <a:effectLst/>
                <a:latin typeface="Calibri" panose="020F0502020204030204" pitchFamily="34" charset="0"/>
              </a:rPr>
              <a:t>102 of 432</a:t>
            </a:r>
            <a:r>
              <a:rPr lang="en-GB" dirty="0"/>
              <a:t> </a:t>
            </a:r>
            <a:r>
              <a:rPr lang="en-GB" sz="1800" b="0" i="0" u="none" strike="noStrike" dirty="0">
                <a:solidFill>
                  <a:srgbClr val="000000"/>
                </a:solidFill>
                <a:effectLst/>
                <a:latin typeface="Calibri" panose="020F0502020204030204" pitchFamily="34" charset="0"/>
              </a:rPr>
              <a:t>Other ethnic group</a:t>
            </a:r>
            <a:r>
              <a:rPr lang="en-GB" dirty="0"/>
              <a:t> </a:t>
            </a:r>
            <a:r>
              <a:rPr lang="en-GB" sz="1800" b="0" i="0" u="none" strike="noStrike" dirty="0">
                <a:solidFill>
                  <a:srgbClr val="000000"/>
                </a:solidFill>
                <a:effectLst/>
                <a:latin typeface="Calibri" panose="020F0502020204030204" pitchFamily="34" charset="0"/>
              </a:rPr>
              <a:t>87 of 254</a:t>
            </a:r>
            <a:r>
              <a:rPr lang="en-GB" dirty="0"/>
              <a:t> </a:t>
            </a:r>
            <a:r>
              <a:rPr lang="en-GB" sz="1800" b="0" i="0" u="none" strike="noStrike" dirty="0">
                <a:solidFill>
                  <a:srgbClr val="000000"/>
                </a:solidFill>
                <a:effectLst/>
                <a:latin typeface="Calibri" panose="020F0502020204030204" pitchFamily="34" charset="0"/>
              </a:rPr>
              <a:t>110 of 289</a:t>
            </a:r>
            <a:r>
              <a:rPr lang="en-GB" dirty="0"/>
              <a:t> </a:t>
            </a:r>
          </a:p>
        </p:txBody>
      </p:sp>
      <p:sp>
        <p:nvSpPr>
          <p:cNvPr id="4" name="Slide Number Placeholder 3"/>
          <p:cNvSpPr>
            <a:spLocks noGrp="1"/>
          </p:cNvSpPr>
          <p:nvPr>
            <p:ph type="sldNum" sz="quarter" idx="5"/>
          </p:nvPr>
        </p:nvSpPr>
        <p:spPr/>
        <p:txBody>
          <a:bodyPr/>
          <a:lstStyle/>
          <a:p>
            <a:fld id="{84CABF61-C100-4B80-B600-400B65B2E28A}" type="slidenum">
              <a:rPr lang="en-GB" smtClean="0"/>
              <a:t>37</a:t>
            </a:fld>
            <a:endParaRPr lang="en-GB"/>
          </a:p>
        </p:txBody>
      </p:sp>
    </p:spTree>
    <p:extLst>
      <p:ext uri="{BB962C8B-B14F-4D97-AF65-F5344CB8AC3E}">
        <p14:creationId xmlns:p14="http://schemas.microsoft.com/office/powerpoint/2010/main" val="21240987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dirty="0">
                <a:solidFill>
                  <a:srgbClr val="000000"/>
                </a:solidFill>
                <a:effectLst/>
                <a:latin typeface="Calibri" panose="020F0502020204030204" pitchFamily="34" charset="0"/>
              </a:rPr>
              <a:t>Sample sizes</a:t>
            </a:r>
          </a:p>
          <a:p>
            <a:r>
              <a:rPr lang="en-GB" sz="1800" b="0" i="0" u="none" strike="noStrike" dirty="0">
                <a:solidFill>
                  <a:srgbClr val="000000"/>
                </a:solidFill>
                <a:effectLst/>
                <a:latin typeface="Calibri" panose="020F0502020204030204" pitchFamily="34" charset="0"/>
              </a:rPr>
              <a:t>Limiting illness</a:t>
            </a:r>
            <a:r>
              <a:rPr lang="en-GB" dirty="0"/>
              <a:t> </a:t>
            </a:r>
          </a:p>
          <a:p>
            <a:r>
              <a:rPr lang="en-GB" sz="1800" b="0" i="0" u="none" strike="noStrike" dirty="0">
                <a:solidFill>
                  <a:srgbClr val="000000"/>
                </a:solidFill>
                <a:effectLst/>
                <a:latin typeface="Calibri" panose="020F0502020204030204" pitchFamily="34" charset="0"/>
              </a:rPr>
              <a:t>1335 of 3915</a:t>
            </a:r>
            <a:r>
              <a:rPr lang="en-GB" dirty="0"/>
              <a:t> 		</a:t>
            </a:r>
            <a:r>
              <a:rPr lang="en-GB" sz="1800" b="0" i="0" u="none" strike="noStrike" dirty="0">
                <a:solidFill>
                  <a:srgbClr val="000000"/>
                </a:solidFill>
                <a:effectLst/>
                <a:latin typeface="Calibri" panose="020F0502020204030204" pitchFamily="34" charset="0"/>
              </a:rPr>
              <a:t>3196 of 6019</a:t>
            </a:r>
            <a:r>
              <a:rPr lang="en-GB" dirty="0"/>
              <a:t> </a:t>
            </a:r>
            <a:r>
              <a:rPr lang="en-GB" sz="1800" b="0" i="0" u="none" strike="noStrike" dirty="0">
                <a:solidFill>
                  <a:srgbClr val="000000"/>
                </a:solidFill>
                <a:effectLst/>
                <a:latin typeface="Calibri" panose="020F0502020204030204" pitchFamily="34" charset="0"/>
              </a:rPr>
              <a:t>No limiting illness</a:t>
            </a:r>
            <a:r>
              <a:rPr lang="en-GB" dirty="0"/>
              <a:t> </a:t>
            </a:r>
            <a:r>
              <a:rPr lang="en-GB" sz="1800" b="0" i="0" u="none" strike="noStrike" dirty="0">
                <a:solidFill>
                  <a:srgbClr val="000000"/>
                </a:solidFill>
                <a:effectLst/>
                <a:latin typeface="Calibri" panose="020F0502020204030204" pitchFamily="34" charset="0"/>
              </a:rPr>
              <a:t>5176 of 25559</a:t>
            </a:r>
            <a:r>
              <a:rPr lang="en-GB" dirty="0"/>
              <a:t> </a:t>
            </a:r>
            <a:r>
              <a:rPr lang="en-GB" sz="1800" b="0" i="0" u="none" strike="noStrike" dirty="0">
                <a:solidFill>
                  <a:srgbClr val="000000"/>
                </a:solidFill>
                <a:effectLst/>
                <a:latin typeface="Calibri" panose="020F0502020204030204" pitchFamily="34" charset="0"/>
              </a:rPr>
              <a:t>4113 of 15525</a:t>
            </a:r>
            <a:r>
              <a:rPr lang="en-GB" dirty="0"/>
              <a:t> </a:t>
            </a:r>
          </a:p>
        </p:txBody>
      </p:sp>
      <p:sp>
        <p:nvSpPr>
          <p:cNvPr id="4" name="Slide Number Placeholder 3"/>
          <p:cNvSpPr>
            <a:spLocks noGrp="1"/>
          </p:cNvSpPr>
          <p:nvPr>
            <p:ph type="sldNum" sz="quarter" idx="5"/>
          </p:nvPr>
        </p:nvSpPr>
        <p:spPr/>
        <p:txBody>
          <a:bodyPr/>
          <a:lstStyle/>
          <a:p>
            <a:fld id="{84CABF61-C100-4B80-B600-400B65B2E28A}" type="slidenum">
              <a:rPr lang="en-GB" smtClean="0"/>
              <a:t>38</a:t>
            </a:fld>
            <a:endParaRPr lang="en-GB"/>
          </a:p>
        </p:txBody>
      </p:sp>
    </p:spTree>
    <p:extLst>
      <p:ext uri="{BB962C8B-B14F-4D97-AF65-F5344CB8AC3E}">
        <p14:creationId xmlns:p14="http://schemas.microsoft.com/office/powerpoint/2010/main" val="25062227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dirty="0">
                <a:solidFill>
                  <a:srgbClr val="000000"/>
                </a:solidFill>
                <a:effectLst/>
                <a:latin typeface="Calibri" panose="020F0502020204030204" pitchFamily="34" charset="0"/>
              </a:rPr>
              <a:t>Working full time</a:t>
            </a:r>
            <a:r>
              <a:rPr lang="en-GB" dirty="0"/>
              <a:t> </a:t>
            </a:r>
            <a:r>
              <a:rPr lang="en-GB" sz="1800" b="0" i="0" u="none" strike="noStrike" dirty="0">
                <a:solidFill>
                  <a:srgbClr val="000000"/>
                </a:solidFill>
                <a:effectLst/>
                <a:latin typeface="Calibri" panose="020F0502020204030204" pitchFamily="34" charset="0"/>
              </a:rPr>
              <a:t>3512 of 18386</a:t>
            </a:r>
            <a:r>
              <a:rPr lang="en-GB" dirty="0"/>
              <a:t> </a:t>
            </a:r>
            <a:r>
              <a:rPr lang="en-GB" sz="1800" b="0" i="0" u="none" strike="noStrike" dirty="0">
                <a:solidFill>
                  <a:srgbClr val="000000"/>
                </a:solidFill>
                <a:effectLst/>
                <a:latin typeface="Calibri" panose="020F0502020204030204" pitchFamily="34" charset="0"/>
              </a:rPr>
              <a:t>1076 of 3800</a:t>
            </a:r>
            <a:r>
              <a:rPr lang="en-GB" dirty="0"/>
              <a:t> </a:t>
            </a:r>
            <a:r>
              <a:rPr lang="en-GB" sz="1800" b="0" i="0" u="none" strike="noStrike" dirty="0">
                <a:solidFill>
                  <a:srgbClr val="000000"/>
                </a:solidFill>
                <a:effectLst/>
                <a:latin typeface="Calibri" panose="020F0502020204030204" pitchFamily="34" charset="0"/>
              </a:rPr>
              <a:t>Working part time</a:t>
            </a:r>
            <a:r>
              <a:rPr lang="en-GB" dirty="0"/>
              <a:t> </a:t>
            </a:r>
            <a:r>
              <a:rPr lang="en-GB" sz="1800" b="0" i="0" u="none" strike="noStrike" dirty="0">
                <a:solidFill>
                  <a:srgbClr val="000000"/>
                </a:solidFill>
                <a:effectLst/>
                <a:latin typeface="Calibri" panose="020F0502020204030204" pitchFamily="34" charset="0"/>
              </a:rPr>
              <a:t>1134 of 4924</a:t>
            </a:r>
            <a:r>
              <a:rPr lang="en-GB" dirty="0"/>
              <a:t> </a:t>
            </a:r>
            <a:r>
              <a:rPr lang="en-GB" sz="1800" b="0" i="0" u="none" strike="noStrike" dirty="0">
                <a:solidFill>
                  <a:srgbClr val="000000"/>
                </a:solidFill>
                <a:effectLst/>
                <a:latin typeface="Calibri" panose="020F0502020204030204" pitchFamily="34" charset="0"/>
              </a:rPr>
              <a:t>653 of 2572</a:t>
            </a:r>
            <a:r>
              <a:rPr lang="en-GB" dirty="0"/>
              <a:t> </a:t>
            </a:r>
            <a:r>
              <a:rPr lang="en-GB" sz="1800" b="0" i="0" u="none" strike="noStrike" dirty="0">
                <a:solidFill>
                  <a:srgbClr val="000000"/>
                </a:solidFill>
                <a:effectLst/>
                <a:latin typeface="Calibri" panose="020F0502020204030204" pitchFamily="34" charset="0"/>
              </a:rPr>
              <a:t>Unemployed</a:t>
            </a:r>
            <a:r>
              <a:rPr lang="en-GB" dirty="0"/>
              <a:t> </a:t>
            </a:r>
            <a:r>
              <a:rPr lang="en-GB" sz="1800" b="0" i="0" u="none" strike="noStrike" dirty="0">
                <a:solidFill>
                  <a:srgbClr val="000000"/>
                </a:solidFill>
                <a:effectLst/>
                <a:latin typeface="Calibri" panose="020F0502020204030204" pitchFamily="34" charset="0"/>
              </a:rPr>
              <a:t>503 of 1514</a:t>
            </a:r>
            <a:r>
              <a:rPr lang="en-GB" dirty="0"/>
              <a:t> </a:t>
            </a:r>
            <a:r>
              <a:rPr lang="en-GB" sz="1800" b="0" i="0" u="none" strike="noStrike" dirty="0">
                <a:solidFill>
                  <a:srgbClr val="000000"/>
                </a:solidFill>
                <a:effectLst/>
                <a:latin typeface="Calibri" panose="020F0502020204030204" pitchFamily="34" charset="0"/>
              </a:rPr>
              <a:t>165 of 393</a:t>
            </a:r>
            <a:r>
              <a:rPr lang="en-GB" dirty="0"/>
              <a:t> </a:t>
            </a:r>
            <a:r>
              <a:rPr lang="en-GB" sz="1800" b="0" i="0" u="none" strike="noStrike" dirty="0">
                <a:solidFill>
                  <a:srgbClr val="000000"/>
                </a:solidFill>
                <a:effectLst/>
                <a:latin typeface="Calibri" panose="020F0502020204030204" pitchFamily="34" charset="0"/>
              </a:rPr>
              <a:t>Not working-retired</a:t>
            </a:r>
            <a:r>
              <a:rPr lang="en-GB" dirty="0"/>
              <a:t> </a:t>
            </a:r>
            <a:r>
              <a:rPr lang="en-GB" sz="1800" b="0" i="0" u="none" strike="noStrike" dirty="0">
                <a:solidFill>
                  <a:srgbClr val="000000"/>
                </a:solidFill>
                <a:effectLst/>
                <a:latin typeface="Calibri" panose="020F0502020204030204" pitchFamily="34" charset="0"/>
              </a:rPr>
              <a:t>45 of 159</a:t>
            </a:r>
            <a:r>
              <a:rPr lang="en-GB" dirty="0"/>
              <a:t> </a:t>
            </a:r>
            <a:r>
              <a:rPr lang="en-GB" sz="1800" b="0" i="0" u="none" strike="noStrike" dirty="0">
                <a:solidFill>
                  <a:srgbClr val="000000"/>
                </a:solidFill>
                <a:effectLst/>
                <a:latin typeface="Calibri" panose="020F0502020204030204" pitchFamily="34" charset="0"/>
              </a:rPr>
              <a:t>4825 of 13692</a:t>
            </a:r>
            <a:r>
              <a:rPr lang="en-GB" dirty="0"/>
              <a:t> </a:t>
            </a:r>
            <a:r>
              <a:rPr lang="en-GB" sz="1800" b="0" i="0" u="none" strike="noStrike" dirty="0">
                <a:solidFill>
                  <a:srgbClr val="000000"/>
                </a:solidFill>
                <a:effectLst/>
                <a:latin typeface="Calibri" panose="020F0502020204030204" pitchFamily="34" charset="0"/>
              </a:rPr>
              <a:t>Not working-looking after house/children</a:t>
            </a:r>
            <a:r>
              <a:rPr lang="en-GB" dirty="0"/>
              <a:t> </a:t>
            </a:r>
            <a:r>
              <a:rPr lang="en-GB" sz="1800" b="0" i="0" u="none" strike="noStrike" dirty="0">
                <a:solidFill>
                  <a:srgbClr val="000000"/>
                </a:solidFill>
                <a:effectLst/>
                <a:latin typeface="Calibri" panose="020F0502020204030204" pitchFamily="34" charset="0"/>
              </a:rPr>
              <a:t>462 of 1506</a:t>
            </a:r>
            <a:r>
              <a:rPr lang="en-GB" dirty="0"/>
              <a:t> </a:t>
            </a:r>
            <a:r>
              <a:rPr lang="en-GB" sz="1800" b="0" i="0" u="none" strike="noStrike" dirty="0">
                <a:solidFill>
                  <a:srgbClr val="000000"/>
                </a:solidFill>
                <a:effectLst/>
                <a:latin typeface="Calibri" panose="020F0502020204030204" pitchFamily="34" charset="0"/>
              </a:rPr>
              <a:t>84 of 236</a:t>
            </a:r>
            <a:r>
              <a:rPr lang="en-GB" dirty="0"/>
              <a:t> </a:t>
            </a:r>
            <a:r>
              <a:rPr lang="en-GB" sz="1800" b="0" i="0" u="none" strike="noStrike" dirty="0">
                <a:solidFill>
                  <a:srgbClr val="000000"/>
                </a:solidFill>
                <a:effectLst/>
                <a:latin typeface="Calibri" panose="020F0502020204030204" pitchFamily="34" charset="0"/>
              </a:rPr>
              <a:t>Not working-long term sick or disabled</a:t>
            </a:r>
            <a:r>
              <a:rPr lang="en-GB" dirty="0"/>
              <a:t> </a:t>
            </a:r>
            <a:r>
              <a:rPr lang="en-GB" sz="1800" b="0" i="0" u="none" strike="noStrike" dirty="0">
                <a:solidFill>
                  <a:srgbClr val="000000"/>
                </a:solidFill>
                <a:effectLst/>
                <a:latin typeface="Calibri" panose="020F0502020204030204" pitchFamily="34" charset="0"/>
              </a:rPr>
              <a:t>516 of 987</a:t>
            </a:r>
            <a:r>
              <a:rPr lang="en-GB" dirty="0"/>
              <a:t> </a:t>
            </a:r>
            <a:r>
              <a:rPr lang="en-GB" sz="1800" b="0" i="0" u="none" strike="noStrike" dirty="0">
                <a:solidFill>
                  <a:srgbClr val="000000"/>
                </a:solidFill>
                <a:effectLst/>
                <a:latin typeface="Calibri" panose="020F0502020204030204" pitchFamily="34" charset="0"/>
              </a:rPr>
              <a:t>505 of 813</a:t>
            </a:r>
            <a:r>
              <a:rPr lang="en-GB" dirty="0"/>
              <a:t> </a:t>
            </a:r>
            <a:r>
              <a:rPr lang="en-GB" sz="1800" b="0" i="0" u="none" strike="noStrike" dirty="0">
                <a:solidFill>
                  <a:srgbClr val="000000"/>
                </a:solidFill>
                <a:effectLst/>
                <a:latin typeface="Calibri" panose="020F0502020204030204" pitchFamily="34" charset="0"/>
              </a:rPr>
              <a:t>Student</a:t>
            </a:r>
            <a:r>
              <a:rPr lang="en-GB" dirty="0"/>
              <a:t> </a:t>
            </a:r>
            <a:r>
              <a:rPr lang="en-GB" sz="1800" b="0" i="0" u="none" strike="noStrike" dirty="0">
                <a:solidFill>
                  <a:srgbClr val="000000"/>
                </a:solidFill>
                <a:effectLst/>
                <a:latin typeface="Calibri" panose="020F0502020204030204" pitchFamily="34" charset="0"/>
              </a:rPr>
              <a:t>426 of 2434</a:t>
            </a:r>
            <a:r>
              <a:rPr lang="en-GB" dirty="0"/>
              <a:t> </a:t>
            </a:r>
            <a:r>
              <a:rPr lang="en-GB" sz="1800" b="0" i="0" u="none" strike="noStrike" dirty="0">
                <a:solidFill>
                  <a:srgbClr val="000000"/>
                </a:solidFill>
                <a:effectLst/>
                <a:latin typeface="Calibri" panose="020F0502020204030204" pitchFamily="34" charset="0"/>
              </a:rPr>
              <a:t>5 of 29</a:t>
            </a:r>
            <a:r>
              <a:rPr lang="en-GB" dirty="0"/>
              <a:t> </a:t>
            </a:r>
            <a:r>
              <a:rPr lang="en-GB" sz="1800" b="0" i="0" u="none" strike="noStrike" dirty="0">
                <a:solidFill>
                  <a:srgbClr val="000000"/>
                </a:solidFill>
                <a:effectLst/>
                <a:latin typeface="Calibri" panose="020F0502020204030204" pitchFamily="34" charset="0"/>
              </a:rPr>
              <a:t>Other</a:t>
            </a:r>
            <a:r>
              <a:rPr lang="en-GB" dirty="0"/>
              <a:t> </a:t>
            </a:r>
            <a:r>
              <a:rPr lang="en-GB" sz="1800" b="0" i="0" u="none" strike="noStrike" dirty="0">
                <a:solidFill>
                  <a:srgbClr val="000000"/>
                </a:solidFill>
                <a:effectLst/>
                <a:latin typeface="Calibri" panose="020F0502020204030204" pitchFamily="34" charset="0"/>
              </a:rPr>
              <a:t>294 of 875</a:t>
            </a:r>
            <a:r>
              <a:rPr lang="en-GB" dirty="0"/>
              <a:t> </a:t>
            </a:r>
            <a:r>
              <a:rPr lang="en-GB" sz="1800" b="0" i="0" u="none" strike="noStrike" dirty="0">
                <a:solidFill>
                  <a:srgbClr val="000000"/>
                </a:solidFill>
                <a:effectLst/>
                <a:latin typeface="Calibri" panose="020F0502020204030204" pitchFamily="34" charset="0"/>
              </a:rPr>
              <a:t>229 of 633</a:t>
            </a:r>
            <a:r>
              <a:rPr lang="en-GB" dirty="0"/>
              <a:t> </a:t>
            </a:r>
          </a:p>
        </p:txBody>
      </p:sp>
      <p:sp>
        <p:nvSpPr>
          <p:cNvPr id="4" name="Slide Number Placeholder 3"/>
          <p:cNvSpPr>
            <a:spLocks noGrp="1"/>
          </p:cNvSpPr>
          <p:nvPr>
            <p:ph type="sldNum" sz="quarter" idx="5"/>
          </p:nvPr>
        </p:nvSpPr>
        <p:spPr/>
        <p:txBody>
          <a:bodyPr/>
          <a:lstStyle/>
          <a:p>
            <a:fld id="{84CABF61-C100-4B80-B600-400B65B2E28A}" type="slidenum">
              <a:rPr lang="en-GB" smtClean="0"/>
              <a:t>39</a:t>
            </a:fld>
            <a:endParaRPr lang="en-GB"/>
          </a:p>
        </p:txBody>
      </p:sp>
    </p:spTree>
    <p:extLst>
      <p:ext uri="{BB962C8B-B14F-4D97-AF65-F5344CB8AC3E}">
        <p14:creationId xmlns:p14="http://schemas.microsoft.com/office/powerpoint/2010/main" val="22123547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CABF61-C100-4B80-B600-400B65B2E28A}" type="slidenum">
              <a:rPr lang="en-GB" smtClean="0"/>
              <a:t>40</a:t>
            </a:fld>
            <a:endParaRPr lang="en-GB"/>
          </a:p>
        </p:txBody>
      </p:sp>
    </p:spTree>
    <p:extLst>
      <p:ext uri="{BB962C8B-B14F-4D97-AF65-F5344CB8AC3E}">
        <p14:creationId xmlns:p14="http://schemas.microsoft.com/office/powerpoint/2010/main" val="168080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from Derbyshire:</a:t>
            </a:r>
          </a:p>
          <a:p>
            <a:pPr marL="0" indent="0">
              <a:spcBef>
                <a:spcPts val="600"/>
              </a:spcBef>
              <a:buNone/>
            </a:pPr>
            <a:r>
              <a:rPr lang="en-GB" sz="1700" dirty="0"/>
              <a:t>The age profile of Derbyshire appears slightly older than England which may impact on physical activity levels. Other factors which may have an impact include:</a:t>
            </a:r>
          </a:p>
          <a:p>
            <a:pPr lvl="1">
              <a:lnSpc>
                <a:spcPct val="110000"/>
              </a:lnSpc>
              <a:buClr>
                <a:srgbClr val="BD1622"/>
              </a:buClr>
            </a:pPr>
            <a:r>
              <a:rPr lang="en-GB" sz="1600" dirty="0"/>
              <a:t>More people with a limiting illness </a:t>
            </a:r>
          </a:p>
          <a:p>
            <a:pPr lvl="1">
              <a:lnSpc>
                <a:spcPct val="110000"/>
              </a:lnSpc>
              <a:buClr>
                <a:srgbClr val="BD1622"/>
              </a:buClr>
            </a:pPr>
            <a:r>
              <a:rPr lang="en-GB" sz="1600" dirty="0"/>
              <a:t>More people from NS SeC 6-8</a:t>
            </a:r>
          </a:p>
          <a:p>
            <a:pPr lvl="1">
              <a:lnSpc>
                <a:spcPct val="110000"/>
              </a:lnSpc>
              <a:buClr>
                <a:srgbClr val="BD1622"/>
              </a:buClr>
            </a:pPr>
            <a:r>
              <a:rPr lang="en-GB" sz="1600" dirty="0"/>
              <a:t>Less people from ethnic minority groups </a:t>
            </a:r>
          </a:p>
          <a:p>
            <a:pPr marL="0" indent="0">
              <a:spcBef>
                <a:spcPts val="600"/>
              </a:spcBef>
              <a:buNone/>
            </a:pPr>
            <a:r>
              <a:rPr lang="en-GB" sz="2200" dirty="0"/>
              <a:t>Local authorities </a:t>
            </a:r>
          </a:p>
          <a:p>
            <a:pPr lvl="1">
              <a:lnSpc>
                <a:spcPct val="120000"/>
              </a:lnSpc>
              <a:buClr>
                <a:srgbClr val="BD1622"/>
              </a:buClr>
            </a:pPr>
            <a:r>
              <a:rPr lang="en-GB" sz="1600" dirty="0"/>
              <a:t>Local authorities differ quite a lot within Derbyshire</a:t>
            </a:r>
          </a:p>
          <a:p>
            <a:pPr lvl="1">
              <a:lnSpc>
                <a:spcPct val="120000"/>
              </a:lnSpc>
              <a:buClr>
                <a:srgbClr val="BD1622"/>
              </a:buClr>
            </a:pPr>
            <a:r>
              <a:rPr lang="en-GB" sz="1600" dirty="0"/>
              <a:t>Bolsover has the highest proportion of people from NS SeC 6-8 and people with a limiting illness</a:t>
            </a:r>
          </a:p>
          <a:p>
            <a:pPr lvl="1">
              <a:lnSpc>
                <a:spcPct val="120000"/>
              </a:lnSpc>
              <a:buClr>
                <a:srgbClr val="BD1622"/>
              </a:buClr>
            </a:pPr>
            <a:r>
              <a:rPr lang="en-GB" sz="1600" dirty="0"/>
              <a:t>Derbyshire Dales has the highest proportion of people aged 75+ but also the highest from NS SeC 1-2</a:t>
            </a:r>
          </a:p>
          <a:p>
            <a:endParaRPr lang="en-US" dirty="0"/>
          </a:p>
        </p:txBody>
      </p:sp>
      <p:sp>
        <p:nvSpPr>
          <p:cNvPr id="4" name="Slide Number Placeholder 3"/>
          <p:cNvSpPr>
            <a:spLocks noGrp="1"/>
          </p:cNvSpPr>
          <p:nvPr>
            <p:ph type="sldNum" sz="quarter" idx="5"/>
          </p:nvPr>
        </p:nvSpPr>
        <p:spPr/>
        <p:txBody>
          <a:bodyPr/>
          <a:lstStyle/>
          <a:p>
            <a:fld id="{84CABF61-C100-4B80-B600-400B65B2E28A}" type="slidenum">
              <a:rPr lang="en-GB" smtClean="0"/>
              <a:t>4</a:t>
            </a:fld>
            <a:endParaRPr lang="en-GB"/>
          </a:p>
        </p:txBody>
      </p:sp>
    </p:spTree>
    <p:extLst>
      <p:ext uri="{BB962C8B-B14F-4D97-AF65-F5344CB8AC3E}">
        <p14:creationId xmlns:p14="http://schemas.microsoft.com/office/powerpoint/2010/main" val="14473798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484043"/>
                </a:solidFill>
              </a:rPr>
              <a:t>Percentage who are active:  Achieving an average of 60 minutes or more a day</a:t>
            </a:r>
          </a:p>
          <a:p>
            <a:endParaRPr lang="en-GB" dirty="0"/>
          </a:p>
        </p:txBody>
      </p:sp>
      <p:sp>
        <p:nvSpPr>
          <p:cNvPr id="4" name="Slide Number Placeholder 3"/>
          <p:cNvSpPr>
            <a:spLocks noGrp="1"/>
          </p:cNvSpPr>
          <p:nvPr>
            <p:ph type="sldNum" sz="quarter" idx="5"/>
          </p:nvPr>
        </p:nvSpPr>
        <p:spPr/>
        <p:txBody>
          <a:bodyPr/>
          <a:lstStyle/>
          <a:p>
            <a:fld id="{84CABF61-C100-4B80-B600-400B65B2E28A}" type="slidenum">
              <a:rPr lang="en-GB" smtClean="0"/>
              <a:t>41</a:t>
            </a:fld>
            <a:endParaRPr lang="en-GB"/>
          </a:p>
        </p:txBody>
      </p:sp>
    </p:spTree>
    <p:extLst>
      <p:ext uri="{BB962C8B-B14F-4D97-AF65-F5344CB8AC3E}">
        <p14:creationId xmlns:p14="http://schemas.microsoft.com/office/powerpoint/2010/main" val="19154379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CABF61-C100-4B80-B600-400B65B2E28A}" type="slidenum">
              <a:rPr lang="en-GB" smtClean="0"/>
              <a:t>42</a:t>
            </a:fld>
            <a:endParaRPr lang="en-GB"/>
          </a:p>
        </p:txBody>
      </p:sp>
    </p:spTree>
    <p:extLst>
      <p:ext uri="{BB962C8B-B14F-4D97-AF65-F5344CB8AC3E}">
        <p14:creationId xmlns:p14="http://schemas.microsoft.com/office/powerpoint/2010/main" val="29150768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484043"/>
                </a:solidFill>
              </a:rPr>
              <a:t>Percentage who are active:  Achieving an average of 60 minutes or more a day</a:t>
            </a:r>
          </a:p>
          <a:p>
            <a:endParaRPr lang="en-GB" dirty="0"/>
          </a:p>
        </p:txBody>
      </p:sp>
      <p:sp>
        <p:nvSpPr>
          <p:cNvPr id="4" name="Slide Number Placeholder 3"/>
          <p:cNvSpPr>
            <a:spLocks noGrp="1"/>
          </p:cNvSpPr>
          <p:nvPr>
            <p:ph type="sldNum" sz="quarter" idx="5"/>
          </p:nvPr>
        </p:nvSpPr>
        <p:spPr/>
        <p:txBody>
          <a:bodyPr/>
          <a:lstStyle/>
          <a:p>
            <a:fld id="{84CABF61-C100-4B80-B600-400B65B2E28A}" type="slidenum">
              <a:rPr lang="en-GB" smtClean="0"/>
              <a:t>43</a:t>
            </a:fld>
            <a:endParaRPr lang="en-GB"/>
          </a:p>
        </p:txBody>
      </p:sp>
    </p:spTree>
    <p:extLst>
      <p:ext uri="{BB962C8B-B14F-4D97-AF65-F5344CB8AC3E}">
        <p14:creationId xmlns:p14="http://schemas.microsoft.com/office/powerpoint/2010/main" val="8323469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6A77A"/>
                </a:solidFill>
              </a:rPr>
              <a:t>Where ‘active’ is a</a:t>
            </a:r>
            <a:r>
              <a:rPr lang="en-GB" sz="1200" dirty="0"/>
              <a:t>n average of 30 minutes or more a day (in the specified setting)</a:t>
            </a:r>
          </a:p>
          <a:p>
            <a:endParaRPr lang="en-GB" dirty="0"/>
          </a:p>
        </p:txBody>
      </p:sp>
      <p:sp>
        <p:nvSpPr>
          <p:cNvPr id="4" name="Slide Number Placeholder 3"/>
          <p:cNvSpPr>
            <a:spLocks noGrp="1"/>
          </p:cNvSpPr>
          <p:nvPr>
            <p:ph type="sldNum" sz="quarter" idx="5"/>
          </p:nvPr>
        </p:nvSpPr>
        <p:spPr/>
        <p:txBody>
          <a:bodyPr/>
          <a:lstStyle/>
          <a:p>
            <a:fld id="{84CABF61-C100-4B80-B600-400B65B2E28A}" type="slidenum">
              <a:rPr lang="en-GB" smtClean="0"/>
              <a:t>44</a:t>
            </a:fld>
            <a:endParaRPr lang="en-GB"/>
          </a:p>
        </p:txBody>
      </p:sp>
    </p:spTree>
    <p:extLst>
      <p:ext uri="{BB962C8B-B14F-4D97-AF65-F5344CB8AC3E}">
        <p14:creationId xmlns:p14="http://schemas.microsoft.com/office/powerpoint/2010/main" val="36213142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CABF61-C100-4B80-B600-400B65B2E28A}" type="slidenum">
              <a:rPr lang="en-GB" smtClean="0"/>
              <a:t>46</a:t>
            </a:fld>
            <a:endParaRPr lang="en-GB"/>
          </a:p>
        </p:txBody>
      </p:sp>
    </p:spTree>
    <p:extLst>
      <p:ext uri="{BB962C8B-B14F-4D97-AF65-F5344CB8AC3E}">
        <p14:creationId xmlns:p14="http://schemas.microsoft.com/office/powerpoint/2010/main" val="41638852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CABF61-C100-4B80-B600-400B65B2E28A}" type="slidenum">
              <a:rPr lang="en-GB" smtClean="0"/>
              <a:t>47</a:t>
            </a:fld>
            <a:endParaRPr lang="en-GB"/>
          </a:p>
        </p:txBody>
      </p:sp>
    </p:spTree>
    <p:extLst>
      <p:ext uri="{BB962C8B-B14F-4D97-AF65-F5344CB8AC3E}">
        <p14:creationId xmlns:p14="http://schemas.microsoft.com/office/powerpoint/2010/main" val="31352853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 years combined, no ONS data for first 2 years of the survey</a:t>
            </a:r>
          </a:p>
        </p:txBody>
      </p:sp>
      <p:sp>
        <p:nvSpPr>
          <p:cNvPr id="4" name="Slide Number Placeholder 3"/>
          <p:cNvSpPr>
            <a:spLocks noGrp="1"/>
          </p:cNvSpPr>
          <p:nvPr>
            <p:ph type="sldNum" sz="quarter" idx="5"/>
          </p:nvPr>
        </p:nvSpPr>
        <p:spPr/>
        <p:txBody>
          <a:bodyPr/>
          <a:lstStyle/>
          <a:p>
            <a:fld id="{84CABF61-C100-4B80-B600-400B65B2E28A}" type="slidenum">
              <a:rPr lang="en-GB" smtClean="0"/>
              <a:t>49</a:t>
            </a:fld>
            <a:endParaRPr lang="en-GB"/>
          </a:p>
        </p:txBody>
      </p:sp>
    </p:spTree>
    <p:extLst>
      <p:ext uri="{BB962C8B-B14F-4D97-AF65-F5344CB8AC3E}">
        <p14:creationId xmlns:p14="http://schemas.microsoft.com/office/powerpoint/2010/main" val="19796904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081553-A43A-4B31-8CEF-345170F7CA69}" type="slidenum">
              <a:rPr lang="en-GB" smtClean="0"/>
              <a:t>50</a:t>
            </a:fld>
            <a:endParaRPr lang="en-GB"/>
          </a:p>
        </p:txBody>
      </p:sp>
    </p:spTree>
    <p:extLst>
      <p:ext uri="{BB962C8B-B14F-4D97-AF65-F5344CB8AC3E}">
        <p14:creationId xmlns:p14="http://schemas.microsoft.com/office/powerpoint/2010/main" val="4701830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 years combined, no ONS data for first 2 years of the survey</a:t>
            </a:r>
          </a:p>
        </p:txBody>
      </p:sp>
      <p:sp>
        <p:nvSpPr>
          <p:cNvPr id="4" name="Slide Number Placeholder 3"/>
          <p:cNvSpPr>
            <a:spLocks noGrp="1"/>
          </p:cNvSpPr>
          <p:nvPr>
            <p:ph type="sldNum" sz="quarter" idx="5"/>
          </p:nvPr>
        </p:nvSpPr>
        <p:spPr/>
        <p:txBody>
          <a:bodyPr/>
          <a:lstStyle/>
          <a:p>
            <a:fld id="{84CABF61-C100-4B80-B600-400B65B2E28A}" type="slidenum">
              <a:rPr lang="en-GB" smtClean="0"/>
              <a:t>51</a:t>
            </a:fld>
            <a:endParaRPr lang="en-GB"/>
          </a:p>
        </p:txBody>
      </p:sp>
    </p:spTree>
    <p:extLst>
      <p:ext uri="{BB962C8B-B14F-4D97-AF65-F5344CB8AC3E}">
        <p14:creationId xmlns:p14="http://schemas.microsoft.com/office/powerpoint/2010/main" val="3711514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England growth</a:t>
            </a:r>
          </a:p>
          <a:p>
            <a:r>
              <a:rPr lang="en-GB" dirty="0"/>
              <a:t>Total pop 13.2%</a:t>
            </a:r>
          </a:p>
          <a:p>
            <a:r>
              <a:rPr lang="en-GB" dirty="0"/>
              <a:t>65+ 38%	</a:t>
            </a:r>
          </a:p>
        </p:txBody>
      </p:sp>
      <p:sp>
        <p:nvSpPr>
          <p:cNvPr id="4" name="Slide Number Placeholder 3"/>
          <p:cNvSpPr>
            <a:spLocks noGrp="1"/>
          </p:cNvSpPr>
          <p:nvPr>
            <p:ph type="sldNum" sz="quarter" idx="5"/>
          </p:nvPr>
        </p:nvSpPr>
        <p:spPr/>
        <p:txBody>
          <a:bodyPr/>
          <a:lstStyle/>
          <a:p>
            <a:fld id="{84CABF61-C100-4B80-B600-400B65B2E28A}" type="slidenum">
              <a:rPr lang="en-GB" smtClean="0"/>
              <a:t>5</a:t>
            </a:fld>
            <a:endParaRPr lang="en-GB"/>
          </a:p>
        </p:txBody>
      </p:sp>
    </p:spTree>
    <p:extLst>
      <p:ext uri="{BB962C8B-B14F-4D97-AF65-F5344CB8AC3E}">
        <p14:creationId xmlns:p14="http://schemas.microsoft.com/office/powerpoint/2010/main" val="921892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Both significantly</a:t>
            </a:r>
          </a:p>
        </p:txBody>
      </p:sp>
      <p:sp>
        <p:nvSpPr>
          <p:cNvPr id="4" name="Slide Number Placeholder 3"/>
          <p:cNvSpPr>
            <a:spLocks noGrp="1"/>
          </p:cNvSpPr>
          <p:nvPr>
            <p:ph type="sldNum" sz="quarter" idx="5"/>
          </p:nvPr>
        </p:nvSpPr>
        <p:spPr/>
        <p:txBody>
          <a:bodyPr/>
          <a:lstStyle/>
          <a:p>
            <a:fld id="{84CABF61-C100-4B80-B600-400B65B2E28A}" type="slidenum">
              <a:rPr lang="en-GB" smtClean="0"/>
              <a:t>7</a:t>
            </a:fld>
            <a:endParaRPr lang="en-GB"/>
          </a:p>
        </p:txBody>
      </p:sp>
    </p:spTree>
    <p:extLst>
      <p:ext uri="{BB962C8B-B14F-4D97-AF65-F5344CB8AC3E}">
        <p14:creationId xmlns:p14="http://schemas.microsoft.com/office/powerpoint/2010/main" val="2453228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Sample sizes are smaller for some of the demographic groups that are traditionally more likely to be ‘less active’. However, this should have been addressed through the weighing within the raw data</a:t>
            </a:r>
          </a:p>
          <a:p>
            <a:endParaRPr lang="en-GB" dirty="0"/>
          </a:p>
        </p:txBody>
      </p:sp>
      <p:sp>
        <p:nvSpPr>
          <p:cNvPr id="4" name="Slide Number Placeholder 3"/>
          <p:cNvSpPr>
            <a:spLocks noGrp="1"/>
          </p:cNvSpPr>
          <p:nvPr>
            <p:ph type="sldNum" sz="quarter" idx="5"/>
          </p:nvPr>
        </p:nvSpPr>
        <p:spPr/>
        <p:txBody>
          <a:bodyPr/>
          <a:lstStyle/>
          <a:p>
            <a:fld id="{84CABF61-C100-4B80-B600-400B65B2E28A}" type="slidenum">
              <a:rPr lang="en-GB" smtClean="0"/>
              <a:t>8</a:t>
            </a:fld>
            <a:endParaRPr lang="en-GB"/>
          </a:p>
        </p:txBody>
      </p:sp>
    </p:spTree>
    <p:extLst>
      <p:ext uri="{BB962C8B-B14F-4D97-AF65-F5344CB8AC3E}">
        <p14:creationId xmlns:p14="http://schemas.microsoft.com/office/powerpoint/2010/main" val="3617998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GB" dirty="0"/>
              <a:t>Nearest neighbours are the same as we used for the initial pack in 2017?</a:t>
            </a:r>
          </a:p>
          <a:p>
            <a:pPr algn="l">
              <a:buNone/>
            </a:pPr>
            <a:r>
              <a:rPr lang="en-GB" dirty="0"/>
              <a:t>Hampshire &amp; Isle of Wight</a:t>
            </a:r>
          </a:p>
          <a:p>
            <a:pPr algn="l">
              <a:buNone/>
            </a:pPr>
            <a:r>
              <a:rPr lang="en-GB" dirty="0"/>
              <a:t>London</a:t>
            </a:r>
          </a:p>
          <a:p>
            <a:pPr algn="l">
              <a:buNone/>
            </a:pPr>
            <a:r>
              <a:rPr lang="en-GB" dirty="0"/>
              <a:t>West Yorkshire</a:t>
            </a:r>
          </a:p>
        </p:txBody>
      </p:sp>
      <p:sp>
        <p:nvSpPr>
          <p:cNvPr id="4" name="Slide Number Placeholder 3"/>
          <p:cNvSpPr>
            <a:spLocks noGrp="1"/>
          </p:cNvSpPr>
          <p:nvPr>
            <p:ph type="sldNum" sz="quarter" idx="5"/>
          </p:nvPr>
        </p:nvSpPr>
        <p:spPr/>
        <p:txBody>
          <a:bodyPr/>
          <a:lstStyle/>
          <a:p>
            <a:fld id="{84CABF61-C100-4B80-B600-400B65B2E28A}" type="slidenum">
              <a:rPr lang="en-GB" smtClean="0"/>
              <a:t>9</a:t>
            </a:fld>
            <a:endParaRPr lang="en-GB"/>
          </a:p>
        </p:txBody>
      </p:sp>
    </p:spTree>
    <p:extLst>
      <p:ext uri="{BB962C8B-B14F-4D97-AF65-F5344CB8AC3E}">
        <p14:creationId xmlns:p14="http://schemas.microsoft.com/office/powerpoint/2010/main" val="3436965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CABF61-C100-4B80-B600-400B65B2E28A}" type="slidenum">
              <a:rPr lang="en-GB" smtClean="0"/>
              <a:t>10</a:t>
            </a:fld>
            <a:endParaRPr lang="en-GB"/>
          </a:p>
        </p:txBody>
      </p:sp>
    </p:spTree>
    <p:extLst>
      <p:ext uri="{BB962C8B-B14F-4D97-AF65-F5344CB8AC3E}">
        <p14:creationId xmlns:p14="http://schemas.microsoft.com/office/powerpoint/2010/main" val="298888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emf"/><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Master" Target="../slideMasters/slideMaster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8.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bullets">
    <p:spTree>
      <p:nvGrpSpPr>
        <p:cNvPr id="1" name=""/>
        <p:cNvGrpSpPr/>
        <p:nvPr/>
      </p:nvGrpSpPr>
      <p:grpSpPr>
        <a:xfrm>
          <a:off x="0" y="0"/>
          <a:ext cx="0" cy="0"/>
          <a:chOff x="0" y="0"/>
          <a:chExt cx="0" cy="0"/>
        </a:xfrm>
      </p:grpSpPr>
      <p:pic>
        <p:nvPicPr>
          <p:cNvPr id="16" name="Picture 15" descr="Icon&#10;&#10;Description automatically generated">
            <a:extLst>
              <a:ext uri="{FF2B5EF4-FFF2-40B4-BE49-F238E27FC236}">
                <a16:creationId xmlns:a16="http://schemas.microsoft.com/office/drawing/2014/main" id="{8F6E9FC2-AA78-4D60-B58A-EB01F4F47D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45906"/>
            <a:ext cx="1198485" cy="1120971"/>
          </a:xfrm>
          <a:prstGeom prst="rect">
            <a:avLst/>
          </a:prstGeom>
        </p:spPr>
      </p:pic>
      <p:sp>
        <p:nvSpPr>
          <p:cNvPr id="9" name="Title 1">
            <a:extLst>
              <a:ext uri="{FF2B5EF4-FFF2-40B4-BE49-F238E27FC236}">
                <a16:creationId xmlns:a16="http://schemas.microsoft.com/office/drawing/2014/main" id="{A59397D7-1547-4AEC-88EF-0E8F647AE6D3}"/>
              </a:ext>
            </a:extLst>
          </p:cNvPr>
          <p:cNvSpPr txBox="1">
            <a:spLocks noGrp="1"/>
          </p:cNvSpPr>
          <p:nvPr>
            <p:ph type="body" sz="quarter" idx="12"/>
          </p:nvPr>
        </p:nvSpPr>
        <p:spPr>
          <a:xfrm>
            <a:off x="6598321" y="6251038"/>
            <a:ext cx="5411650" cy="230934"/>
          </a:xfrm>
          <a:prstGeom prst="rect">
            <a:avLst/>
          </a:prstGeom>
          <a:ln>
            <a:noFill/>
          </a:ln>
        </p:spPr>
        <p:txBody>
          <a:bodyPr wrap="square">
            <a:normAutofit fontScale="92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endParaRPr lang="en-US" sz="800" b="0" i="0" u="none" strike="noStrike" dirty="0">
              <a:solidFill>
                <a:schemeClr val="tx1">
                  <a:lumMod val="75000"/>
                  <a:lumOff val="25000"/>
                </a:schemeClr>
              </a:solidFill>
              <a:latin typeface="Calibri"/>
              <a:cs typeface="Calibri"/>
            </a:endParaRPr>
          </a:p>
        </p:txBody>
      </p:sp>
      <p:sp>
        <p:nvSpPr>
          <p:cNvPr id="11" name="Text Placeholder 2">
            <a:extLst>
              <a:ext uri="{FF2B5EF4-FFF2-40B4-BE49-F238E27FC236}">
                <a16:creationId xmlns:a16="http://schemas.microsoft.com/office/drawing/2014/main" id="{3383D436-656D-4D49-83B0-5FD4FF0F51AF}"/>
              </a:ext>
            </a:extLst>
          </p:cNvPr>
          <p:cNvSpPr>
            <a:spLocks noGrp="1"/>
          </p:cNvSpPr>
          <p:nvPr>
            <p:ph idx="1"/>
          </p:nvPr>
        </p:nvSpPr>
        <p:spPr>
          <a:xfrm>
            <a:off x="182029" y="975773"/>
            <a:ext cx="11827942" cy="5149014"/>
          </a:xfrm>
          <a:prstGeom prst="rect">
            <a:avLst/>
          </a:prstGeom>
        </p:spPr>
        <p:txBody>
          <a:bodyPr vert="horz" lIns="91440" tIns="45720" rIns="91440" bIns="45720" rtlCol="0">
            <a:normAutofit/>
          </a:bodyPr>
          <a:lstStyle>
            <a:lvl1pPr marL="228600" indent="-228600">
              <a:buClr>
                <a:schemeClr val="accent1"/>
              </a:buClr>
              <a:buFont typeface="Wingdings" panose="05000000000000000000" pitchFamily="2" charset="2"/>
              <a:buChar char="§"/>
              <a:defRPr/>
            </a:lvl1pPr>
            <a:lvl2pPr marL="685800" indent="-228600">
              <a:buClr>
                <a:schemeClr val="accent1"/>
              </a:buClr>
              <a:buFont typeface="Wingdings" panose="05000000000000000000" pitchFamily="2" charset="2"/>
              <a:buChar char="§"/>
              <a:defRPr/>
            </a:lvl2pPr>
            <a:lvl3pPr marL="1143000" indent="-228600">
              <a:buClr>
                <a:schemeClr val="accent1"/>
              </a:buClr>
              <a:buFont typeface="Wingdings" panose="05000000000000000000" pitchFamily="2" charset="2"/>
              <a:buChar char="§"/>
              <a:defRPr/>
            </a:lvl3pPr>
            <a:lvl4pPr marL="1600200" indent="-228600">
              <a:buClr>
                <a:schemeClr val="accent1"/>
              </a:buClr>
              <a:buFont typeface="Wingdings" panose="05000000000000000000" pitchFamily="2" charset="2"/>
              <a:buChar char="§"/>
              <a:defRPr/>
            </a:lvl4pPr>
            <a:lvl5pPr marL="2057400" indent="-228600">
              <a:buClr>
                <a:schemeClr val="accent1"/>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6">
            <a:extLst>
              <a:ext uri="{FF2B5EF4-FFF2-40B4-BE49-F238E27FC236}">
                <a16:creationId xmlns:a16="http://schemas.microsoft.com/office/drawing/2014/main" id="{9149D224-B44B-4230-BB25-06511125AD50}"/>
              </a:ext>
            </a:extLst>
          </p:cNvPr>
          <p:cNvSpPr>
            <a:spLocks noGrp="1"/>
          </p:cNvSpPr>
          <p:nvPr>
            <p:ph type="body" sz="quarter" idx="11" hasCustomPrompt="1"/>
          </p:nvPr>
        </p:nvSpPr>
        <p:spPr>
          <a:xfrm>
            <a:off x="205319" y="124067"/>
            <a:ext cx="11804652" cy="725455"/>
          </a:xfrm>
        </p:spPr>
        <p:txBody>
          <a:bodyPr>
            <a:noAutofit/>
          </a:bodyPr>
          <a:lstStyle>
            <a:lvl1pPr marL="0" indent="0">
              <a:lnSpc>
                <a:spcPct val="70000"/>
              </a:lnSpc>
              <a:buNone/>
              <a:defRPr sz="5400">
                <a:solidFill>
                  <a:schemeClr val="tx1"/>
                </a:solidFill>
                <a:latin typeface="Angsana New" panose="02020603050405020304" pitchFamily="18" charset="-34"/>
                <a:cs typeface="Angsana New" panose="02020603050405020304" pitchFamily="18" charset="-34"/>
              </a:defRPr>
            </a:lvl1pPr>
          </a:lstStyle>
          <a:p>
            <a:pPr lvl="0"/>
            <a:r>
              <a:rPr lang="en-US" dirty="0"/>
              <a:t>Title</a:t>
            </a:r>
            <a:endParaRPr lang="en-GB" dirty="0"/>
          </a:p>
        </p:txBody>
      </p:sp>
    </p:spTree>
    <p:extLst>
      <p:ext uri="{BB962C8B-B14F-4D97-AF65-F5344CB8AC3E}">
        <p14:creationId xmlns:p14="http://schemas.microsoft.com/office/powerpoint/2010/main" val="3457016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 charts">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597AFFF7-6EB2-4AD3-8850-3E49A89467F3}"/>
              </a:ext>
            </a:extLst>
          </p:cNvPr>
          <p:cNvCxnSpPr>
            <a:cxnSpLocks/>
          </p:cNvCxnSpPr>
          <p:nvPr userDrawn="1"/>
        </p:nvCxnSpPr>
        <p:spPr>
          <a:xfrm>
            <a:off x="379763" y="2762265"/>
            <a:ext cx="0" cy="2085157"/>
          </a:xfrm>
          <a:prstGeom prst="line">
            <a:avLst/>
          </a:prstGeom>
          <a:ln>
            <a:solidFill>
              <a:srgbClr val="7F7F7F"/>
            </a:solidFill>
          </a:ln>
        </p:spPr>
        <p:style>
          <a:lnRef idx="1">
            <a:schemeClr val="accent1"/>
          </a:lnRef>
          <a:fillRef idx="0">
            <a:schemeClr val="accent1"/>
          </a:fillRef>
          <a:effectRef idx="0">
            <a:schemeClr val="accent1"/>
          </a:effectRef>
          <a:fontRef idx="minor">
            <a:schemeClr val="tx1"/>
          </a:fontRef>
        </p:style>
      </p:cxnSp>
      <p:pic>
        <p:nvPicPr>
          <p:cNvPr id="16" name="Picture 15" descr="Icon&#10;&#10;Description automatically generated">
            <a:extLst>
              <a:ext uri="{FF2B5EF4-FFF2-40B4-BE49-F238E27FC236}">
                <a16:creationId xmlns:a16="http://schemas.microsoft.com/office/drawing/2014/main" id="{8F6E9FC2-AA78-4D60-B58A-EB01F4F47D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45906"/>
            <a:ext cx="1198485" cy="1120971"/>
          </a:xfrm>
          <a:prstGeom prst="rect">
            <a:avLst/>
          </a:prstGeom>
        </p:spPr>
      </p:pic>
      <p:sp>
        <p:nvSpPr>
          <p:cNvPr id="3" name="Chart Placeholder 2">
            <a:extLst>
              <a:ext uri="{FF2B5EF4-FFF2-40B4-BE49-F238E27FC236}">
                <a16:creationId xmlns:a16="http://schemas.microsoft.com/office/drawing/2014/main" id="{AB947F34-8F97-4D53-885D-116581186924}"/>
              </a:ext>
            </a:extLst>
          </p:cNvPr>
          <p:cNvSpPr>
            <a:spLocks noGrp="1"/>
          </p:cNvSpPr>
          <p:nvPr>
            <p:ph type="chart" sz="quarter" idx="10"/>
          </p:nvPr>
        </p:nvSpPr>
        <p:spPr>
          <a:xfrm>
            <a:off x="644068" y="1808769"/>
            <a:ext cx="2232000" cy="3782612"/>
          </a:xfrm>
        </p:spPr>
        <p:txBody>
          <a:bodyPr/>
          <a:lstStyle/>
          <a:p>
            <a:endParaRPr lang="en-GB"/>
          </a:p>
        </p:txBody>
      </p:sp>
      <p:sp>
        <p:nvSpPr>
          <p:cNvPr id="8" name="Chart Placeholder 2">
            <a:extLst>
              <a:ext uri="{FF2B5EF4-FFF2-40B4-BE49-F238E27FC236}">
                <a16:creationId xmlns:a16="http://schemas.microsoft.com/office/drawing/2014/main" id="{B08A345E-CC77-4AB1-8C7F-2D1F6CD6AF90}"/>
              </a:ext>
            </a:extLst>
          </p:cNvPr>
          <p:cNvSpPr>
            <a:spLocks noGrp="1"/>
          </p:cNvSpPr>
          <p:nvPr>
            <p:ph type="chart" sz="quarter" idx="13"/>
          </p:nvPr>
        </p:nvSpPr>
        <p:spPr>
          <a:xfrm>
            <a:off x="2956937" y="1808769"/>
            <a:ext cx="2232000" cy="3782612"/>
          </a:xfrm>
        </p:spPr>
        <p:txBody>
          <a:bodyPr/>
          <a:lstStyle/>
          <a:p>
            <a:endParaRPr lang="en-GB"/>
          </a:p>
        </p:txBody>
      </p:sp>
      <p:sp>
        <p:nvSpPr>
          <p:cNvPr id="9" name="Chart Placeholder 2">
            <a:extLst>
              <a:ext uri="{FF2B5EF4-FFF2-40B4-BE49-F238E27FC236}">
                <a16:creationId xmlns:a16="http://schemas.microsoft.com/office/drawing/2014/main" id="{AC169400-04E1-48DD-ACE6-878CD0151A2E}"/>
              </a:ext>
            </a:extLst>
          </p:cNvPr>
          <p:cNvSpPr>
            <a:spLocks noGrp="1"/>
          </p:cNvSpPr>
          <p:nvPr>
            <p:ph type="chart" sz="quarter" idx="14"/>
          </p:nvPr>
        </p:nvSpPr>
        <p:spPr>
          <a:xfrm>
            <a:off x="5269806" y="1808769"/>
            <a:ext cx="2232000" cy="3782612"/>
          </a:xfrm>
        </p:spPr>
        <p:txBody>
          <a:bodyPr/>
          <a:lstStyle/>
          <a:p>
            <a:endParaRPr lang="en-GB"/>
          </a:p>
        </p:txBody>
      </p:sp>
      <p:sp>
        <p:nvSpPr>
          <p:cNvPr id="11" name="Chart Placeholder 2">
            <a:extLst>
              <a:ext uri="{FF2B5EF4-FFF2-40B4-BE49-F238E27FC236}">
                <a16:creationId xmlns:a16="http://schemas.microsoft.com/office/drawing/2014/main" id="{D82ED507-B66B-4121-B445-552C1F909282}"/>
              </a:ext>
            </a:extLst>
          </p:cNvPr>
          <p:cNvSpPr>
            <a:spLocks noGrp="1"/>
          </p:cNvSpPr>
          <p:nvPr>
            <p:ph type="chart" sz="quarter" idx="15"/>
          </p:nvPr>
        </p:nvSpPr>
        <p:spPr>
          <a:xfrm>
            <a:off x="7582675" y="1810504"/>
            <a:ext cx="2232000" cy="3782612"/>
          </a:xfrm>
        </p:spPr>
        <p:txBody>
          <a:bodyPr/>
          <a:lstStyle/>
          <a:p>
            <a:endParaRPr lang="en-GB" dirty="0"/>
          </a:p>
        </p:txBody>
      </p:sp>
      <p:sp>
        <p:nvSpPr>
          <p:cNvPr id="12" name="Chart Placeholder 2">
            <a:extLst>
              <a:ext uri="{FF2B5EF4-FFF2-40B4-BE49-F238E27FC236}">
                <a16:creationId xmlns:a16="http://schemas.microsoft.com/office/drawing/2014/main" id="{32A2FC24-C747-437C-975A-C46430F02824}"/>
              </a:ext>
            </a:extLst>
          </p:cNvPr>
          <p:cNvSpPr>
            <a:spLocks noGrp="1"/>
          </p:cNvSpPr>
          <p:nvPr>
            <p:ph type="chart" sz="quarter" idx="16"/>
          </p:nvPr>
        </p:nvSpPr>
        <p:spPr>
          <a:xfrm>
            <a:off x="9895544" y="1808769"/>
            <a:ext cx="2232000" cy="3782612"/>
          </a:xfrm>
        </p:spPr>
        <p:txBody>
          <a:bodyPr/>
          <a:lstStyle/>
          <a:p>
            <a:endParaRPr lang="en-GB" dirty="0"/>
          </a:p>
        </p:txBody>
      </p:sp>
      <p:sp>
        <p:nvSpPr>
          <p:cNvPr id="18" name="Title 1">
            <a:extLst>
              <a:ext uri="{FF2B5EF4-FFF2-40B4-BE49-F238E27FC236}">
                <a16:creationId xmlns:a16="http://schemas.microsoft.com/office/drawing/2014/main" id="{04126A05-2653-4764-8864-36D098233249}"/>
              </a:ext>
            </a:extLst>
          </p:cNvPr>
          <p:cNvSpPr txBox="1">
            <a:spLocks noGrp="1"/>
          </p:cNvSpPr>
          <p:nvPr>
            <p:ph type="body" sz="quarter" idx="12" hasCustomPrompt="1"/>
          </p:nvPr>
        </p:nvSpPr>
        <p:spPr>
          <a:xfrm>
            <a:off x="6598321" y="6251038"/>
            <a:ext cx="5411650" cy="230934"/>
          </a:xfrm>
          <a:prstGeom prst="rect">
            <a:avLst/>
          </a:prstGeom>
          <a:ln>
            <a:noFill/>
          </a:ln>
        </p:spPr>
        <p:txBody>
          <a:bodyPr wrap="square">
            <a:normAutofit fontScale="92500"/>
          </a:bodyPr>
          <a:lstStyle>
            <a:lvl1pPr marL="0" indent="0">
              <a:buNone/>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100" b="0" i="0" u="none" strike="noStrike" dirty="0">
                <a:solidFill>
                  <a:srgbClr val="000000"/>
                </a:solidFill>
                <a:latin typeface="Calibri"/>
                <a:cs typeface="Calibri"/>
              </a:rPr>
              <a:t>Source:</a:t>
            </a:r>
            <a:endParaRPr lang="en-US" sz="800" b="0" i="0" u="none" strike="noStrike" dirty="0">
              <a:solidFill>
                <a:schemeClr val="tx1">
                  <a:lumMod val="75000"/>
                  <a:lumOff val="25000"/>
                </a:schemeClr>
              </a:solidFill>
              <a:latin typeface="Calibri"/>
              <a:cs typeface="Calibri"/>
            </a:endParaRPr>
          </a:p>
        </p:txBody>
      </p:sp>
      <p:sp>
        <p:nvSpPr>
          <p:cNvPr id="13" name="Text Placeholder 7">
            <a:extLst>
              <a:ext uri="{FF2B5EF4-FFF2-40B4-BE49-F238E27FC236}">
                <a16:creationId xmlns:a16="http://schemas.microsoft.com/office/drawing/2014/main" id="{F7DFC680-B6FC-47E5-A192-BD36518692C6}"/>
              </a:ext>
            </a:extLst>
          </p:cNvPr>
          <p:cNvSpPr>
            <a:spLocks noGrp="1"/>
          </p:cNvSpPr>
          <p:nvPr>
            <p:ph type="body" sz="quarter" idx="17" hasCustomPrompt="1"/>
          </p:nvPr>
        </p:nvSpPr>
        <p:spPr>
          <a:xfrm>
            <a:off x="131762" y="125994"/>
            <a:ext cx="11928476" cy="725488"/>
          </a:xfrm>
        </p:spPr>
        <p:txBody>
          <a:bodyPr>
            <a:noAutofit/>
          </a:bodyPr>
          <a:lstStyle>
            <a:lvl1pPr marL="0" indent="0">
              <a:lnSpc>
                <a:spcPct val="70000"/>
              </a:lnSpc>
              <a:buNone/>
              <a:defRPr sz="5400">
                <a:latin typeface="Angsana New" panose="02020603050405020304" pitchFamily="18" charset="-34"/>
                <a:cs typeface="Angsana New" panose="02020603050405020304" pitchFamily="18" charset="-34"/>
              </a:defRPr>
            </a:lvl1pPr>
          </a:lstStyle>
          <a:p>
            <a:pPr lvl="0"/>
            <a:r>
              <a:rPr lang="en-US" dirty="0"/>
              <a:t>Title</a:t>
            </a:r>
            <a:endParaRPr lang="en-GB" dirty="0"/>
          </a:p>
        </p:txBody>
      </p:sp>
      <p:sp>
        <p:nvSpPr>
          <p:cNvPr id="15" name="Chart Placeholder 2">
            <a:extLst>
              <a:ext uri="{FF2B5EF4-FFF2-40B4-BE49-F238E27FC236}">
                <a16:creationId xmlns:a16="http://schemas.microsoft.com/office/drawing/2014/main" id="{D9BBE3DA-AA5E-42A9-94D8-E50383EF44DA}"/>
              </a:ext>
            </a:extLst>
          </p:cNvPr>
          <p:cNvSpPr>
            <a:spLocks noGrp="1"/>
          </p:cNvSpPr>
          <p:nvPr>
            <p:ph type="chart" sz="quarter" idx="18"/>
          </p:nvPr>
        </p:nvSpPr>
        <p:spPr>
          <a:xfrm>
            <a:off x="2810203" y="5698502"/>
            <a:ext cx="6968505" cy="341763"/>
          </a:xfrm>
        </p:spPr>
        <p:txBody>
          <a:bodyPr/>
          <a:lstStyle/>
          <a:p>
            <a:endParaRPr lang="en-GB"/>
          </a:p>
        </p:txBody>
      </p:sp>
      <p:sp>
        <p:nvSpPr>
          <p:cNvPr id="2" name="TextBox 1">
            <a:extLst>
              <a:ext uri="{FF2B5EF4-FFF2-40B4-BE49-F238E27FC236}">
                <a16:creationId xmlns:a16="http://schemas.microsoft.com/office/drawing/2014/main" id="{84A69810-706B-449D-822E-4FE4862B1F8E}"/>
              </a:ext>
            </a:extLst>
          </p:cNvPr>
          <p:cNvSpPr txBox="1"/>
          <p:nvPr userDrawn="1"/>
        </p:nvSpPr>
        <p:spPr>
          <a:xfrm>
            <a:off x="-101113" y="2295749"/>
            <a:ext cx="954617" cy="461665"/>
          </a:xfrm>
          <a:prstGeom prst="rect">
            <a:avLst/>
          </a:prstGeom>
          <a:noFill/>
        </p:spPr>
        <p:txBody>
          <a:bodyPr wrap="square" rtlCol="0">
            <a:spAutoFit/>
          </a:bodyPr>
          <a:lstStyle/>
          <a:p>
            <a:pPr algn="ctr"/>
            <a:r>
              <a:rPr lang="en-GB" sz="1200" dirty="0"/>
              <a:t>Lowest inactivity</a:t>
            </a:r>
          </a:p>
        </p:txBody>
      </p:sp>
      <p:sp>
        <p:nvSpPr>
          <p:cNvPr id="14" name="TextBox 13">
            <a:extLst>
              <a:ext uri="{FF2B5EF4-FFF2-40B4-BE49-F238E27FC236}">
                <a16:creationId xmlns:a16="http://schemas.microsoft.com/office/drawing/2014/main" id="{3E6B6B3F-922A-4B32-B604-F73487FA7B52}"/>
              </a:ext>
            </a:extLst>
          </p:cNvPr>
          <p:cNvSpPr txBox="1"/>
          <p:nvPr userDrawn="1"/>
        </p:nvSpPr>
        <p:spPr>
          <a:xfrm>
            <a:off x="-80993" y="4834768"/>
            <a:ext cx="954617" cy="461665"/>
          </a:xfrm>
          <a:prstGeom prst="rect">
            <a:avLst/>
          </a:prstGeom>
          <a:noFill/>
        </p:spPr>
        <p:txBody>
          <a:bodyPr wrap="square" rtlCol="0">
            <a:spAutoFit/>
          </a:bodyPr>
          <a:lstStyle/>
          <a:p>
            <a:pPr algn="ctr"/>
            <a:r>
              <a:rPr lang="en-GB" sz="1200" dirty="0"/>
              <a:t>Highest inactivity</a:t>
            </a:r>
          </a:p>
        </p:txBody>
      </p:sp>
      <p:cxnSp>
        <p:nvCxnSpPr>
          <p:cNvPr id="17" name="Straight Connector 16">
            <a:extLst>
              <a:ext uri="{FF2B5EF4-FFF2-40B4-BE49-F238E27FC236}">
                <a16:creationId xmlns:a16="http://schemas.microsoft.com/office/drawing/2014/main" id="{CBA84591-39AD-41FC-A9AF-428620F3EA35}"/>
              </a:ext>
            </a:extLst>
          </p:cNvPr>
          <p:cNvCxnSpPr>
            <a:cxnSpLocks/>
          </p:cNvCxnSpPr>
          <p:nvPr userDrawn="1"/>
        </p:nvCxnSpPr>
        <p:spPr>
          <a:xfrm flipH="1">
            <a:off x="2773501" y="2063658"/>
            <a:ext cx="0" cy="3240000"/>
          </a:xfrm>
          <a:prstGeom prst="line">
            <a:avLst/>
          </a:prstGeom>
        </p:spPr>
        <p:style>
          <a:lnRef idx="1">
            <a:schemeClr val="accent6"/>
          </a:lnRef>
          <a:fillRef idx="0">
            <a:schemeClr val="accent6"/>
          </a:fillRef>
          <a:effectRef idx="0">
            <a:schemeClr val="accent6"/>
          </a:effectRef>
          <a:fontRef idx="minor">
            <a:schemeClr val="tx1"/>
          </a:fontRef>
        </p:style>
      </p:cxnSp>
      <p:cxnSp>
        <p:nvCxnSpPr>
          <p:cNvPr id="19" name="Straight Connector 18">
            <a:extLst>
              <a:ext uri="{FF2B5EF4-FFF2-40B4-BE49-F238E27FC236}">
                <a16:creationId xmlns:a16="http://schemas.microsoft.com/office/drawing/2014/main" id="{3130DC8E-0F82-4F22-BEEE-F3387CC671F3}"/>
              </a:ext>
            </a:extLst>
          </p:cNvPr>
          <p:cNvCxnSpPr>
            <a:cxnSpLocks/>
          </p:cNvCxnSpPr>
          <p:nvPr userDrawn="1"/>
        </p:nvCxnSpPr>
        <p:spPr>
          <a:xfrm flipH="1">
            <a:off x="5101946" y="2053275"/>
            <a:ext cx="0" cy="3240000"/>
          </a:xfrm>
          <a:prstGeom prst="line">
            <a:avLst/>
          </a:prstGeom>
        </p:spPr>
        <p:style>
          <a:lnRef idx="1">
            <a:schemeClr val="accent6"/>
          </a:lnRef>
          <a:fillRef idx="0">
            <a:schemeClr val="accent6"/>
          </a:fillRef>
          <a:effectRef idx="0">
            <a:schemeClr val="accent6"/>
          </a:effectRef>
          <a:fontRef idx="minor">
            <a:schemeClr val="tx1"/>
          </a:fontRef>
        </p:style>
      </p:cxnSp>
      <p:cxnSp>
        <p:nvCxnSpPr>
          <p:cNvPr id="20" name="Straight Connector 19">
            <a:extLst>
              <a:ext uri="{FF2B5EF4-FFF2-40B4-BE49-F238E27FC236}">
                <a16:creationId xmlns:a16="http://schemas.microsoft.com/office/drawing/2014/main" id="{3A7A3777-5E81-4D5C-B56E-F40B94F41397}"/>
              </a:ext>
            </a:extLst>
          </p:cNvPr>
          <p:cNvCxnSpPr>
            <a:cxnSpLocks/>
          </p:cNvCxnSpPr>
          <p:nvPr userDrawn="1"/>
        </p:nvCxnSpPr>
        <p:spPr>
          <a:xfrm flipH="1">
            <a:off x="7402116" y="2055968"/>
            <a:ext cx="0" cy="3240000"/>
          </a:xfrm>
          <a:prstGeom prst="line">
            <a:avLst/>
          </a:prstGeom>
        </p:spPr>
        <p:style>
          <a:lnRef idx="1">
            <a:schemeClr val="accent6"/>
          </a:lnRef>
          <a:fillRef idx="0">
            <a:schemeClr val="accent6"/>
          </a:fillRef>
          <a:effectRef idx="0">
            <a:schemeClr val="accent6"/>
          </a:effectRef>
          <a:fontRef idx="minor">
            <a:schemeClr val="tx1"/>
          </a:fontRef>
        </p:style>
      </p:cxnSp>
      <p:cxnSp>
        <p:nvCxnSpPr>
          <p:cNvPr id="21" name="Straight Connector 20">
            <a:extLst>
              <a:ext uri="{FF2B5EF4-FFF2-40B4-BE49-F238E27FC236}">
                <a16:creationId xmlns:a16="http://schemas.microsoft.com/office/drawing/2014/main" id="{B9273FAF-0350-480F-832C-B7DD62ABF875}"/>
              </a:ext>
            </a:extLst>
          </p:cNvPr>
          <p:cNvCxnSpPr>
            <a:cxnSpLocks/>
          </p:cNvCxnSpPr>
          <p:nvPr userDrawn="1"/>
        </p:nvCxnSpPr>
        <p:spPr>
          <a:xfrm flipH="1">
            <a:off x="9723451" y="2053274"/>
            <a:ext cx="0" cy="3240000"/>
          </a:xfrm>
          <a:prstGeom prst="line">
            <a:avLst/>
          </a:prstGeom>
        </p:spPr>
        <p:style>
          <a:lnRef idx="1">
            <a:schemeClr val="accent6"/>
          </a:lnRef>
          <a:fillRef idx="0">
            <a:schemeClr val="accent6"/>
          </a:fillRef>
          <a:effectRef idx="0">
            <a:schemeClr val="accent6"/>
          </a:effectRef>
          <a:fontRef idx="minor">
            <a:schemeClr val="tx1"/>
          </a:fontRef>
        </p:style>
      </p:cxnSp>
      <p:sp>
        <p:nvSpPr>
          <p:cNvPr id="5" name="TextBox 4">
            <a:extLst>
              <a:ext uri="{FF2B5EF4-FFF2-40B4-BE49-F238E27FC236}">
                <a16:creationId xmlns:a16="http://schemas.microsoft.com/office/drawing/2014/main" id="{0520FF46-DA9B-468B-80D9-7ED730054B51}"/>
              </a:ext>
            </a:extLst>
          </p:cNvPr>
          <p:cNvSpPr txBox="1"/>
          <p:nvPr userDrawn="1"/>
        </p:nvSpPr>
        <p:spPr>
          <a:xfrm rot="16200000">
            <a:off x="-318049" y="3696203"/>
            <a:ext cx="1382932" cy="276999"/>
          </a:xfrm>
          <a:prstGeom prst="rect">
            <a:avLst/>
          </a:prstGeom>
          <a:solidFill>
            <a:schemeClr val="bg1"/>
          </a:solidFill>
          <a:ln>
            <a:noFill/>
          </a:ln>
        </p:spPr>
        <p:txBody>
          <a:bodyPr wrap="square" rtlCol="0">
            <a:spAutoFit/>
          </a:bodyPr>
          <a:lstStyle/>
          <a:p>
            <a:pPr algn="ctr"/>
            <a:r>
              <a:rPr lang="en-GB" sz="1200" dirty="0"/>
              <a:t>Active Partnerships</a:t>
            </a:r>
          </a:p>
        </p:txBody>
      </p:sp>
    </p:spTree>
    <p:extLst>
      <p:ext uri="{BB962C8B-B14F-4D97-AF65-F5344CB8AC3E}">
        <p14:creationId xmlns:p14="http://schemas.microsoft.com/office/powerpoint/2010/main" val="2020740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chart left">
    <p:spTree>
      <p:nvGrpSpPr>
        <p:cNvPr id="1" name=""/>
        <p:cNvGrpSpPr/>
        <p:nvPr/>
      </p:nvGrpSpPr>
      <p:grpSpPr>
        <a:xfrm>
          <a:off x="0" y="0"/>
          <a:ext cx="0" cy="0"/>
          <a:chOff x="0" y="0"/>
          <a:chExt cx="0" cy="0"/>
        </a:xfrm>
      </p:grpSpPr>
      <p:sp>
        <p:nvSpPr>
          <p:cNvPr id="11" name="Chart Placeholder 10">
            <a:extLst>
              <a:ext uri="{FF2B5EF4-FFF2-40B4-BE49-F238E27FC236}">
                <a16:creationId xmlns:a16="http://schemas.microsoft.com/office/drawing/2014/main" id="{0BA50556-3322-4115-9469-1611B13BCC04}"/>
              </a:ext>
            </a:extLst>
          </p:cNvPr>
          <p:cNvSpPr>
            <a:spLocks noGrp="1"/>
          </p:cNvSpPr>
          <p:nvPr>
            <p:ph type="chart" sz="quarter" idx="15"/>
          </p:nvPr>
        </p:nvSpPr>
        <p:spPr>
          <a:xfrm>
            <a:off x="131761" y="1055688"/>
            <a:ext cx="11928475" cy="5040000"/>
          </a:xfrm>
        </p:spPr>
        <p:txBody>
          <a:bodyPr/>
          <a:lstStyle/>
          <a:p>
            <a:endParaRPr lang="en-GB"/>
          </a:p>
        </p:txBody>
      </p:sp>
      <p:sp>
        <p:nvSpPr>
          <p:cNvPr id="8" name="Text Placeholder 7">
            <a:extLst>
              <a:ext uri="{FF2B5EF4-FFF2-40B4-BE49-F238E27FC236}">
                <a16:creationId xmlns:a16="http://schemas.microsoft.com/office/drawing/2014/main" id="{E3022A7E-2113-4834-90D9-D9E480329EC5}"/>
              </a:ext>
            </a:extLst>
          </p:cNvPr>
          <p:cNvSpPr>
            <a:spLocks noGrp="1"/>
          </p:cNvSpPr>
          <p:nvPr>
            <p:ph type="body" sz="quarter" idx="14" hasCustomPrompt="1"/>
          </p:nvPr>
        </p:nvSpPr>
        <p:spPr>
          <a:xfrm>
            <a:off x="131762" y="125994"/>
            <a:ext cx="11928476" cy="725488"/>
          </a:xfrm>
        </p:spPr>
        <p:txBody>
          <a:bodyPr vert="horz" lIns="91440" tIns="45720" rIns="91440" bIns="45720" rtlCol="0">
            <a:noAutofit/>
          </a:bodyPr>
          <a:lstStyle>
            <a:lvl1pPr marL="0" indent="0">
              <a:buNone/>
              <a:defRPr lang="en-GB" sz="5400" dirty="0">
                <a:latin typeface="Angsana New" panose="02020603050405020304" pitchFamily="18" charset="-34"/>
                <a:cs typeface="Angsana New" panose="02020603050405020304" pitchFamily="18" charset="-34"/>
              </a:defRPr>
            </a:lvl1pPr>
          </a:lstStyle>
          <a:p>
            <a:pPr marL="228600" lvl="0" indent="-228600">
              <a:lnSpc>
                <a:spcPct val="70000"/>
              </a:lnSpc>
            </a:pPr>
            <a:r>
              <a:rPr lang="en-US" dirty="0"/>
              <a:t>Title</a:t>
            </a:r>
            <a:endParaRPr lang="en-GB" dirty="0"/>
          </a:p>
        </p:txBody>
      </p:sp>
      <p:sp>
        <p:nvSpPr>
          <p:cNvPr id="9" name="Title 1">
            <a:extLst>
              <a:ext uri="{FF2B5EF4-FFF2-40B4-BE49-F238E27FC236}">
                <a16:creationId xmlns:a16="http://schemas.microsoft.com/office/drawing/2014/main" id="{78A1F45A-9BC1-4EB4-8FA8-5D647751B73C}"/>
              </a:ext>
            </a:extLst>
          </p:cNvPr>
          <p:cNvSpPr txBox="1">
            <a:spLocks noGrp="1"/>
          </p:cNvSpPr>
          <p:nvPr>
            <p:ph type="body" sz="quarter" idx="12" hasCustomPrompt="1"/>
          </p:nvPr>
        </p:nvSpPr>
        <p:spPr>
          <a:xfrm>
            <a:off x="6648588" y="6251038"/>
            <a:ext cx="5411650" cy="230934"/>
          </a:xfrm>
          <a:prstGeom prst="rect">
            <a:avLst/>
          </a:prstGeom>
          <a:ln>
            <a:noFill/>
          </a:ln>
        </p:spPr>
        <p:txBody>
          <a:bodyPr wrap="square">
            <a:normAutofit fontScale="92500"/>
          </a:bodyPr>
          <a:lstStyle>
            <a:lvl1pPr marL="0" indent="0">
              <a:buFont typeface="Arial" panose="020B0604020202020204" pitchFamily="34" charset="0"/>
              <a:buNone/>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100" b="0" i="0" u="none" strike="noStrike" dirty="0">
                <a:solidFill>
                  <a:srgbClr val="000000"/>
                </a:solidFill>
                <a:latin typeface="Calibri"/>
                <a:cs typeface="Calibri"/>
              </a:rPr>
              <a:t>Source:</a:t>
            </a:r>
            <a:endParaRPr lang="en-US" sz="800" b="0" i="0" u="none" strike="noStrike" dirty="0">
              <a:solidFill>
                <a:schemeClr val="tx1">
                  <a:lumMod val="75000"/>
                  <a:lumOff val="25000"/>
                </a:schemeClr>
              </a:solidFill>
              <a:latin typeface="Calibri"/>
              <a:cs typeface="Calibri"/>
            </a:endParaRPr>
          </a:p>
        </p:txBody>
      </p:sp>
      <p:pic>
        <p:nvPicPr>
          <p:cNvPr id="16" name="Picture 15" descr="Icon&#10;&#10;Description automatically generated">
            <a:extLst>
              <a:ext uri="{FF2B5EF4-FFF2-40B4-BE49-F238E27FC236}">
                <a16:creationId xmlns:a16="http://schemas.microsoft.com/office/drawing/2014/main" id="{74ABFB39-C2F6-446A-AEB6-F531DD77F5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45906"/>
            <a:ext cx="1198485" cy="1120971"/>
          </a:xfrm>
          <a:prstGeom prst="rect">
            <a:avLst/>
          </a:prstGeom>
        </p:spPr>
      </p:pic>
    </p:spTree>
    <p:extLst>
      <p:ext uri="{BB962C8B-B14F-4D97-AF65-F5344CB8AC3E}">
        <p14:creationId xmlns:p14="http://schemas.microsoft.com/office/powerpoint/2010/main" val="2014668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28278D6B-08C4-44A1-8870-4E128431C7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45906"/>
            <a:ext cx="1198485" cy="1120971"/>
          </a:xfrm>
          <a:prstGeom prst="rect">
            <a:avLst/>
          </a:prstGeom>
        </p:spPr>
      </p:pic>
      <p:sp>
        <p:nvSpPr>
          <p:cNvPr id="8" name="Title 1">
            <a:extLst>
              <a:ext uri="{FF2B5EF4-FFF2-40B4-BE49-F238E27FC236}">
                <a16:creationId xmlns:a16="http://schemas.microsoft.com/office/drawing/2014/main" id="{120E023A-BB16-4CA6-9D2E-E5D03AFC7C54}"/>
              </a:ext>
            </a:extLst>
          </p:cNvPr>
          <p:cNvSpPr txBox="1">
            <a:spLocks/>
          </p:cNvSpPr>
          <p:nvPr userDrawn="1"/>
        </p:nvSpPr>
        <p:spPr>
          <a:xfrm>
            <a:off x="2869753" y="2038803"/>
            <a:ext cx="7748755" cy="1220956"/>
          </a:xfrm>
          <a:prstGeom prst="rect">
            <a:avLst/>
          </a:prstGeom>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50000"/>
              </a:lnSpc>
            </a:pPr>
            <a:r>
              <a:rPr lang="en-US" sz="8000" dirty="0">
                <a:latin typeface="Angsana New" panose="02020603050405020304" pitchFamily="18" charset="-34"/>
                <a:cs typeface="Angsana New" panose="02020603050405020304" pitchFamily="18" charset="-34"/>
              </a:rPr>
              <a:t>of adults in</a:t>
            </a:r>
          </a:p>
          <a:p>
            <a:pPr>
              <a:lnSpc>
                <a:spcPct val="50000"/>
              </a:lnSpc>
            </a:pPr>
            <a:r>
              <a:rPr lang="en-US" sz="8000" dirty="0">
                <a:latin typeface="Angsana New" panose="02020603050405020304" pitchFamily="18" charset="-34"/>
                <a:cs typeface="Angsana New" panose="02020603050405020304" pitchFamily="18" charset="-34"/>
              </a:rPr>
              <a:t>a</a:t>
            </a:r>
            <a:r>
              <a:rPr lang="en-US" sz="8000" b="0" i="0" u="none" strike="noStrike" dirty="0">
                <a:latin typeface="Angsana New" panose="02020603050405020304" pitchFamily="18" charset="-34"/>
                <a:cs typeface="Angsana New" panose="02020603050405020304" pitchFamily="18" charset="-34"/>
              </a:rPr>
              <a:t>re </a:t>
            </a:r>
            <a:r>
              <a:rPr lang="en-US" sz="8000" b="0" i="0" u="none" strike="noStrike" dirty="0">
                <a:solidFill>
                  <a:schemeClr val="accent1"/>
                </a:solidFill>
                <a:latin typeface="Angsana New" panose="02020603050405020304" pitchFamily="18" charset="-34"/>
                <a:cs typeface="Angsana New" panose="02020603050405020304" pitchFamily="18" charset="-34"/>
              </a:rPr>
              <a:t>inactive</a:t>
            </a:r>
            <a:r>
              <a:rPr lang="en-US" sz="8000" b="0" i="0" u="none" strike="noStrike" dirty="0">
                <a:solidFill>
                  <a:schemeClr val="tx1"/>
                </a:solidFill>
                <a:latin typeface="Angsana New" panose="02020603050405020304" pitchFamily="18" charset="-34"/>
                <a:cs typeface="Angsana New" panose="02020603050405020304" pitchFamily="18" charset="-34"/>
              </a:rPr>
              <a:t>, approximately </a:t>
            </a:r>
          </a:p>
        </p:txBody>
      </p:sp>
      <p:cxnSp>
        <p:nvCxnSpPr>
          <p:cNvPr id="9" name="Connector: Elbow 8">
            <a:extLst>
              <a:ext uri="{FF2B5EF4-FFF2-40B4-BE49-F238E27FC236}">
                <a16:creationId xmlns:a16="http://schemas.microsoft.com/office/drawing/2014/main" id="{F9074E21-938C-45FB-BE88-D23CEAC86936}"/>
              </a:ext>
            </a:extLst>
          </p:cNvPr>
          <p:cNvCxnSpPr>
            <a:cxnSpLocks/>
          </p:cNvCxnSpPr>
          <p:nvPr userDrawn="1"/>
        </p:nvCxnSpPr>
        <p:spPr>
          <a:xfrm rot="5400000">
            <a:off x="1102687" y="2603246"/>
            <a:ext cx="2786918" cy="633592"/>
          </a:xfrm>
          <a:prstGeom prst="bentConnector3">
            <a:avLst>
              <a:gd name="adj1" fmla="val 506"/>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F7A465C5-7DB2-4043-BD96-1E9D49F6C26C}"/>
              </a:ext>
            </a:extLst>
          </p:cNvPr>
          <p:cNvSpPr txBox="1">
            <a:spLocks noGrp="1"/>
          </p:cNvSpPr>
          <p:nvPr>
            <p:ph type="body" sz="quarter" idx="12" hasCustomPrompt="1"/>
          </p:nvPr>
        </p:nvSpPr>
        <p:spPr>
          <a:xfrm>
            <a:off x="6648588" y="6251038"/>
            <a:ext cx="5411650" cy="230934"/>
          </a:xfrm>
          <a:prstGeom prst="rect">
            <a:avLst/>
          </a:prstGeom>
          <a:ln>
            <a:noFill/>
          </a:ln>
        </p:spPr>
        <p:txBody>
          <a:bodyPr wrap="square">
            <a:normAutofit fontScale="92500"/>
          </a:bodyPr>
          <a:lstStyle>
            <a:lvl1pPr marL="0" indent="0" algn="l">
              <a:buFont typeface="Arial" panose="020B0604020202020204" pitchFamily="34" charset="0"/>
              <a:buNone/>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100" b="0" i="0" u="none" strike="noStrike" dirty="0">
                <a:solidFill>
                  <a:srgbClr val="000000"/>
                </a:solidFill>
                <a:latin typeface="Calibri"/>
                <a:cs typeface="Calibri"/>
              </a:rPr>
              <a:t>Source:</a:t>
            </a:r>
            <a:endParaRPr lang="en-US" sz="800" b="0" i="0" u="none" strike="noStrike" dirty="0">
              <a:solidFill>
                <a:schemeClr val="tx1">
                  <a:lumMod val="75000"/>
                  <a:lumOff val="25000"/>
                </a:schemeClr>
              </a:solidFill>
              <a:latin typeface="Calibri"/>
              <a:cs typeface="Calibri"/>
            </a:endParaRPr>
          </a:p>
        </p:txBody>
      </p:sp>
      <p:sp>
        <p:nvSpPr>
          <p:cNvPr id="11" name="Chart Placeholder 10">
            <a:extLst>
              <a:ext uri="{FF2B5EF4-FFF2-40B4-BE49-F238E27FC236}">
                <a16:creationId xmlns:a16="http://schemas.microsoft.com/office/drawing/2014/main" id="{519FCC1F-2386-45C6-A8A0-57A7A083BAE4}"/>
              </a:ext>
            </a:extLst>
          </p:cNvPr>
          <p:cNvSpPr>
            <a:spLocks noGrp="1"/>
          </p:cNvSpPr>
          <p:nvPr>
            <p:ph type="chart" sz="quarter" idx="15"/>
          </p:nvPr>
        </p:nvSpPr>
        <p:spPr>
          <a:xfrm>
            <a:off x="490537" y="4128757"/>
            <a:ext cx="11363611" cy="1422732"/>
          </a:xfrm>
        </p:spPr>
        <p:txBody>
          <a:bodyPr/>
          <a:lstStyle>
            <a:lvl1pPr marL="0" indent="0">
              <a:buNone/>
              <a:defRPr/>
            </a:lvl1pPr>
          </a:lstStyle>
          <a:p>
            <a:endParaRPr lang="en-GB" dirty="0"/>
          </a:p>
        </p:txBody>
      </p:sp>
      <p:sp>
        <p:nvSpPr>
          <p:cNvPr id="15" name="Text Placeholder 14">
            <a:extLst>
              <a:ext uri="{FF2B5EF4-FFF2-40B4-BE49-F238E27FC236}">
                <a16:creationId xmlns:a16="http://schemas.microsoft.com/office/drawing/2014/main" id="{DC275BC8-83CB-4537-821C-DB5671C7F71B}"/>
              </a:ext>
            </a:extLst>
          </p:cNvPr>
          <p:cNvSpPr>
            <a:spLocks noGrp="1"/>
          </p:cNvSpPr>
          <p:nvPr>
            <p:ph type="body" sz="quarter" idx="16" hasCustomPrompt="1"/>
          </p:nvPr>
        </p:nvSpPr>
        <p:spPr>
          <a:xfrm>
            <a:off x="2869754" y="1022807"/>
            <a:ext cx="2616468" cy="863327"/>
          </a:xfrm>
        </p:spPr>
        <p:txBody>
          <a:bodyPr>
            <a:noAutofit/>
          </a:bodyPr>
          <a:lstStyle>
            <a:lvl1pPr marL="0" indent="0">
              <a:buNone/>
              <a:defRPr sz="6600" b="1"/>
            </a:lvl1pPr>
            <a:lvl5pPr>
              <a:defRPr/>
            </a:lvl5pPr>
          </a:lstStyle>
          <a:p>
            <a:pPr lvl="0"/>
            <a:r>
              <a:rPr lang="en-US" dirty="0"/>
              <a:t>%</a:t>
            </a:r>
            <a:endParaRPr lang="en-GB" dirty="0"/>
          </a:p>
        </p:txBody>
      </p:sp>
      <p:sp>
        <p:nvSpPr>
          <p:cNvPr id="20" name="Text Placeholder 19">
            <a:extLst>
              <a:ext uri="{FF2B5EF4-FFF2-40B4-BE49-F238E27FC236}">
                <a16:creationId xmlns:a16="http://schemas.microsoft.com/office/drawing/2014/main" id="{C2617B23-1AAF-4D42-AD68-4ED227C7B1E3}"/>
              </a:ext>
            </a:extLst>
          </p:cNvPr>
          <p:cNvSpPr>
            <a:spLocks noGrp="1"/>
          </p:cNvSpPr>
          <p:nvPr>
            <p:ph type="body" sz="quarter" idx="17" hasCustomPrompt="1"/>
          </p:nvPr>
        </p:nvSpPr>
        <p:spPr>
          <a:xfrm>
            <a:off x="5990095" y="2038803"/>
            <a:ext cx="6023799" cy="1085850"/>
          </a:xfrm>
        </p:spPr>
        <p:txBody>
          <a:bodyPr/>
          <a:lstStyle>
            <a:lvl1pPr marL="0" indent="0">
              <a:lnSpc>
                <a:spcPct val="50000"/>
              </a:lnSpc>
              <a:buNone/>
              <a:defRPr sz="8000">
                <a:latin typeface="Angsana New" panose="02020603050405020304" pitchFamily="18" charset="-34"/>
                <a:cs typeface="Angsana New" panose="02020603050405020304" pitchFamily="18" charset="-34"/>
              </a:defRPr>
            </a:lvl1pPr>
          </a:lstStyle>
          <a:p>
            <a:pPr lvl="0"/>
            <a:r>
              <a:rPr lang="en-US" dirty="0"/>
              <a:t>area</a:t>
            </a:r>
            <a:endParaRPr lang="en-GB" dirty="0"/>
          </a:p>
        </p:txBody>
      </p:sp>
      <p:sp>
        <p:nvSpPr>
          <p:cNvPr id="13" name="Text Placeholder 19">
            <a:extLst>
              <a:ext uri="{FF2B5EF4-FFF2-40B4-BE49-F238E27FC236}">
                <a16:creationId xmlns:a16="http://schemas.microsoft.com/office/drawing/2014/main" id="{425C1A83-C19F-4EB5-9CE9-29F50D8ABEEE}"/>
              </a:ext>
            </a:extLst>
          </p:cNvPr>
          <p:cNvSpPr>
            <a:spLocks noGrp="1"/>
          </p:cNvSpPr>
          <p:nvPr>
            <p:ph type="body" sz="quarter" idx="18" hasCustomPrompt="1"/>
          </p:nvPr>
        </p:nvSpPr>
        <p:spPr>
          <a:xfrm>
            <a:off x="2869753" y="3284084"/>
            <a:ext cx="5841983" cy="1085850"/>
          </a:xfrm>
        </p:spPr>
        <p:txBody>
          <a:bodyPr/>
          <a:lstStyle>
            <a:lvl1pPr marL="0" indent="0">
              <a:lnSpc>
                <a:spcPct val="50000"/>
              </a:lnSpc>
              <a:buNone/>
              <a:defRPr sz="8000">
                <a:latin typeface="Angsana New" panose="02020603050405020304" pitchFamily="18" charset="-34"/>
                <a:cs typeface="Angsana New" panose="02020603050405020304" pitchFamily="18" charset="-34"/>
              </a:defRPr>
            </a:lvl1pPr>
          </a:lstStyle>
          <a:p>
            <a:pPr lvl="0"/>
            <a:r>
              <a:rPr lang="en-US" dirty="0"/>
              <a:t>xxx,000 people</a:t>
            </a:r>
            <a:endParaRPr lang="en-GB" dirty="0"/>
          </a:p>
        </p:txBody>
      </p:sp>
    </p:spTree>
    <p:extLst>
      <p:ext uri="{BB962C8B-B14F-4D97-AF65-F5344CB8AC3E}">
        <p14:creationId xmlns:p14="http://schemas.microsoft.com/office/powerpoint/2010/main" val="2556802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lines">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28278D6B-08C4-44A1-8870-4E128431C7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45906"/>
            <a:ext cx="1198485" cy="1120971"/>
          </a:xfrm>
          <a:prstGeom prst="rect">
            <a:avLst/>
          </a:prstGeom>
        </p:spPr>
      </p:pic>
      <p:sp>
        <p:nvSpPr>
          <p:cNvPr id="5" name="Text Placeholder 7">
            <a:extLst>
              <a:ext uri="{FF2B5EF4-FFF2-40B4-BE49-F238E27FC236}">
                <a16:creationId xmlns:a16="http://schemas.microsoft.com/office/drawing/2014/main" id="{C5280C55-E353-4410-B3F3-660C7A30AAA6}"/>
              </a:ext>
            </a:extLst>
          </p:cNvPr>
          <p:cNvSpPr>
            <a:spLocks noGrp="1"/>
          </p:cNvSpPr>
          <p:nvPr>
            <p:ph type="body" sz="quarter" idx="14" hasCustomPrompt="1"/>
          </p:nvPr>
        </p:nvSpPr>
        <p:spPr>
          <a:xfrm>
            <a:off x="131762" y="125994"/>
            <a:ext cx="11928476" cy="725488"/>
          </a:xfrm>
        </p:spPr>
        <p:txBody>
          <a:bodyPr vert="horz" lIns="91440" tIns="45720" rIns="91440" bIns="45720" rtlCol="0">
            <a:noAutofit/>
          </a:bodyPr>
          <a:lstStyle>
            <a:lvl1pPr marL="0" indent="0">
              <a:buNone/>
              <a:defRPr lang="en-GB" sz="5400" dirty="0">
                <a:latin typeface="Angsana New" panose="02020603050405020304" pitchFamily="18" charset="-34"/>
                <a:cs typeface="Angsana New" panose="02020603050405020304" pitchFamily="18" charset="-34"/>
              </a:defRPr>
            </a:lvl1pPr>
          </a:lstStyle>
          <a:p>
            <a:pPr marL="228600" lvl="0" indent="-228600">
              <a:lnSpc>
                <a:spcPct val="70000"/>
              </a:lnSpc>
            </a:pPr>
            <a:r>
              <a:rPr lang="en-US" dirty="0"/>
              <a:t>Headlines</a:t>
            </a:r>
            <a:endParaRPr lang="en-GB" dirty="0"/>
          </a:p>
        </p:txBody>
      </p:sp>
      <p:cxnSp>
        <p:nvCxnSpPr>
          <p:cNvPr id="7" name="Straight Connector 6">
            <a:extLst>
              <a:ext uri="{FF2B5EF4-FFF2-40B4-BE49-F238E27FC236}">
                <a16:creationId xmlns:a16="http://schemas.microsoft.com/office/drawing/2014/main" id="{89B293C5-3B52-47FC-AFB4-4E865E4A966F}"/>
              </a:ext>
            </a:extLst>
          </p:cNvPr>
          <p:cNvCxnSpPr/>
          <p:nvPr userDrawn="1"/>
        </p:nvCxnSpPr>
        <p:spPr>
          <a:xfrm flipV="1">
            <a:off x="6095999" y="1896440"/>
            <a:ext cx="0" cy="36000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264AA7A-3D36-453F-A542-0903030A7ACA}"/>
              </a:ext>
            </a:extLst>
          </p:cNvPr>
          <p:cNvSpPr txBox="1"/>
          <p:nvPr userDrawn="1"/>
        </p:nvSpPr>
        <p:spPr>
          <a:xfrm>
            <a:off x="935566" y="1849966"/>
            <a:ext cx="3259665" cy="523220"/>
          </a:xfrm>
          <a:prstGeom prst="rect">
            <a:avLst/>
          </a:prstGeom>
          <a:noFill/>
        </p:spPr>
        <p:txBody>
          <a:bodyPr wrap="square" rtlCol="0">
            <a:spAutoFit/>
          </a:bodyPr>
          <a:lstStyle/>
          <a:p>
            <a:r>
              <a:rPr lang="en-GB" sz="2800" b="0" dirty="0">
                <a:latin typeface="Angsana New" panose="02020603050405020304" pitchFamily="18" charset="-34"/>
                <a:cs typeface="Angsana New" panose="02020603050405020304" pitchFamily="18" charset="-34"/>
              </a:rPr>
              <a:t>Inactive percentage Nov 19/20</a:t>
            </a:r>
          </a:p>
        </p:txBody>
      </p:sp>
      <p:sp>
        <p:nvSpPr>
          <p:cNvPr id="10" name="Text Placeholder 9">
            <a:extLst>
              <a:ext uri="{FF2B5EF4-FFF2-40B4-BE49-F238E27FC236}">
                <a16:creationId xmlns:a16="http://schemas.microsoft.com/office/drawing/2014/main" id="{8C93D398-863F-463E-A90E-A7E9A092365F}"/>
              </a:ext>
            </a:extLst>
          </p:cNvPr>
          <p:cNvSpPr>
            <a:spLocks noGrp="1"/>
          </p:cNvSpPr>
          <p:nvPr>
            <p:ph type="body" sz="quarter" idx="15" hasCustomPrompt="1"/>
          </p:nvPr>
        </p:nvSpPr>
        <p:spPr>
          <a:xfrm>
            <a:off x="935566" y="2248323"/>
            <a:ext cx="3309937" cy="896937"/>
          </a:xfrm>
        </p:spPr>
        <p:txBody>
          <a:bodyPr>
            <a:noAutofit/>
          </a:bodyPr>
          <a:lstStyle>
            <a:lvl1pPr marL="0" indent="0">
              <a:buNone/>
              <a:defRPr sz="6000" b="1">
                <a:solidFill>
                  <a:srgbClr val="BD1622"/>
                </a:solidFill>
              </a:defRPr>
            </a:lvl1pPr>
          </a:lstStyle>
          <a:p>
            <a:pPr lvl="0"/>
            <a:r>
              <a:rPr lang="en-US" dirty="0"/>
              <a:t>text</a:t>
            </a:r>
            <a:endParaRPr lang="en-GB" dirty="0"/>
          </a:p>
        </p:txBody>
      </p:sp>
      <p:sp>
        <p:nvSpPr>
          <p:cNvPr id="11" name="TextBox 10">
            <a:extLst>
              <a:ext uri="{FF2B5EF4-FFF2-40B4-BE49-F238E27FC236}">
                <a16:creationId xmlns:a16="http://schemas.microsoft.com/office/drawing/2014/main" id="{405BE56D-02C4-4423-83D9-8A3BEEB4D7B7}"/>
              </a:ext>
            </a:extLst>
          </p:cNvPr>
          <p:cNvSpPr txBox="1"/>
          <p:nvPr userDrawn="1"/>
        </p:nvSpPr>
        <p:spPr>
          <a:xfrm>
            <a:off x="935566" y="3696440"/>
            <a:ext cx="3259665" cy="523220"/>
          </a:xfrm>
          <a:prstGeom prst="rect">
            <a:avLst/>
          </a:prstGeom>
          <a:noFill/>
        </p:spPr>
        <p:txBody>
          <a:bodyPr wrap="square" rtlCol="0">
            <a:spAutoFit/>
          </a:bodyPr>
          <a:lstStyle/>
          <a:p>
            <a:pPr marL="0" algn="l" defTabSz="457200" rtl="0" eaLnBrk="1" latinLnBrk="0" hangingPunct="1"/>
            <a:r>
              <a:rPr lang="en-GB" sz="2800" b="0" kern="1200" dirty="0">
                <a:solidFill>
                  <a:schemeClr val="tx1"/>
                </a:solidFill>
                <a:latin typeface="Angsana New" panose="02020603050405020304" pitchFamily="18" charset="-34"/>
                <a:ea typeface="+mn-ea"/>
                <a:cs typeface="Angsana New" panose="02020603050405020304" pitchFamily="18" charset="-34"/>
              </a:rPr>
              <a:t>Inactive population</a:t>
            </a:r>
          </a:p>
        </p:txBody>
      </p:sp>
      <p:sp>
        <p:nvSpPr>
          <p:cNvPr id="12" name="Text Placeholder 9">
            <a:extLst>
              <a:ext uri="{FF2B5EF4-FFF2-40B4-BE49-F238E27FC236}">
                <a16:creationId xmlns:a16="http://schemas.microsoft.com/office/drawing/2014/main" id="{BD838BC0-1A9A-41B6-8223-F1965DA7059E}"/>
              </a:ext>
            </a:extLst>
          </p:cNvPr>
          <p:cNvSpPr>
            <a:spLocks noGrp="1"/>
          </p:cNvSpPr>
          <p:nvPr>
            <p:ph type="body" sz="quarter" idx="16" hasCustomPrompt="1"/>
          </p:nvPr>
        </p:nvSpPr>
        <p:spPr>
          <a:xfrm>
            <a:off x="935566" y="4094797"/>
            <a:ext cx="3309937" cy="896937"/>
          </a:xfrm>
        </p:spPr>
        <p:txBody>
          <a:bodyPr>
            <a:noAutofit/>
          </a:bodyPr>
          <a:lstStyle>
            <a:lvl1pPr marL="0" indent="0">
              <a:buNone/>
              <a:defRPr sz="6000" b="1">
                <a:solidFill>
                  <a:srgbClr val="BD1622"/>
                </a:solidFill>
              </a:defRPr>
            </a:lvl1pPr>
          </a:lstStyle>
          <a:p>
            <a:pPr lvl="0"/>
            <a:r>
              <a:rPr lang="en-US" dirty="0"/>
              <a:t>text</a:t>
            </a:r>
            <a:endParaRPr lang="en-GB" dirty="0"/>
          </a:p>
        </p:txBody>
      </p:sp>
      <p:sp>
        <p:nvSpPr>
          <p:cNvPr id="15" name="Text Placeholder 9">
            <a:extLst>
              <a:ext uri="{FF2B5EF4-FFF2-40B4-BE49-F238E27FC236}">
                <a16:creationId xmlns:a16="http://schemas.microsoft.com/office/drawing/2014/main" id="{C933E012-3E47-4887-B819-D6116A596A53}"/>
              </a:ext>
            </a:extLst>
          </p:cNvPr>
          <p:cNvSpPr>
            <a:spLocks noGrp="1"/>
          </p:cNvSpPr>
          <p:nvPr>
            <p:ph type="body" sz="quarter" idx="17" hasCustomPrompt="1"/>
          </p:nvPr>
        </p:nvSpPr>
        <p:spPr>
          <a:xfrm>
            <a:off x="7196666" y="2248323"/>
            <a:ext cx="3309937" cy="3248117"/>
          </a:xfrm>
        </p:spPr>
        <p:txBody>
          <a:bodyPr>
            <a:noAutofit/>
          </a:bodyPr>
          <a:lstStyle>
            <a:lvl1pPr marL="0" indent="0">
              <a:lnSpc>
                <a:spcPct val="70000"/>
              </a:lnSpc>
              <a:buFont typeface="Wingdings" panose="05000000000000000000" pitchFamily="2" charset="2"/>
              <a:buNone/>
              <a:defRPr lang="en-GB" sz="6000" b="1" kern="1200" dirty="0">
                <a:solidFill>
                  <a:schemeClr val="accent6"/>
                </a:solidFill>
                <a:latin typeface="Angsana New" panose="02020603050405020304" pitchFamily="18" charset="-34"/>
                <a:ea typeface="+mn-ea"/>
                <a:cs typeface="Angsana New" panose="02020603050405020304" pitchFamily="18" charset="-34"/>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text</a:t>
            </a:r>
            <a:endParaRPr lang="en-GB" dirty="0"/>
          </a:p>
        </p:txBody>
      </p:sp>
    </p:spTree>
    <p:extLst>
      <p:ext uri="{BB962C8B-B14F-4D97-AF65-F5344CB8AC3E}">
        <p14:creationId xmlns:p14="http://schemas.microsoft.com/office/powerpoint/2010/main" val="2797547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headlines">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28278D6B-08C4-44A1-8870-4E128431C7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45906"/>
            <a:ext cx="1198485" cy="1120971"/>
          </a:xfrm>
          <a:prstGeom prst="rect">
            <a:avLst/>
          </a:prstGeom>
        </p:spPr>
      </p:pic>
      <p:sp>
        <p:nvSpPr>
          <p:cNvPr id="5" name="Text Placeholder 7">
            <a:extLst>
              <a:ext uri="{FF2B5EF4-FFF2-40B4-BE49-F238E27FC236}">
                <a16:creationId xmlns:a16="http://schemas.microsoft.com/office/drawing/2014/main" id="{C5280C55-E353-4410-B3F3-660C7A30AAA6}"/>
              </a:ext>
            </a:extLst>
          </p:cNvPr>
          <p:cNvSpPr>
            <a:spLocks noGrp="1"/>
          </p:cNvSpPr>
          <p:nvPr>
            <p:ph type="body" sz="quarter" idx="14" hasCustomPrompt="1"/>
          </p:nvPr>
        </p:nvSpPr>
        <p:spPr>
          <a:xfrm>
            <a:off x="131762" y="125994"/>
            <a:ext cx="11928476" cy="725488"/>
          </a:xfrm>
        </p:spPr>
        <p:txBody>
          <a:bodyPr vert="horz" lIns="91440" tIns="45720" rIns="91440" bIns="45720" rtlCol="0">
            <a:noAutofit/>
          </a:bodyPr>
          <a:lstStyle>
            <a:lvl1pPr marL="0" indent="0">
              <a:buNone/>
              <a:defRPr lang="en-GB" sz="5400" dirty="0">
                <a:latin typeface="Angsana New" panose="02020603050405020304" pitchFamily="18" charset="-34"/>
                <a:cs typeface="Angsana New" panose="02020603050405020304" pitchFamily="18" charset="-34"/>
              </a:defRPr>
            </a:lvl1pPr>
          </a:lstStyle>
          <a:p>
            <a:pPr marL="228600" lvl="0" indent="-228600">
              <a:lnSpc>
                <a:spcPct val="70000"/>
              </a:lnSpc>
            </a:pPr>
            <a:r>
              <a:rPr lang="en-US" dirty="0"/>
              <a:t>Headlines</a:t>
            </a:r>
            <a:endParaRPr lang="en-GB" dirty="0"/>
          </a:p>
        </p:txBody>
      </p:sp>
      <p:cxnSp>
        <p:nvCxnSpPr>
          <p:cNvPr id="7" name="Straight Connector 6">
            <a:extLst>
              <a:ext uri="{FF2B5EF4-FFF2-40B4-BE49-F238E27FC236}">
                <a16:creationId xmlns:a16="http://schemas.microsoft.com/office/drawing/2014/main" id="{89B293C5-3B52-47FC-AFB4-4E865E4A966F}"/>
              </a:ext>
            </a:extLst>
          </p:cNvPr>
          <p:cNvCxnSpPr/>
          <p:nvPr userDrawn="1"/>
        </p:nvCxnSpPr>
        <p:spPr>
          <a:xfrm flipV="1">
            <a:off x="6095999" y="1896440"/>
            <a:ext cx="0" cy="36000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264AA7A-3D36-453F-A542-0903030A7ACA}"/>
              </a:ext>
            </a:extLst>
          </p:cNvPr>
          <p:cNvSpPr txBox="1"/>
          <p:nvPr userDrawn="1"/>
        </p:nvSpPr>
        <p:spPr>
          <a:xfrm>
            <a:off x="935566" y="1849966"/>
            <a:ext cx="3259665" cy="523220"/>
          </a:xfrm>
          <a:prstGeom prst="rect">
            <a:avLst/>
          </a:prstGeom>
          <a:noFill/>
        </p:spPr>
        <p:txBody>
          <a:bodyPr wrap="square" rtlCol="0">
            <a:spAutoFit/>
          </a:bodyPr>
          <a:lstStyle/>
          <a:p>
            <a:r>
              <a:rPr lang="en-GB" sz="2800" b="0" dirty="0">
                <a:latin typeface="Angsana New" panose="02020603050405020304" pitchFamily="18" charset="-34"/>
                <a:cs typeface="Angsana New" panose="02020603050405020304" pitchFamily="18" charset="-34"/>
              </a:rPr>
              <a:t>Inactive percentage Nov 19/20</a:t>
            </a:r>
          </a:p>
        </p:txBody>
      </p:sp>
      <p:sp>
        <p:nvSpPr>
          <p:cNvPr id="10" name="Text Placeholder 9">
            <a:extLst>
              <a:ext uri="{FF2B5EF4-FFF2-40B4-BE49-F238E27FC236}">
                <a16:creationId xmlns:a16="http://schemas.microsoft.com/office/drawing/2014/main" id="{8C93D398-863F-463E-A90E-A7E9A092365F}"/>
              </a:ext>
            </a:extLst>
          </p:cNvPr>
          <p:cNvSpPr>
            <a:spLocks noGrp="1"/>
          </p:cNvSpPr>
          <p:nvPr>
            <p:ph type="body" sz="quarter" idx="15" hasCustomPrompt="1"/>
          </p:nvPr>
        </p:nvSpPr>
        <p:spPr>
          <a:xfrm>
            <a:off x="935566" y="2248323"/>
            <a:ext cx="3309937" cy="896937"/>
          </a:xfrm>
        </p:spPr>
        <p:txBody>
          <a:bodyPr>
            <a:noAutofit/>
          </a:bodyPr>
          <a:lstStyle>
            <a:lvl1pPr marL="0" indent="0">
              <a:buNone/>
              <a:defRPr sz="6000" b="1">
                <a:solidFill>
                  <a:srgbClr val="BD1622"/>
                </a:solidFill>
              </a:defRPr>
            </a:lvl1pPr>
          </a:lstStyle>
          <a:p>
            <a:pPr lvl="0"/>
            <a:r>
              <a:rPr lang="en-US" dirty="0"/>
              <a:t>text</a:t>
            </a:r>
            <a:endParaRPr lang="en-GB" dirty="0"/>
          </a:p>
        </p:txBody>
      </p:sp>
      <p:sp>
        <p:nvSpPr>
          <p:cNvPr id="11" name="TextBox 10">
            <a:extLst>
              <a:ext uri="{FF2B5EF4-FFF2-40B4-BE49-F238E27FC236}">
                <a16:creationId xmlns:a16="http://schemas.microsoft.com/office/drawing/2014/main" id="{405BE56D-02C4-4423-83D9-8A3BEEB4D7B7}"/>
              </a:ext>
            </a:extLst>
          </p:cNvPr>
          <p:cNvSpPr txBox="1"/>
          <p:nvPr userDrawn="1"/>
        </p:nvSpPr>
        <p:spPr>
          <a:xfrm>
            <a:off x="935566" y="3696440"/>
            <a:ext cx="3259665" cy="523220"/>
          </a:xfrm>
          <a:prstGeom prst="rect">
            <a:avLst/>
          </a:prstGeom>
          <a:noFill/>
        </p:spPr>
        <p:txBody>
          <a:bodyPr wrap="square" rtlCol="0">
            <a:spAutoFit/>
          </a:bodyPr>
          <a:lstStyle/>
          <a:p>
            <a:pPr marL="0" algn="l" defTabSz="457200" rtl="0" eaLnBrk="1" latinLnBrk="0" hangingPunct="1"/>
            <a:r>
              <a:rPr lang="en-GB" sz="2800" b="0" kern="1200" dirty="0">
                <a:solidFill>
                  <a:schemeClr val="tx1"/>
                </a:solidFill>
                <a:latin typeface="Angsana New" panose="02020603050405020304" pitchFamily="18" charset="-34"/>
                <a:ea typeface="+mn-ea"/>
                <a:cs typeface="Angsana New" panose="02020603050405020304" pitchFamily="18" charset="-34"/>
              </a:rPr>
              <a:t>Inactive population</a:t>
            </a:r>
          </a:p>
        </p:txBody>
      </p:sp>
      <p:sp>
        <p:nvSpPr>
          <p:cNvPr id="12" name="Text Placeholder 9">
            <a:extLst>
              <a:ext uri="{FF2B5EF4-FFF2-40B4-BE49-F238E27FC236}">
                <a16:creationId xmlns:a16="http://schemas.microsoft.com/office/drawing/2014/main" id="{BD838BC0-1A9A-41B6-8223-F1965DA7059E}"/>
              </a:ext>
            </a:extLst>
          </p:cNvPr>
          <p:cNvSpPr>
            <a:spLocks noGrp="1"/>
          </p:cNvSpPr>
          <p:nvPr>
            <p:ph type="body" sz="quarter" idx="16" hasCustomPrompt="1"/>
          </p:nvPr>
        </p:nvSpPr>
        <p:spPr>
          <a:xfrm>
            <a:off x="935566" y="4094797"/>
            <a:ext cx="3309937" cy="896937"/>
          </a:xfrm>
        </p:spPr>
        <p:txBody>
          <a:bodyPr>
            <a:noAutofit/>
          </a:bodyPr>
          <a:lstStyle>
            <a:lvl1pPr marL="0" indent="0">
              <a:buNone/>
              <a:defRPr sz="6000" b="1">
                <a:solidFill>
                  <a:srgbClr val="BD1622"/>
                </a:solidFill>
              </a:defRPr>
            </a:lvl1pPr>
          </a:lstStyle>
          <a:p>
            <a:pPr lvl="0"/>
            <a:r>
              <a:rPr lang="en-US" dirty="0"/>
              <a:t>text</a:t>
            </a:r>
            <a:endParaRPr lang="en-GB" dirty="0"/>
          </a:p>
        </p:txBody>
      </p:sp>
      <p:sp>
        <p:nvSpPr>
          <p:cNvPr id="13" name="TextBox 12">
            <a:extLst>
              <a:ext uri="{FF2B5EF4-FFF2-40B4-BE49-F238E27FC236}">
                <a16:creationId xmlns:a16="http://schemas.microsoft.com/office/drawing/2014/main" id="{FF2030E3-72FD-4128-9EA6-5F9E9A657CC4}"/>
              </a:ext>
            </a:extLst>
          </p:cNvPr>
          <p:cNvSpPr txBox="1"/>
          <p:nvPr userDrawn="1"/>
        </p:nvSpPr>
        <p:spPr>
          <a:xfrm>
            <a:off x="7355762" y="1849966"/>
            <a:ext cx="3259665" cy="523220"/>
          </a:xfrm>
          <a:prstGeom prst="rect">
            <a:avLst/>
          </a:prstGeom>
          <a:noFill/>
        </p:spPr>
        <p:txBody>
          <a:bodyPr wrap="square" rtlCol="0">
            <a:spAutoFit/>
          </a:bodyPr>
          <a:lstStyle/>
          <a:p>
            <a:r>
              <a:rPr lang="en-GB" sz="2800" b="0" dirty="0">
                <a:latin typeface="Angsana New" panose="02020603050405020304" pitchFamily="18" charset="-34"/>
                <a:cs typeface="Angsana New" panose="02020603050405020304" pitchFamily="18" charset="-34"/>
              </a:rPr>
              <a:t>Those who do ‘Nothing’</a:t>
            </a:r>
          </a:p>
        </p:txBody>
      </p:sp>
      <p:sp>
        <p:nvSpPr>
          <p:cNvPr id="14" name="Text Placeholder 9">
            <a:extLst>
              <a:ext uri="{FF2B5EF4-FFF2-40B4-BE49-F238E27FC236}">
                <a16:creationId xmlns:a16="http://schemas.microsoft.com/office/drawing/2014/main" id="{ADCA94AF-456B-416B-BBD4-1A71B26FC53F}"/>
              </a:ext>
            </a:extLst>
          </p:cNvPr>
          <p:cNvSpPr>
            <a:spLocks noGrp="1"/>
          </p:cNvSpPr>
          <p:nvPr>
            <p:ph type="body" sz="quarter" idx="17" hasCustomPrompt="1"/>
          </p:nvPr>
        </p:nvSpPr>
        <p:spPr>
          <a:xfrm>
            <a:off x="7355762" y="2248323"/>
            <a:ext cx="3309937" cy="896937"/>
          </a:xfrm>
        </p:spPr>
        <p:txBody>
          <a:bodyPr>
            <a:noAutofit/>
          </a:bodyPr>
          <a:lstStyle>
            <a:lvl1pPr marL="0" indent="0">
              <a:buNone/>
              <a:defRPr sz="6000" b="1">
                <a:solidFill>
                  <a:schemeClr val="accent6"/>
                </a:solidFill>
              </a:defRPr>
            </a:lvl1pPr>
          </a:lstStyle>
          <a:p>
            <a:pPr lvl="0"/>
            <a:r>
              <a:rPr lang="en-US" dirty="0"/>
              <a:t>text</a:t>
            </a:r>
            <a:endParaRPr lang="en-GB" dirty="0"/>
          </a:p>
        </p:txBody>
      </p:sp>
      <p:sp>
        <p:nvSpPr>
          <p:cNvPr id="16" name="TextBox 15">
            <a:extLst>
              <a:ext uri="{FF2B5EF4-FFF2-40B4-BE49-F238E27FC236}">
                <a16:creationId xmlns:a16="http://schemas.microsoft.com/office/drawing/2014/main" id="{AC4888A6-DA03-46AF-B9BC-BD9703717A53}"/>
              </a:ext>
            </a:extLst>
          </p:cNvPr>
          <p:cNvSpPr txBox="1"/>
          <p:nvPr userDrawn="1"/>
        </p:nvSpPr>
        <p:spPr>
          <a:xfrm>
            <a:off x="7355761" y="3696440"/>
            <a:ext cx="3965749" cy="523220"/>
          </a:xfrm>
          <a:prstGeom prst="rect">
            <a:avLst/>
          </a:prstGeom>
          <a:noFill/>
        </p:spPr>
        <p:txBody>
          <a:bodyPr wrap="square" rtlCol="0">
            <a:spAutoFit/>
          </a:bodyPr>
          <a:lstStyle/>
          <a:p>
            <a:pPr marL="0" algn="l" defTabSz="457200" rtl="0" eaLnBrk="1" latinLnBrk="0" hangingPunct="1"/>
            <a:r>
              <a:rPr lang="en-GB" sz="2800" b="0" kern="1200" dirty="0">
                <a:solidFill>
                  <a:schemeClr val="tx1"/>
                </a:solidFill>
                <a:latin typeface="Angsana New" panose="02020603050405020304" pitchFamily="18" charset="-34"/>
                <a:ea typeface="+mn-ea"/>
                <a:cs typeface="Angsana New" panose="02020603050405020304" pitchFamily="18" charset="-34"/>
              </a:rPr>
              <a:t>Population who walk ‘twice per month’</a:t>
            </a:r>
          </a:p>
        </p:txBody>
      </p:sp>
      <p:sp>
        <p:nvSpPr>
          <p:cNvPr id="17" name="Text Placeholder 9">
            <a:extLst>
              <a:ext uri="{FF2B5EF4-FFF2-40B4-BE49-F238E27FC236}">
                <a16:creationId xmlns:a16="http://schemas.microsoft.com/office/drawing/2014/main" id="{2EF0DDAB-81F6-41D6-8583-CE8F743DB780}"/>
              </a:ext>
            </a:extLst>
          </p:cNvPr>
          <p:cNvSpPr>
            <a:spLocks noGrp="1"/>
          </p:cNvSpPr>
          <p:nvPr>
            <p:ph type="body" sz="quarter" idx="18" hasCustomPrompt="1"/>
          </p:nvPr>
        </p:nvSpPr>
        <p:spPr>
          <a:xfrm>
            <a:off x="7355762" y="4094797"/>
            <a:ext cx="3309937" cy="896937"/>
          </a:xfrm>
        </p:spPr>
        <p:txBody>
          <a:bodyPr>
            <a:noAutofit/>
          </a:bodyPr>
          <a:lstStyle>
            <a:lvl1pPr marL="0" indent="0">
              <a:buNone/>
              <a:defRPr sz="6000" b="1">
                <a:solidFill>
                  <a:schemeClr val="accent6"/>
                </a:solidFill>
              </a:defRPr>
            </a:lvl1pPr>
          </a:lstStyle>
          <a:p>
            <a:pPr lvl="0"/>
            <a:r>
              <a:rPr lang="en-US" dirty="0"/>
              <a:t>text</a:t>
            </a:r>
            <a:endParaRPr lang="en-GB" dirty="0"/>
          </a:p>
        </p:txBody>
      </p:sp>
      <p:grpSp>
        <p:nvGrpSpPr>
          <p:cNvPr id="15" name="Group 14">
            <a:extLst>
              <a:ext uri="{FF2B5EF4-FFF2-40B4-BE49-F238E27FC236}">
                <a16:creationId xmlns:a16="http://schemas.microsoft.com/office/drawing/2014/main" id="{F94030AC-0DA1-437A-9D41-F8F6D5725382}"/>
              </a:ext>
            </a:extLst>
          </p:cNvPr>
          <p:cNvGrpSpPr>
            <a:grpSpLocks noChangeAspect="1"/>
          </p:cNvGrpSpPr>
          <p:nvPr userDrawn="1"/>
        </p:nvGrpSpPr>
        <p:grpSpPr>
          <a:xfrm>
            <a:off x="8511314" y="3595955"/>
            <a:ext cx="3512173" cy="3512173"/>
            <a:chOff x="9307911" y="4392552"/>
            <a:chExt cx="2715576" cy="2715576"/>
          </a:xfrm>
        </p:grpSpPr>
        <p:pic>
          <p:nvPicPr>
            <p:cNvPr id="19" name="Graphic 18">
              <a:extLst>
                <a:ext uri="{FF2B5EF4-FFF2-40B4-BE49-F238E27FC236}">
                  <a16:creationId xmlns:a16="http://schemas.microsoft.com/office/drawing/2014/main" id="{F78D8FFD-CE73-427B-8440-737C576A8C8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07911" y="4392552"/>
              <a:ext cx="2715576" cy="2715576"/>
            </a:xfrm>
            <a:prstGeom prst="rect">
              <a:avLst/>
            </a:prstGeom>
          </p:spPr>
        </p:pic>
        <p:sp>
          <p:nvSpPr>
            <p:cNvPr id="20" name="Rectangle 19">
              <a:extLst>
                <a:ext uri="{FF2B5EF4-FFF2-40B4-BE49-F238E27FC236}">
                  <a16:creationId xmlns:a16="http://schemas.microsoft.com/office/drawing/2014/main" id="{91C1BACE-719C-4DDF-AF41-BAEDF014C84D}"/>
                </a:ext>
              </a:extLst>
            </p:cNvPr>
            <p:cNvSpPr/>
            <p:nvPr/>
          </p:nvSpPr>
          <p:spPr>
            <a:xfrm>
              <a:off x="9441951" y="5558319"/>
              <a:ext cx="544530" cy="1128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704048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ondary demographic">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2FADD139-CC81-4805-8ABE-412CC46168D8}"/>
              </a:ext>
            </a:extLst>
          </p:cNvPr>
          <p:cNvCxnSpPr>
            <a:cxnSpLocks/>
          </p:cNvCxnSpPr>
          <p:nvPr userDrawn="1"/>
        </p:nvCxnSpPr>
        <p:spPr>
          <a:xfrm>
            <a:off x="727362" y="3781945"/>
            <a:ext cx="6624000" cy="0"/>
          </a:xfrm>
          <a:prstGeom prst="line">
            <a:avLst/>
          </a:prstGeom>
        </p:spPr>
        <p:style>
          <a:lnRef idx="3">
            <a:schemeClr val="dk1"/>
          </a:lnRef>
          <a:fillRef idx="0">
            <a:schemeClr val="dk1"/>
          </a:fillRef>
          <a:effectRef idx="2">
            <a:schemeClr val="dk1"/>
          </a:effectRef>
          <a:fontRef idx="minor">
            <a:schemeClr val="tx1"/>
          </a:fontRef>
        </p:style>
      </p:cxnSp>
      <p:sp>
        <p:nvSpPr>
          <p:cNvPr id="10" name="Chart Placeholder 2">
            <a:extLst>
              <a:ext uri="{FF2B5EF4-FFF2-40B4-BE49-F238E27FC236}">
                <a16:creationId xmlns:a16="http://schemas.microsoft.com/office/drawing/2014/main" id="{01777C3C-93D2-4F40-92C9-C235076F9965}"/>
              </a:ext>
            </a:extLst>
          </p:cNvPr>
          <p:cNvSpPr>
            <a:spLocks noGrp="1"/>
          </p:cNvSpPr>
          <p:nvPr>
            <p:ph type="chart" sz="quarter" idx="13"/>
          </p:nvPr>
        </p:nvSpPr>
        <p:spPr>
          <a:xfrm>
            <a:off x="753480" y="4131256"/>
            <a:ext cx="6683375" cy="1908000"/>
          </a:xfrm>
        </p:spPr>
        <p:txBody>
          <a:bodyPr/>
          <a:lstStyle/>
          <a:p>
            <a:endParaRPr lang="en-GB"/>
          </a:p>
        </p:txBody>
      </p:sp>
      <p:sp>
        <p:nvSpPr>
          <p:cNvPr id="3" name="Chart Placeholder 2">
            <a:extLst>
              <a:ext uri="{FF2B5EF4-FFF2-40B4-BE49-F238E27FC236}">
                <a16:creationId xmlns:a16="http://schemas.microsoft.com/office/drawing/2014/main" id="{AB947F34-8F97-4D53-885D-116581186924}"/>
              </a:ext>
            </a:extLst>
          </p:cNvPr>
          <p:cNvSpPr>
            <a:spLocks noGrp="1"/>
          </p:cNvSpPr>
          <p:nvPr>
            <p:ph type="chart" sz="quarter" idx="10"/>
          </p:nvPr>
        </p:nvSpPr>
        <p:spPr>
          <a:xfrm>
            <a:off x="773112" y="1152804"/>
            <a:ext cx="6663743" cy="3060000"/>
          </a:xfrm>
        </p:spPr>
        <p:txBody>
          <a:bodyPr/>
          <a:lstStyle/>
          <a:p>
            <a:endParaRPr lang="en-GB"/>
          </a:p>
        </p:txBody>
      </p:sp>
      <p:pic>
        <p:nvPicPr>
          <p:cNvPr id="16" name="Picture 15" descr="Icon&#10;&#10;Description automatically generated">
            <a:extLst>
              <a:ext uri="{FF2B5EF4-FFF2-40B4-BE49-F238E27FC236}">
                <a16:creationId xmlns:a16="http://schemas.microsoft.com/office/drawing/2014/main" id="{8F6E9FC2-AA78-4D60-B58A-EB01F4F47D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45906"/>
            <a:ext cx="1198485" cy="1120971"/>
          </a:xfrm>
          <a:prstGeom prst="rect">
            <a:avLst/>
          </a:prstGeom>
        </p:spPr>
      </p:pic>
      <p:sp>
        <p:nvSpPr>
          <p:cNvPr id="9" name="Title 1">
            <a:extLst>
              <a:ext uri="{FF2B5EF4-FFF2-40B4-BE49-F238E27FC236}">
                <a16:creationId xmlns:a16="http://schemas.microsoft.com/office/drawing/2014/main" id="{7406A8F1-E909-4E60-BE2E-A93C7987DAA3}"/>
              </a:ext>
            </a:extLst>
          </p:cNvPr>
          <p:cNvSpPr txBox="1">
            <a:spLocks noGrp="1"/>
          </p:cNvSpPr>
          <p:nvPr>
            <p:ph type="body" sz="quarter" idx="12" hasCustomPrompt="1"/>
          </p:nvPr>
        </p:nvSpPr>
        <p:spPr>
          <a:xfrm>
            <a:off x="6598321" y="6251038"/>
            <a:ext cx="5411650" cy="230934"/>
          </a:xfrm>
          <a:prstGeom prst="rect">
            <a:avLst/>
          </a:prstGeom>
          <a:ln>
            <a:noFill/>
          </a:ln>
        </p:spPr>
        <p:txBody>
          <a:bodyPr wrap="square">
            <a:normAutofit fontScale="92500"/>
          </a:bodyPr>
          <a:lstStyle>
            <a:lvl1pPr marL="0" indent="0">
              <a:buNone/>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100" b="0" i="0" u="none" strike="noStrike" dirty="0">
                <a:solidFill>
                  <a:srgbClr val="000000"/>
                </a:solidFill>
                <a:latin typeface="Calibri"/>
                <a:cs typeface="Calibri"/>
              </a:rPr>
              <a:t>Source:</a:t>
            </a:r>
            <a:endParaRPr lang="en-US" sz="800" b="0" i="0" u="none" strike="noStrike" dirty="0">
              <a:solidFill>
                <a:schemeClr val="tx1">
                  <a:lumMod val="75000"/>
                  <a:lumOff val="25000"/>
                </a:schemeClr>
              </a:solidFill>
              <a:latin typeface="Calibri"/>
              <a:cs typeface="Calibri"/>
            </a:endParaRPr>
          </a:p>
        </p:txBody>
      </p:sp>
      <p:sp>
        <p:nvSpPr>
          <p:cNvPr id="8" name="Text Placeholder 7">
            <a:extLst>
              <a:ext uri="{FF2B5EF4-FFF2-40B4-BE49-F238E27FC236}">
                <a16:creationId xmlns:a16="http://schemas.microsoft.com/office/drawing/2014/main" id="{4EFA8739-962D-4048-A5E2-5912661ABF6B}"/>
              </a:ext>
            </a:extLst>
          </p:cNvPr>
          <p:cNvSpPr>
            <a:spLocks noGrp="1"/>
          </p:cNvSpPr>
          <p:nvPr>
            <p:ph type="body" sz="quarter" idx="14" hasCustomPrompt="1"/>
          </p:nvPr>
        </p:nvSpPr>
        <p:spPr>
          <a:xfrm>
            <a:off x="131762" y="125994"/>
            <a:ext cx="11928476" cy="725488"/>
          </a:xfrm>
        </p:spPr>
        <p:txBody>
          <a:bodyPr vert="horz" lIns="91440" tIns="45720" rIns="91440" bIns="45720" rtlCol="0">
            <a:noAutofit/>
          </a:bodyPr>
          <a:lstStyle>
            <a:lvl1pPr marL="0" indent="0">
              <a:buNone/>
              <a:defRPr lang="en-GB" sz="5400" dirty="0">
                <a:latin typeface="Angsana New" panose="02020603050405020304" pitchFamily="18" charset="-34"/>
                <a:cs typeface="Angsana New" panose="02020603050405020304" pitchFamily="18" charset="-34"/>
              </a:defRPr>
            </a:lvl1pPr>
          </a:lstStyle>
          <a:p>
            <a:pPr marL="228600" lvl="0" indent="-228600">
              <a:lnSpc>
                <a:spcPct val="70000"/>
              </a:lnSpc>
            </a:pPr>
            <a:r>
              <a:rPr lang="en-US" dirty="0"/>
              <a:t>Title</a:t>
            </a:r>
            <a:endParaRPr lang="en-GB" dirty="0"/>
          </a:p>
        </p:txBody>
      </p:sp>
      <p:sp>
        <p:nvSpPr>
          <p:cNvPr id="4" name="Text Placeholder 3">
            <a:extLst>
              <a:ext uri="{FF2B5EF4-FFF2-40B4-BE49-F238E27FC236}">
                <a16:creationId xmlns:a16="http://schemas.microsoft.com/office/drawing/2014/main" id="{C5D63D6E-C8BA-4E51-84DC-480D59F31DA3}"/>
              </a:ext>
            </a:extLst>
          </p:cNvPr>
          <p:cNvSpPr>
            <a:spLocks noGrp="1"/>
          </p:cNvSpPr>
          <p:nvPr>
            <p:ph type="body" sz="quarter" idx="15" hasCustomPrompt="1"/>
          </p:nvPr>
        </p:nvSpPr>
        <p:spPr>
          <a:xfrm>
            <a:off x="8190335" y="2329878"/>
            <a:ext cx="3517900" cy="2459038"/>
          </a:xfrm>
        </p:spPr>
        <p:txBody>
          <a:bodyPr>
            <a:normAutofit/>
          </a:bodyPr>
          <a:lstStyle>
            <a:lvl1pPr marL="0" indent="0">
              <a:lnSpc>
                <a:spcPct val="70000"/>
              </a:lnSpc>
              <a:buNone/>
              <a:defRPr sz="3700">
                <a:latin typeface="Angsana New" panose="02020603050405020304" pitchFamily="18" charset="-34"/>
                <a:cs typeface="Angsana New" panose="02020603050405020304" pitchFamily="18" charset="-34"/>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Text:</a:t>
            </a:r>
            <a:endParaRPr lang="en-GB" dirty="0"/>
          </a:p>
        </p:txBody>
      </p:sp>
      <p:cxnSp>
        <p:nvCxnSpPr>
          <p:cNvPr id="13" name="Connector: Elbow 12">
            <a:extLst>
              <a:ext uri="{FF2B5EF4-FFF2-40B4-BE49-F238E27FC236}">
                <a16:creationId xmlns:a16="http://schemas.microsoft.com/office/drawing/2014/main" id="{338EA156-D2E9-447D-B895-AB9F172C0092}"/>
              </a:ext>
            </a:extLst>
          </p:cNvPr>
          <p:cNvCxnSpPr>
            <a:cxnSpLocks/>
          </p:cNvCxnSpPr>
          <p:nvPr userDrawn="1"/>
        </p:nvCxnSpPr>
        <p:spPr>
          <a:xfrm rot="10800000" flipV="1">
            <a:off x="7295900" y="2689469"/>
            <a:ext cx="864000" cy="2088000"/>
          </a:xfrm>
          <a:prstGeom prst="bent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3237B27-468A-4467-8D9E-1F33DB0DE4E2}"/>
              </a:ext>
            </a:extLst>
          </p:cNvPr>
          <p:cNvCxnSpPr>
            <a:cxnSpLocks/>
          </p:cNvCxnSpPr>
          <p:nvPr userDrawn="1"/>
        </p:nvCxnSpPr>
        <p:spPr>
          <a:xfrm>
            <a:off x="727362" y="4286507"/>
            <a:ext cx="66240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900136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3605BF1D-C7AC-4D83-852D-BFDB9F2EA120}"/>
              </a:ext>
            </a:extLst>
          </p:cNvPr>
          <p:cNvSpPr>
            <a:spLocks noGrp="1"/>
          </p:cNvSpPr>
          <p:nvPr>
            <p:ph type="chart" sz="quarter" idx="10"/>
          </p:nvPr>
        </p:nvSpPr>
        <p:spPr>
          <a:xfrm>
            <a:off x="8498469" y="706071"/>
            <a:ext cx="3564001" cy="1260000"/>
          </a:xfrm>
        </p:spPr>
        <p:txBody>
          <a:bodyPr/>
          <a:lstStyle/>
          <a:p>
            <a:endParaRPr lang="en-GB"/>
          </a:p>
        </p:txBody>
      </p:sp>
      <p:sp>
        <p:nvSpPr>
          <p:cNvPr id="7" name="Chart Placeholder 5">
            <a:extLst>
              <a:ext uri="{FF2B5EF4-FFF2-40B4-BE49-F238E27FC236}">
                <a16:creationId xmlns:a16="http://schemas.microsoft.com/office/drawing/2014/main" id="{27B8E5B9-B9FD-4F47-9C36-3CE3FF5D62CB}"/>
              </a:ext>
            </a:extLst>
          </p:cNvPr>
          <p:cNvSpPr>
            <a:spLocks noGrp="1"/>
          </p:cNvSpPr>
          <p:nvPr>
            <p:ph type="chart" sz="quarter" idx="11"/>
          </p:nvPr>
        </p:nvSpPr>
        <p:spPr>
          <a:xfrm>
            <a:off x="8498469" y="2028032"/>
            <a:ext cx="3564001" cy="1260000"/>
          </a:xfrm>
        </p:spPr>
        <p:txBody>
          <a:bodyPr/>
          <a:lstStyle/>
          <a:p>
            <a:endParaRPr lang="en-GB"/>
          </a:p>
        </p:txBody>
      </p:sp>
      <p:sp>
        <p:nvSpPr>
          <p:cNvPr id="8" name="Chart Placeholder 5">
            <a:extLst>
              <a:ext uri="{FF2B5EF4-FFF2-40B4-BE49-F238E27FC236}">
                <a16:creationId xmlns:a16="http://schemas.microsoft.com/office/drawing/2014/main" id="{F30B929B-F9D0-4538-A45A-4A12AD1E0676}"/>
              </a:ext>
            </a:extLst>
          </p:cNvPr>
          <p:cNvSpPr>
            <a:spLocks noGrp="1"/>
          </p:cNvSpPr>
          <p:nvPr>
            <p:ph type="chart" sz="quarter" idx="12"/>
          </p:nvPr>
        </p:nvSpPr>
        <p:spPr>
          <a:xfrm>
            <a:off x="8498469" y="3362992"/>
            <a:ext cx="3564001" cy="1603883"/>
          </a:xfrm>
        </p:spPr>
        <p:txBody>
          <a:bodyPr/>
          <a:lstStyle/>
          <a:p>
            <a:endParaRPr lang="en-GB"/>
          </a:p>
        </p:txBody>
      </p:sp>
      <p:sp>
        <p:nvSpPr>
          <p:cNvPr id="10" name="Chart Placeholder 5">
            <a:extLst>
              <a:ext uri="{FF2B5EF4-FFF2-40B4-BE49-F238E27FC236}">
                <a16:creationId xmlns:a16="http://schemas.microsoft.com/office/drawing/2014/main" id="{646484D8-376C-4B18-A2E0-3FEA08D56FA8}"/>
              </a:ext>
            </a:extLst>
          </p:cNvPr>
          <p:cNvSpPr>
            <a:spLocks noGrp="1"/>
          </p:cNvSpPr>
          <p:nvPr>
            <p:ph type="chart" sz="quarter" idx="14"/>
          </p:nvPr>
        </p:nvSpPr>
        <p:spPr>
          <a:xfrm>
            <a:off x="4476034" y="706071"/>
            <a:ext cx="3564001" cy="1260000"/>
          </a:xfrm>
        </p:spPr>
        <p:txBody>
          <a:bodyPr/>
          <a:lstStyle/>
          <a:p>
            <a:endParaRPr lang="en-GB"/>
          </a:p>
        </p:txBody>
      </p:sp>
      <p:sp>
        <p:nvSpPr>
          <p:cNvPr id="11" name="Chart Placeholder 5">
            <a:extLst>
              <a:ext uri="{FF2B5EF4-FFF2-40B4-BE49-F238E27FC236}">
                <a16:creationId xmlns:a16="http://schemas.microsoft.com/office/drawing/2014/main" id="{59424953-8856-4DAE-A916-9E4391224411}"/>
              </a:ext>
            </a:extLst>
          </p:cNvPr>
          <p:cNvSpPr>
            <a:spLocks noGrp="1"/>
          </p:cNvSpPr>
          <p:nvPr>
            <p:ph type="chart" sz="quarter" idx="15"/>
          </p:nvPr>
        </p:nvSpPr>
        <p:spPr>
          <a:xfrm>
            <a:off x="4476034" y="2028032"/>
            <a:ext cx="3564001" cy="1260000"/>
          </a:xfrm>
        </p:spPr>
        <p:txBody>
          <a:bodyPr/>
          <a:lstStyle/>
          <a:p>
            <a:endParaRPr lang="en-GB"/>
          </a:p>
        </p:txBody>
      </p:sp>
      <p:sp>
        <p:nvSpPr>
          <p:cNvPr id="12" name="Chart Placeholder 5">
            <a:extLst>
              <a:ext uri="{FF2B5EF4-FFF2-40B4-BE49-F238E27FC236}">
                <a16:creationId xmlns:a16="http://schemas.microsoft.com/office/drawing/2014/main" id="{375D47E4-9BCF-436D-B751-6BE9ED320FF4}"/>
              </a:ext>
            </a:extLst>
          </p:cNvPr>
          <p:cNvSpPr>
            <a:spLocks noGrp="1"/>
          </p:cNvSpPr>
          <p:nvPr>
            <p:ph type="chart" sz="quarter" idx="16"/>
          </p:nvPr>
        </p:nvSpPr>
        <p:spPr>
          <a:xfrm>
            <a:off x="4476034" y="3381465"/>
            <a:ext cx="3564001" cy="1603883"/>
          </a:xfrm>
        </p:spPr>
        <p:txBody>
          <a:bodyPr/>
          <a:lstStyle/>
          <a:p>
            <a:endParaRPr lang="en-GB"/>
          </a:p>
        </p:txBody>
      </p:sp>
      <p:sp>
        <p:nvSpPr>
          <p:cNvPr id="14" name="Chart Placeholder 5">
            <a:extLst>
              <a:ext uri="{FF2B5EF4-FFF2-40B4-BE49-F238E27FC236}">
                <a16:creationId xmlns:a16="http://schemas.microsoft.com/office/drawing/2014/main" id="{A7562796-57E3-46D3-BAEF-D4586AFC1B4E}"/>
              </a:ext>
            </a:extLst>
          </p:cNvPr>
          <p:cNvSpPr>
            <a:spLocks noGrp="1"/>
          </p:cNvSpPr>
          <p:nvPr>
            <p:ph type="chart" sz="quarter" idx="18"/>
          </p:nvPr>
        </p:nvSpPr>
        <p:spPr>
          <a:xfrm>
            <a:off x="453599" y="706071"/>
            <a:ext cx="3564001" cy="1260000"/>
          </a:xfrm>
        </p:spPr>
        <p:txBody>
          <a:bodyPr/>
          <a:lstStyle/>
          <a:p>
            <a:endParaRPr lang="en-GB"/>
          </a:p>
        </p:txBody>
      </p:sp>
      <p:sp>
        <p:nvSpPr>
          <p:cNvPr id="15" name="Chart Placeholder 5">
            <a:extLst>
              <a:ext uri="{FF2B5EF4-FFF2-40B4-BE49-F238E27FC236}">
                <a16:creationId xmlns:a16="http://schemas.microsoft.com/office/drawing/2014/main" id="{E3D4AED7-852F-4010-BB28-B4F609A2E4CC}"/>
              </a:ext>
            </a:extLst>
          </p:cNvPr>
          <p:cNvSpPr>
            <a:spLocks noGrp="1"/>
          </p:cNvSpPr>
          <p:nvPr>
            <p:ph type="chart" sz="quarter" idx="19"/>
          </p:nvPr>
        </p:nvSpPr>
        <p:spPr>
          <a:xfrm>
            <a:off x="453599" y="2028032"/>
            <a:ext cx="3564001" cy="1260000"/>
          </a:xfrm>
        </p:spPr>
        <p:txBody>
          <a:bodyPr/>
          <a:lstStyle/>
          <a:p>
            <a:endParaRPr lang="en-GB"/>
          </a:p>
        </p:txBody>
      </p:sp>
      <p:sp>
        <p:nvSpPr>
          <p:cNvPr id="16" name="Chart Placeholder 5">
            <a:extLst>
              <a:ext uri="{FF2B5EF4-FFF2-40B4-BE49-F238E27FC236}">
                <a16:creationId xmlns:a16="http://schemas.microsoft.com/office/drawing/2014/main" id="{B0C8E553-C635-49AB-A9D3-A304C808BF44}"/>
              </a:ext>
            </a:extLst>
          </p:cNvPr>
          <p:cNvSpPr>
            <a:spLocks noGrp="1"/>
          </p:cNvSpPr>
          <p:nvPr>
            <p:ph type="chart" sz="quarter" idx="20"/>
          </p:nvPr>
        </p:nvSpPr>
        <p:spPr>
          <a:xfrm>
            <a:off x="453599" y="3362993"/>
            <a:ext cx="3564001" cy="1260000"/>
          </a:xfrm>
        </p:spPr>
        <p:txBody>
          <a:bodyPr/>
          <a:lstStyle/>
          <a:p>
            <a:endParaRPr lang="en-GB"/>
          </a:p>
        </p:txBody>
      </p:sp>
      <p:sp>
        <p:nvSpPr>
          <p:cNvPr id="17" name="Chart Placeholder 5">
            <a:extLst>
              <a:ext uri="{FF2B5EF4-FFF2-40B4-BE49-F238E27FC236}">
                <a16:creationId xmlns:a16="http://schemas.microsoft.com/office/drawing/2014/main" id="{0CD1B5CF-3C2D-47F3-B06C-0ED4E5CF2738}"/>
              </a:ext>
            </a:extLst>
          </p:cNvPr>
          <p:cNvSpPr>
            <a:spLocks noGrp="1"/>
          </p:cNvSpPr>
          <p:nvPr>
            <p:ph type="chart" sz="quarter" idx="21"/>
          </p:nvPr>
        </p:nvSpPr>
        <p:spPr>
          <a:xfrm>
            <a:off x="453599" y="4708899"/>
            <a:ext cx="3564001" cy="1603883"/>
          </a:xfrm>
        </p:spPr>
        <p:txBody>
          <a:bodyPr/>
          <a:lstStyle/>
          <a:p>
            <a:endParaRPr lang="en-GB"/>
          </a:p>
        </p:txBody>
      </p:sp>
      <p:sp>
        <p:nvSpPr>
          <p:cNvPr id="18" name="Text Placeholder 7">
            <a:extLst>
              <a:ext uri="{FF2B5EF4-FFF2-40B4-BE49-F238E27FC236}">
                <a16:creationId xmlns:a16="http://schemas.microsoft.com/office/drawing/2014/main" id="{76A9A82F-4CC7-4C42-865F-0F5868DCE545}"/>
              </a:ext>
            </a:extLst>
          </p:cNvPr>
          <p:cNvSpPr>
            <a:spLocks noGrp="1"/>
          </p:cNvSpPr>
          <p:nvPr>
            <p:ph type="body" sz="quarter" idx="22" hasCustomPrompt="1"/>
          </p:nvPr>
        </p:nvSpPr>
        <p:spPr>
          <a:xfrm>
            <a:off x="131762" y="125994"/>
            <a:ext cx="11928476" cy="725488"/>
          </a:xfrm>
        </p:spPr>
        <p:txBody>
          <a:bodyPr vert="horz" lIns="91440" tIns="45720" rIns="91440" bIns="45720" rtlCol="0">
            <a:noAutofit/>
          </a:bodyPr>
          <a:lstStyle>
            <a:lvl1pPr>
              <a:defRPr lang="en-GB" sz="4800" dirty="0">
                <a:latin typeface="Angsana New" panose="02020603050405020304" pitchFamily="18" charset="-34"/>
                <a:cs typeface="Angsana New" panose="02020603050405020304" pitchFamily="18" charset="-34"/>
              </a:defRPr>
            </a:lvl1pPr>
          </a:lstStyle>
          <a:p>
            <a:pPr marL="0" lvl="0" indent="0">
              <a:lnSpc>
                <a:spcPct val="70000"/>
              </a:lnSpc>
              <a:buNone/>
            </a:pPr>
            <a:r>
              <a:rPr lang="en-US" dirty="0"/>
              <a:t>Title</a:t>
            </a:r>
            <a:endParaRPr lang="en-GB" dirty="0"/>
          </a:p>
        </p:txBody>
      </p:sp>
      <p:sp>
        <p:nvSpPr>
          <p:cNvPr id="19" name="Chart Placeholder 5">
            <a:extLst>
              <a:ext uri="{FF2B5EF4-FFF2-40B4-BE49-F238E27FC236}">
                <a16:creationId xmlns:a16="http://schemas.microsoft.com/office/drawing/2014/main" id="{DEBEC341-8E1A-4CB2-B537-F978B720C8A4}"/>
              </a:ext>
            </a:extLst>
          </p:cNvPr>
          <p:cNvSpPr>
            <a:spLocks noGrp="1"/>
          </p:cNvSpPr>
          <p:nvPr>
            <p:ph type="chart" sz="quarter" idx="23"/>
          </p:nvPr>
        </p:nvSpPr>
        <p:spPr>
          <a:xfrm>
            <a:off x="2856615" y="5924082"/>
            <a:ext cx="6802840" cy="474922"/>
          </a:xfrm>
        </p:spPr>
        <p:txBody>
          <a:bodyPr/>
          <a:lstStyle/>
          <a:p>
            <a:endParaRPr lang="en-GB"/>
          </a:p>
        </p:txBody>
      </p:sp>
      <p:pic>
        <p:nvPicPr>
          <p:cNvPr id="22" name="Picture 21" descr="Icon&#10;&#10;Description automatically generated">
            <a:extLst>
              <a:ext uri="{FF2B5EF4-FFF2-40B4-BE49-F238E27FC236}">
                <a16:creationId xmlns:a16="http://schemas.microsoft.com/office/drawing/2014/main" id="{7DCB5F80-3D4D-442B-807B-78CACB5BD9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45906"/>
            <a:ext cx="1198485" cy="1120971"/>
          </a:xfrm>
          <a:prstGeom prst="rect">
            <a:avLst/>
          </a:prstGeom>
        </p:spPr>
      </p:pic>
    </p:spTree>
    <p:extLst>
      <p:ext uri="{BB962C8B-B14F-4D97-AF65-F5344CB8AC3E}">
        <p14:creationId xmlns:p14="http://schemas.microsoft.com/office/powerpoint/2010/main" val="2849273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3605BF1D-C7AC-4D83-852D-BFDB9F2EA120}"/>
              </a:ext>
            </a:extLst>
          </p:cNvPr>
          <p:cNvSpPr>
            <a:spLocks noGrp="1"/>
          </p:cNvSpPr>
          <p:nvPr>
            <p:ph type="chart" sz="quarter" idx="10"/>
          </p:nvPr>
        </p:nvSpPr>
        <p:spPr>
          <a:xfrm>
            <a:off x="8498469" y="706071"/>
            <a:ext cx="3564001" cy="1260000"/>
          </a:xfrm>
        </p:spPr>
        <p:txBody>
          <a:bodyPr/>
          <a:lstStyle/>
          <a:p>
            <a:endParaRPr lang="en-GB"/>
          </a:p>
        </p:txBody>
      </p:sp>
      <p:sp>
        <p:nvSpPr>
          <p:cNvPr id="7" name="Chart Placeholder 5">
            <a:extLst>
              <a:ext uri="{FF2B5EF4-FFF2-40B4-BE49-F238E27FC236}">
                <a16:creationId xmlns:a16="http://schemas.microsoft.com/office/drawing/2014/main" id="{27B8E5B9-B9FD-4F47-9C36-3CE3FF5D62CB}"/>
              </a:ext>
            </a:extLst>
          </p:cNvPr>
          <p:cNvSpPr>
            <a:spLocks noGrp="1"/>
          </p:cNvSpPr>
          <p:nvPr>
            <p:ph type="chart" sz="quarter" idx="11"/>
          </p:nvPr>
        </p:nvSpPr>
        <p:spPr>
          <a:xfrm>
            <a:off x="8498469" y="2028032"/>
            <a:ext cx="3564001" cy="1260000"/>
          </a:xfrm>
        </p:spPr>
        <p:txBody>
          <a:bodyPr/>
          <a:lstStyle/>
          <a:p>
            <a:endParaRPr lang="en-GB"/>
          </a:p>
        </p:txBody>
      </p:sp>
      <p:sp>
        <p:nvSpPr>
          <p:cNvPr id="8" name="Chart Placeholder 5">
            <a:extLst>
              <a:ext uri="{FF2B5EF4-FFF2-40B4-BE49-F238E27FC236}">
                <a16:creationId xmlns:a16="http://schemas.microsoft.com/office/drawing/2014/main" id="{F30B929B-F9D0-4538-A45A-4A12AD1E0676}"/>
              </a:ext>
            </a:extLst>
          </p:cNvPr>
          <p:cNvSpPr>
            <a:spLocks noGrp="1"/>
          </p:cNvSpPr>
          <p:nvPr>
            <p:ph type="chart" sz="quarter" idx="12"/>
          </p:nvPr>
        </p:nvSpPr>
        <p:spPr>
          <a:xfrm>
            <a:off x="8498469" y="3362993"/>
            <a:ext cx="3564001" cy="1260000"/>
          </a:xfrm>
        </p:spPr>
        <p:txBody>
          <a:bodyPr/>
          <a:lstStyle/>
          <a:p>
            <a:endParaRPr lang="en-GB"/>
          </a:p>
        </p:txBody>
      </p:sp>
      <p:sp>
        <p:nvSpPr>
          <p:cNvPr id="10" name="Chart Placeholder 5">
            <a:extLst>
              <a:ext uri="{FF2B5EF4-FFF2-40B4-BE49-F238E27FC236}">
                <a16:creationId xmlns:a16="http://schemas.microsoft.com/office/drawing/2014/main" id="{646484D8-376C-4B18-A2E0-3FEA08D56FA8}"/>
              </a:ext>
            </a:extLst>
          </p:cNvPr>
          <p:cNvSpPr>
            <a:spLocks noGrp="1"/>
          </p:cNvSpPr>
          <p:nvPr>
            <p:ph type="chart" sz="quarter" idx="14"/>
          </p:nvPr>
        </p:nvSpPr>
        <p:spPr>
          <a:xfrm>
            <a:off x="4476034" y="706071"/>
            <a:ext cx="3564001" cy="1260000"/>
          </a:xfrm>
        </p:spPr>
        <p:txBody>
          <a:bodyPr/>
          <a:lstStyle/>
          <a:p>
            <a:endParaRPr lang="en-GB"/>
          </a:p>
        </p:txBody>
      </p:sp>
      <p:sp>
        <p:nvSpPr>
          <p:cNvPr id="11" name="Chart Placeholder 5">
            <a:extLst>
              <a:ext uri="{FF2B5EF4-FFF2-40B4-BE49-F238E27FC236}">
                <a16:creationId xmlns:a16="http://schemas.microsoft.com/office/drawing/2014/main" id="{59424953-8856-4DAE-A916-9E4391224411}"/>
              </a:ext>
            </a:extLst>
          </p:cNvPr>
          <p:cNvSpPr>
            <a:spLocks noGrp="1"/>
          </p:cNvSpPr>
          <p:nvPr>
            <p:ph type="chart" sz="quarter" idx="15"/>
          </p:nvPr>
        </p:nvSpPr>
        <p:spPr>
          <a:xfrm>
            <a:off x="4476034" y="2028032"/>
            <a:ext cx="3564001" cy="1260000"/>
          </a:xfrm>
        </p:spPr>
        <p:txBody>
          <a:bodyPr/>
          <a:lstStyle/>
          <a:p>
            <a:endParaRPr lang="en-GB"/>
          </a:p>
        </p:txBody>
      </p:sp>
      <p:sp>
        <p:nvSpPr>
          <p:cNvPr id="12" name="Chart Placeholder 5">
            <a:extLst>
              <a:ext uri="{FF2B5EF4-FFF2-40B4-BE49-F238E27FC236}">
                <a16:creationId xmlns:a16="http://schemas.microsoft.com/office/drawing/2014/main" id="{375D47E4-9BCF-436D-B751-6BE9ED320FF4}"/>
              </a:ext>
            </a:extLst>
          </p:cNvPr>
          <p:cNvSpPr>
            <a:spLocks noGrp="1"/>
          </p:cNvSpPr>
          <p:nvPr>
            <p:ph type="chart" sz="quarter" idx="16"/>
          </p:nvPr>
        </p:nvSpPr>
        <p:spPr>
          <a:xfrm>
            <a:off x="4476034" y="3381466"/>
            <a:ext cx="3564001" cy="1260000"/>
          </a:xfrm>
        </p:spPr>
        <p:txBody>
          <a:bodyPr/>
          <a:lstStyle/>
          <a:p>
            <a:endParaRPr lang="en-GB"/>
          </a:p>
        </p:txBody>
      </p:sp>
      <p:sp>
        <p:nvSpPr>
          <p:cNvPr id="14" name="Chart Placeholder 5">
            <a:extLst>
              <a:ext uri="{FF2B5EF4-FFF2-40B4-BE49-F238E27FC236}">
                <a16:creationId xmlns:a16="http://schemas.microsoft.com/office/drawing/2014/main" id="{A7562796-57E3-46D3-BAEF-D4586AFC1B4E}"/>
              </a:ext>
            </a:extLst>
          </p:cNvPr>
          <p:cNvSpPr>
            <a:spLocks noGrp="1"/>
          </p:cNvSpPr>
          <p:nvPr>
            <p:ph type="chart" sz="quarter" idx="18"/>
          </p:nvPr>
        </p:nvSpPr>
        <p:spPr>
          <a:xfrm>
            <a:off x="453599" y="706071"/>
            <a:ext cx="3564001" cy="1260000"/>
          </a:xfrm>
        </p:spPr>
        <p:txBody>
          <a:bodyPr/>
          <a:lstStyle/>
          <a:p>
            <a:endParaRPr lang="en-GB"/>
          </a:p>
        </p:txBody>
      </p:sp>
      <p:sp>
        <p:nvSpPr>
          <p:cNvPr id="15" name="Chart Placeholder 5">
            <a:extLst>
              <a:ext uri="{FF2B5EF4-FFF2-40B4-BE49-F238E27FC236}">
                <a16:creationId xmlns:a16="http://schemas.microsoft.com/office/drawing/2014/main" id="{E3D4AED7-852F-4010-BB28-B4F609A2E4CC}"/>
              </a:ext>
            </a:extLst>
          </p:cNvPr>
          <p:cNvSpPr>
            <a:spLocks noGrp="1"/>
          </p:cNvSpPr>
          <p:nvPr>
            <p:ph type="chart" sz="quarter" idx="19"/>
          </p:nvPr>
        </p:nvSpPr>
        <p:spPr>
          <a:xfrm>
            <a:off x="453599" y="2028032"/>
            <a:ext cx="3564001" cy="1260000"/>
          </a:xfrm>
        </p:spPr>
        <p:txBody>
          <a:bodyPr/>
          <a:lstStyle/>
          <a:p>
            <a:endParaRPr lang="en-GB"/>
          </a:p>
        </p:txBody>
      </p:sp>
      <p:sp>
        <p:nvSpPr>
          <p:cNvPr id="16" name="Chart Placeholder 5">
            <a:extLst>
              <a:ext uri="{FF2B5EF4-FFF2-40B4-BE49-F238E27FC236}">
                <a16:creationId xmlns:a16="http://schemas.microsoft.com/office/drawing/2014/main" id="{B0C8E553-C635-49AB-A9D3-A304C808BF44}"/>
              </a:ext>
            </a:extLst>
          </p:cNvPr>
          <p:cNvSpPr>
            <a:spLocks noGrp="1"/>
          </p:cNvSpPr>
          <p:nvPr>
            <p:ph type="chart" sz="quarter" idx="20"/>
          </p:nvPr>
        </p:nvSpPr>
        <p:spPr>
          <a:xfrm>
            <a:off x="453599" y="3362993"/>
            <a:ext cx="3564001" cy="1260000"/>
          </a:xfrm>
        </p:spPr>
        <p:txBody>
          <a:bodyPr/>
          <a:lstStyle/>
          <a:p>
            <a:endParaRPr lang="en-GB"/>
          </a:p>
        </p:txBody>
      </p:sp>
      <p:sp>
        <p:nvSpPr>
          <p:cNvPr id="17" name="Chart Placeholder 5">
            <a:extLst>
              <a:ext uri="{FF2B5EF4-FFF2-40B4-BE49-F238E27FC236}">
                <a16:creationId xmlns:a16="http://schemas.microsoft.com/office/drawing/2014/main" id="{0CD1B5CF-3C2D-47F3-B06C-0ED4E5CF2738}"/>
              </a:ext>
            </a:extLst>
          </p:cNvPr>
          <p:cNvSpPr>
            <a:spLocks noGrp="1"/>
          </p:cNvSpPr>
          <p:nvPr>
            <p:ph type="chart" sz="quarter" idx="21"/>
          </p:nvPr>
        </p:nvSpPr>
        <p:spPr>
          <a:xfrm>
            <a:off x="453599" y="4708900"/>
            <a:ext cx="3564001" cy="1260000"/>
          </a:xfrm>
        </p:spPr>
        <p:txBody>
          <a:bodyPr/>
          <a:lstStyle/>
          <a:p>
            <a:endParaRPr lang="en-GB"/>
          </a:p>
        </p:txBody>
      </p:sp>
      <p:sp>
        <p:nvSpPr>
          <p:cNvPr id="18" name="Text Placeholder 7">
            <a:extLst>
              <a:ext uri="{FF2B5EF4-FFF2-40B4-BE49-F238E27FC236}">
                <a16:creationId xmlns:a16="http://schemas.microsoft.com/office/drawing/2014/main" id="{76A9A82F-4CC7-4C42-865F-0F5868DCE545}"/>
              </a:ext>
            </a:extLst>
          </p:cNvPr>
          <p:cNvSpPr>
            <a:spLocks noGrp="1"/>
          </p:cNvSpPr>
          <p:nvPr>
            <p:ph type="body" sz="quarter" idx="22" hasCustomPrompt="1"/>
          </p:nvPr>
        </p:nvSpPr>
        <p:spPr>
          <a:xfrm>
            <a:off x="131762" y="125994"/>
            <a:ext cx="11928476" cy="725488"/>
          </a:xfrm>
        </p:spPr>
        <p:txBody>
          <a:bodyPr vert="horz" lIns="91440" tIns="45720" rIns="91440" bIns="45720" rtlCol="0">
            <a:noAutofit/>
          </a:bodyPr>
          <a:lstStyle>
            <a:lvl1pPr>
              <a:defRPr lang="en-GB" sz="4800" dirty="0">
                <a:latin typeface="Angsana New" panose="02020603050405020304" pitchFamily="18" charset="-34"/>
                <a:cs typeface="Angsana New" panose="02020603050405020304" pitchFamily="18" charset="-34"/>
              </a:defRPr>
            </a:lvl1pPr>
          </a:lstStyle>
          <a:p>
            <a:pPr marL="0" lvl="0" indent="0">
              <a:lnSpc>
                <a:spcPct val="70000"/>
              </a:lnSpc>
              <a:buNone/>
            </a:pPr>
            <a:r>
              <a:rPr lang="en-US" dirty="0"/>
              <a:t>Title</a:t>
            </a:r>
            <a:endParaRPr lang="en-GB" dirty="0"/>
          </a:p>
        </p:txBody>
      </p:sp>
      <p:sp>
        <p:nvSpPr>
          <p:cNvPr id="19" name="Chart Placeholder 5">
            <a:extLst>
              <a:ext uri="{FF2B5EF4-FFF2-40B4-BE49-F238E27FC236}">
                <a16:creationId xmlns:a16="http://schemas.microsoft.com/office/drawing/2014/main" id="{DEBEC341-8E1A-4CB2-B537-F978B720C8A4}"/>
              </a:ext>
            </a:extLst>
          </p:cNvPr>
          <p:cNvSpPr>
            <a:spLocks noGrp="1"/>
          </p:cNvSpPr>
          <p:nvPr>
            <p:ph type="chart" sz="quarter" idx="23"/>
          </p:nvPr>
        </p:nvSpPr>
        <p:spPr>
          <a:xfrm>
            <a:off x="2856615" y="5924082"/>
            <a:ext cx="6802840" cy="474922"/>
          </a:xfrm>
        </p:spPr>
        <p:txBody>
          <a:bodyPr/>
          <a:lstStyle/>
          <a:p>
            <a:endParaRPr lang="en-GB"/>
          </a:p>
        </p:txBody>
      </p:sp>
      <p:pic>
        <p:nvPicPr>
          <p:cNvPr id="22" name="Picture 21" descr="Icon&#10;&#10;Description automatically generated">
            <a:extLst>
              <a:ext uri="{FF2B5EF4-FFF2-40B4-BE49-F238E27FC236}">
                <a16:creationId xmlns:a16="http://schemas.microsoft.com/office/drawing/2014/main" id="{7DCB5F80-3D4D-442B-807B-78CACB5BD9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45906"/>
            <a:ext cx="1198485" cy="1120971"/>
          </a:xfrm>
          <a:prstGeom prst="rect">
            <a:avLst/>
          </a:prstGeom>
        </p:spPr>
      </p:pic>
      <p:sp>
        <p:nvSpPr>
          <p:cNvPr id="20" name="Chart Placeholder 5">
            <a:extLst>
              <a:ext uri="{FF2B5EF4-FFF2-40B4-BE49-F238E27FC236}">
                <a16:creationId xmlns:a16="http://schemas.microsoft.com/office/drawing/2014/main" id="{9B836364-A3A9-43AA-89B9-B3CE0E9A5149}"/>
              </a:ext>
            </a:extLst>
          </p:cNvPr>
          <p:cNvSpPr>
            <a:spLocks noGrp="1"/>
          </p:cNvSpPr>
          <p:nvPr>
            <p:ph type="chart" sz="quarter" idx="24"/>
          </p:nvPr>
        </p:nvSpPr>
        <p:spPr>
          <a:xfrm>
            <a:off x="8493634" y="4708900"/>
            <a:ext cx="3564001" cy="1260000"/>
          </a:xfrm>
        </p:spPr>
        <p:txBody>
          <a:bodyPr/>
          <a:lstStyle/>
          <a:p>
            <a:endParaRPr lang="en-GB"/>
          </a:p>
        </p:txBody>
      </p:sp>
      <p:sp>
        <p:nvSpPr>
          <p:cNvPr id="21" name="Chart Placeholder 5">
            <a:extLst>
              <a:ext uri="{FF2B5EF4-FFF2-40B4-BE49-F238E27FC236}">
                <a16:creationId xmlns:a16="http://schemas.microsoft.com/office/drawing/2014/main" id="{B24F9FE4-CA1D-4937-ACD9-D396A0288A0A}"/>
              </a:ext>
            </a:extLst>
          </p:cNvPr>
          <p:cNvSpPr>
            <a:spLocks noGrp="1"/>
          </p:cNvSpPr>
          <p:nvPr>
            <p:ph type="chart" sz="quarter" idx="25"/>
          </p:nvPr>
        </p:nvSpPr>
        <p:spPr>
          <a:xfrm>
            <a:off x="4471199" y="4727373"/>
            <a:ext cx="3564001" cy="1260000"/>
          </a:xfrm>
        </p:spPr>
        <p:txBody>
          <a:bodyPr/>
          <a:lstStyle/>
          <a:p>
            <a:endParaRPr lang="en-GB"/>
          </a:p>
        </p:txBody>
      </p:sp>
    </p:spTree>
    <p:extLst>
      <p:ext uri="{BB962C8B-B14F-4D97-AF65-F5344CB8AC3E}">
        <p14:creationId xmlns:p14="http://schemas.microsoft.com/office/powerpoint/2010/main" val="1902390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thnicity">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3605BF1D-C7AC-4D83-852D-BFDB9F2EA120}"/>
              </a:ext>
            </a:extLst>
          </p:cNvPr>
          <p:cNvSpPr>
            <a:spLocks noGrp="1"/>
          </p:cNvSpPr>
          <p:nvPr>
            <p:ph type="chart" sz="quarter" idx="10"/>
          </p:nvPr>
        </p:nvSpPr>
        <p:spPr>
          <a:xfrm>
            <a:off x="8498469" y="1199642"/>
            <a:ext cx="3564001" cy="2081401"/>
          </a:xfrm>
        </p:spPr>
        <p:txBody>
          <a:bodyPr/>
          <a:lstStyle/>
          <a:p>
            <a:endParaRPr lang="en-GB"/>
          </a:p>
        </p:txBody>
      </p:sp>
      <p:sp>
        <p:nvSpPr>
          <p:cNvPr id="7" name="Chart Placeholder 5">
            <a:extLst>
              <a:ext uri="{FF2B5EF4-FFF2-40B4-BE49-F238E27FC236}">
                <a16:creationId xmlns:a16="http://schemas.microsoft.com/office/drawing/2014/main" id="{27B8E5B9-B9FD-4F47-9C36-3CE3FF5D62CB}"/>
              </a:ext>
            </a:extLst>
          </p:cNvPr>
          <p:cNvSpPr>
            <a:spLocks noGrp="1"/>
          </p:cNvSpPr>
          <p:nvPr>
            <p:ph type="chart" sz="quarter" idx="11"/>
          </p:nvPr>
        </p:nvSpPr>
        <p:spPr>
          <a:xfrm>
            <a:off x="8498469" y="3367281"/>
            <a:ext cx="3564001" cy="2272333"/>
          </a:xfrm>
        </p:spPr>
        <p:txBody>
          <a:bodyPr/>
          <a:lstStyle/>
          <a:p>
            <a:endParaRPr lang="en-GB"/>
          </a:p>
        </p:txBody>
      </p:sp>
      <p:sp>
        <p:nvSpPr>
          <p:cNvPr id="10" name="Chart Placeholder 5">
            <a:extLst>
              <a:ext uri="{FF2B5EF4-FFF2-40B4-BE49-F238E27FC236}">
                <a16:creationId xmlns:a16="http://schemas.microsoft.com/office/drawing/2014/main" id="{646484D8-376C-4B18-A2E0-3FEA08D56FA8}"/>
              </a:ext>
            </a:extLst>
          </p:cNvPr>
          <p:cNvSpPr>
            <a:spLocks noGrp="1"/>
          </p:cNvSpPr>
          <p:nvPr>
            <p:ph type="chart" sz="quarter" idx="14"/>
          </p:nvPr>
        </p:nvSpPr>
        <p:spPr>
          <a:xfrm>
            <a:off x="4476034" y="1199642"/>
            <a:ext cx="3564001" cy="2081401"/>
          </a:xfrm>
        </p:spPr>
        <p:txBody>
          <a:bodyPr/>
          <a:lstStyle/>
          <a:p>
            <a:endParaRPr lang="en-GB"/>
          </a:p>
        </p:txBody>
      </p:sp>
      <p:sp>
        <p:nvSpPr>
          <p:cNvPr id="11" name="Chart Placeholder 5">
            <a:extLst>
              <a:ext uri="{FF2B5EF4-FFF2-40B4-BE49-F238E27FC236}">
                <a16:creationId xmlns:a16="http://schemas.microsoft.com/office/drawing/2014/main" id="{59424953-8856-4DAE-A916-9E4391224411}"/>
              </a:ext>
            </a:extLst>
          </p:cNvPr>
          <p:cNvSpPr>
            <a:spLocks noGrp="1"/>
          </p:cNvSpPr>
          <p:nvPr>
            <p:ph type="chart" sz="quarter" idx="15"/>
          </p:nvPr>
        </p:nvSpPr>
        <p:spPr>
          <a:xfrm>
            <a:off x="4476034" y="3367281"/>
            <a:ext cx="3564001" cy="2272333"/>
          </a:xfrm>
        </p:spPr>
        <p:txBody>
          <a:bodyPr/>
          <a:lstStyle/>
          <a:p>
            <a:endParaRPr lang="en-GB"/>
          </a:p>
        </p:txBody>
      </p:sp>
      <p:sp>
        <p:nvSpPr>
          <p:cNvPr id="14" name="Chart Placeholder 5">
            <a:extLst>
              <a:ext uri="{FF2B5EF4-FFF2-40B4-BE49-F238E27FC236}">
                <a16:creationId xmlns:a16="http://schemas.microsoft.com/office/drawing/2014/main" id="{A7562796-57E3-46D3-BAEF-D4586AFC1B4E}"/>
              </a:ext>
            </a:extLst>
          </p:cNvPr>
          <p:cNvSpPr>
            <a:spLocks noGrp="1"/>
          </p:cNvSpPr>
          <p:nvPr>
            <p:ph type="chart" sz="quarter" idx="18"/>
          </p:nvPr>
        </p:nvSpPr>
        <p:spPr>
          <a:xfrm>
            <a:off x="453599" y="1199642"/>
            <a:ext cx="3564001" cy="2081401"/>
          </a:xfrm>
        </p:spPr>
        <p:txBody>
          <a:bodyPr/>
          <a:lstStyle/>
          <a:p>
            <a:endParaRPr lang="en-GB"/>
          </a:p>
        </p:txBody>
      </p:sp>
      <p:sp>
        <p:nvSpPr>
          <p:cNvPr id="15" name="Chart Placeholder 5">
            <a:extLst>
              <a:ext uri="{FF2B5EF4-FFF2-40B4-BE49-F238E27FC236}">
                <a16:creationId xmlns:a16="http://schemas.microsoft.com/office/drawing/2014/main" id="{E3D4AED7-852F-4010-BB28-B4F609A2E4CC}"/>
              </a:ext>
            </a:extLst>
          </p:cNvPr>
          <p:cNvSpPr>
            <a:spLocks noGrp="1"/>
          </p:cNvSpPr>
          <p:nvPr>
            <p:ph type="chart" sz="quarter" idx="19"/>
          </p:nvPr>
        </p:nvSpPr>
        <p:spPr>
          <a:xfrm>
            <a:off x="453599" y="3367281"/>
            <a:ext cx="3564001" cy="2272333"/>
          </a:xfrm>
        </p:spPr>
        <p:txBody>
          <a:bodyPr/>
          <a:lstStyle/>
          <a:p>
            <a:endParaRPr lang="en-GB"/>
          </a:p>
        </p:txBody>
      </p:sp>
      <p:sp>
        <p:nvSpPr>
          <p:cNvPr id="18" name="Text Placeholder 7">
            <a:extLst>
              <a:ext uri="{FF2B5EF4-FFF2-40B4-BE49-F238E27FC236}">
                <a16:creationId xmlns:a16="http://schemas.microsoft.com/office/drawing/2014/main" id="{76A9A82F-4CC7-4C42-865F-0F5868DCE545}"/>
              </a:ext>
            </a:extLst>
          </p:cNvPr>
          <p:cNvSpPr>
            <a:spLocks noGrp="1"/>
          </p:cNvSpPr>
          <p:nvPr>
            <p:ph type="body" sz="quarter" idx="22" hasCustomPrompt="1"/>
          </p:nvPr>
        </p:nvSpPr>
        <p:spPr>
          <a:xfrm>
            <a:off x="131762" y="125994"/>
            <a:ext cx="11928476" cy="725488"/>
          </a:xfrm>
        </p:spPr>
        <p:txBody>
          <a:bodyPr vert="horz" lIns="91440" tIns="45720" rIns="91440" bIns="45720" rtlCol="0">
            <a:noAutofit/>
          </a:bodyPr>
          <a:lstStyle>
            <a:lvl1pPr>
              <a:defRPr lang="en-GB" sz="4800" dirty="0">
                <a:latin typeface="Angsana New" panose="02020603050405020304" pitchFamily="18" charset="-34"/>
                <a:cs typeface="Angsana New" panose="02020603050405020304" pitchFamily="18" charset="-34"/>
              </a:defRPr>
            </a:lvl1pPr>
          </a:lstStyle>
          <a:p>
            <a:pPr marL="0" lvl="0" indent="0">
              <a:lnSpc>
                <a:spcPct val="70000"/>
              </a:lnSpc>
              <a:buNone/>
            </a:pPr>
            <a:r>
              <a:rPr lang="en-US" dirty="0"/>
              <a:t>Title</a:t>
            </a:r>
            <a:endParaRPr lang="en-GB" dirty="0"/>
          </a:p>
        </p:txBody>
      </p:sp>
      <p:sp>
        <p:nvSpPr>
          <p:cNvPr id="19" name="Chart Placeholder 5">
            <a:extLst>
              <a:ext uri="{FF2B5EF4-FFF2-40B4-BE49-F238E27FC236}">
                <a16:creationId xmlns:a16="http://schemas.microsoft.com/office/drawing/2014/main" id="{DEBEC341-8E1A-4CB2-B537-F978B720C8A4}"/>
              </a:ext>
            </a:extLst>
          </p:cNvPr>
          <p:cNvSpPr>
            <a:spLocks noGrp="1"/>
          </p:cNvSpPr>
          <p:nvPr>
            <p:ph type="chart" sz="quarter" idx="23"/>
          </p:nvPr>
        </p:nvSpPr>
        <p:spPr>
          <a:xfrm>
            <a:off x="2543478" y="5707865"/>
            <a:ext cx="6802840" cy="474922"/>
          </a:xfrm>
        </p:spPr>
        <p:txBody>
          <a:bodyPr/>
          <a:lstStyle/>
          <a:p>
            <a:endParaRPr lang="en-GB"/>
          </a:p>
        </p:txBody>
      </p:sp>
      <p:sp>
        <p:nvSpPr>
          <p:cNvPr id="22" name="Title 1">
            <a:extLst>
              <a:ext uri="{FF2B5EF4-FFF2-40B4-BE49-F238E27FC236}">
                <a16:creationId xmlns:a16="http://schemas.microsoft.com/office/drawing/2014/main" id="{C9A93B53-55FD-44F5-A55F-5DA6D650052F}"/>
              </a:ext>
            </a:extLst>
          </p:cNvPr>
          <p:cNvSpPr txBox="1">
            <a:spLocks noGrp="1"/>
          </p:cNvSpPr>
          <p:nvPr>
            <p:ph type="body" sz="quarter" idx="12" hasCustomPrompt="1"/>
          </p:nvPr>
        </p:nvSpPr>
        <p:spPr>
          <a:xfrm>
            <a:off x="6598321" y="6251038"/>
            <a:ext cx="5411650" cy="230934"/>
          </a:xfrm>
          <a:prstGeom prst="rect">
            <a:avLst/>
          </a:prstGeom>
          <a:ln>
            <a:noFill/>
          </a:ln>
        </p:spPr>
        <p:txBody>
          <a:bodyPr wrap="square">
            <a:normAutofit fontScale="92500"/>
          </a:bodyPr>
          <a:lstStyle>
            <a:lvl1pPr marL="0" indent="0">
              <a:buNone/>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100" b="0" i="0" u="none" strike="noStrike" dirty="0">
                <a:solidFill>
                  <a:srgbClr val="000000"/>
                </a:solidFill>
                <a:latin typeface="Calibri"/>
                <a:cs typeface="Calibri"/>
              </a:rPr>
              <a:t>Source:</a:t>
            </a:r>
            <a:endParaRPr lang="en-US" sz="800" b="0" i="0" u="none" strike="noStrike" dirty="0">
              <a:solidFill>
                <a:schemeClr val="tx1">
                  <a:lumMod val="75000"/>
                  <a:lumOff val="25000"/>
                </a:schemeClr>
              </a:solidFill>
              <a:latin typeface="Calibri"/>
              <a:cs typeface="Calibri"/>
            </a:endParaRPr>
          </a:p>
        </p:txBody>
      </p:sp>
      <p:pic>
        <p:nvPicPr>
          <p:cNvPr id="13" name="Picture 12" descr="Icon&#10;&#10;Description automatically generated">
            <a:extLst>
              <a:ext uri="{FF2B5EF4-FFF2-40B4-BE49-F238E27FC236}">
                <a16:creationId xmlns:a16="http://schemas.microsoft.com/office/drawing/2014/main" id="{5CFF576E-E8F3-4407-923E-E64A436B77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45906"/>
            <a:ext cx="1198485" cy="1120971"/>
          </a:xfrm>
          <a:prstGeom prst="rect">
            <a:avLst/>
          </a:prstGeom>
        </p:spPr>
      </p:pic>
    </p:spTree>
    <p:extLst>
      <p:ext uri="{BB962C8B-B14F-4D97-AF65-F5344CB8AC3E}">
        <p14:creationId xmlns:p14="http://schemas.microsoft.com/office/powerpoint/2010/main" val="1699390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B05DFA9-CC34-4845-82B6-B940230EE93E}"/>
              </a:ext>
            </a:extLst>
          </p:cNvPr>
          <p:cNvGrpSpPr/>
          <p:nvPr userDrawn="1"/>
        </p:nvGrpSpPr>
        <p:grpSpPr>
          <a:xfrm>
            <a:off x="0" y="-414671"/>
            <a:ext cx="5743183" cy="7679070"/>
            <a:chOff x="0" y="-414671"/>
            <a:chExt cx="5743183" cy="7679070"/>
          </a:xfrm>
          <a:solidFill>
            <a:schemeClr val="tx1">
              <a:lumMod val="20000"/>
              <a:lumOff val="80000"/>
            </a:schemeClr>
          </a:solidFill>
        </p:grpSpPr>
        <p:sp>
          <p:nvSpPr>
            <p:cNvPr id="7" name="Partial Circle 6">
              <a:extLst>
                <a:ext uri="{FF2B5EF4-FFF2-40B4-BE49-F238E27FC236}">
                  <a16:creationId xmlns:a16="http://schemas.microsoft.com/office/drawing/2014/main" id="{B9D6E223-62A5-4262-8054-8A12DE702CD4}"/>
                </a:ext>
              </a:extLst>
            </p:cNvPr>
            <p:cNvSpPr/>
            <p:nvPr/>
          </p:nvSpPr>
          <p:spPr>
            <a:xfrm rot="10800000">
              <a:off x="543108" y="-414671"/>
              <a:ext cx="5200075" cy="7679070"/>
            </a:xfrm>
            <a:prstGeom prst="pie">
              <a:avLst>
                <a:gd name="adj1" fmla="val 6522859"/>
                <a:gd name="adj2" fmla="val 1507515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9" name="Rectangle 8">
              <a:extLst>
                <a:ext uri="{FF2B5EF4-FFF2-40B4-BE49-F238E27FC236}">
                  <a16:creationId xmlns:a16="http://schemas.microsoft.com/office/drawing/2014/main" id="{848F86C6-04F5-4CF4-BD00-3700A6BE35FE}"/>
                </a:ext>
              </a:extLst>
            </p:cNvPr>
            <p:cNvSpPr/>
            <p:nvPr/>
          </p:nvSpPr>
          <p:spPr>
            <a:xfrm>
              <a:off x="0" y="0"/>
              <a:ext cx="4308764"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E2CED4BD-EFCF-834D-BEC2-BEEAC2415826}"/>
              </a:ext>
            </a:extLst>
          </p:cNvPr>
          <p:cNvSpPr>
            <a:spLocks noGrp="1"/>
          </p:cNvSpPr>
          <p:nvPr>
            <p:ph type="title"/>
          </p:nvPr>
        </p:nvSpPr>
        <p:spPr>
          <a:xfrm>
            <a:off x="5814390" y="365125"/>
            <a:ext cx="5539410" cy="1325563"/>
          </a:xfrm>
          <a:prstGeom prst="rect">
            <a:avLst/>
          </a:prstGeom>
        </p:spPr>
        <p:txBody>
          <a:bodyPr/>
          <a:lstStyle>
            <a:lvl1pPr>
              <a:defRPr sz="5600"/>
            </a:lvl1pPr>
          </a:lstStyle>
          <a:p>
            <a:r>
              <a:rPr lang="en-GB" dirty="0"/>
              <a:t>Click to edit Master title style</a:t>
            </a:r>
            <a:endParaRPr lang="en-US" dirty="0"/>
          </a:p>
        </p:txBody>
      </p:sp>
      <p:sp>
        <p:nvSpPr>
          <p:cNvPr id="8" name="Text Placeholder 2">
            <a:extLst>
              <a:ext uri="{FF2B5EF4-FFF2-40B4-BE49-F238E27FC236}">
                <a16:creationId xmlns:a16="http://schemas.microsoft.com/office/drawing/2014/main" id="{1A37E6AE-D850-C74A-A25A-58C0807B54DE}"/>
              </a:ext>
            </a:extLst>
          </p:cNvPr>
          <p:cNvSpPr>
            <a:spLocks noGrp="1"/>
          </p:cNvSpPr>
          <p:nvPr>
            <p:ph idx="10"/>
          </p:nvPr>
        </p:nvSpPr>
        <p:spPr>
          <a:xfrm>
            <a:off x="5814390" y="2062042"/>
            <a:ext cx="553941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Graphic 10">
            <a:extLst>
              <a:ext uri="{FF2B5EF4-FFF2-40B4-BE49-F238E27FC236}">
                <a16:creationId xmlns:a16="http://schemas.microsoft.com/office/drawing/2014/main" id="{073F308A-82C5-46B8-8E18-6E0D17241A5B}"/>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2235" t="20222" r="59766" b="52285"/>
          <a:stretch/>
        </p:blipFill>
        <p:spPr>
          <a:xfrm rot="5400000">
            <a:off x="110318" y="-110318"/>
            <a:ext cx="2771480" cy="2992116"/>
          </a:xfrm>
          <a:prstGeom prst="rect">
            <a:avLst/>
          </a:prstGeom>
        </p:spPr>
      </p:pic>
    </p:spTree>
    <p:extLst>
      <p:ext uri="{BB962C8B-B14F-4D97-AF65-F5344CB8AC3E}">
        <p14:creationId xmlns:p14="http://schemas.microsoft.com/office/powerpoint/2010/main" val="3565764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1 chart + text box above">
    <p:spTree>
      <p:nvGrpSpPr>
        <p:cNvPr id="1" name=""/>
        <p:cNvGrpSpPr/>
        <p:nvPr/>
      </p:nvGrpSpPr>
      <p:grpSpPr>
        <a:xfrm>
          <a:off x="0" y="0"/>
          <a:ext cx="0" cy="0"/>
          <a:chOff x="0" y="0"/>
          <a:chExt cx="0" cy="0"/>
        </a:xfrm>
      </p:grpSpPr>
      <p:pic>
        <p:nvPicPr>
          <p:cNvPr id="16" name="Picture 15" descr="Icon&#10;&#10;Description automatically generated">
            <a:extLst>
              <a:ext uri="{FF2B5EF4-FFF2-40B4-BE49-F238E27FC236}">
                <a16:creationId xmlns:a16="http://schemas.microsoft.com/office/drawing/2014/main" id="{8F6E9FC2-AA78-4D60-B58A-EB01F4F47D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45906"/>
            <a:ext cx="1198485" cy="1120971"/>
          </a:xfrm>
          <a:prstGeom prst="rect">
            <a:avLst/>
          </a:prstGeom>
        </p:spPr>
      </p:pic>
      <p:sp>
        <p:nvSpPr>
          <p:cNvPr id="3" name="Chart Placeholder 2">
            <a:extLst>
              <a:ext uri="{FF2B5EF4-FFF2-40B4-BE49-F238E27FC236}">
                <a16:creationId xmlns:a16="http://schemas.microsoft.com/office/drawing/2014/main" id="{AB947F34-8F97-4D53-885D-116581186924}"/>
              </a:ext>
            </a:extLst>
          </p:cNvPr>
          <p:cNvSpPr>
            <a:spLocks noGrp="1"/>
          </p:cNvSpPr>
          <p:nvPr>
            <p:ph type="chart" sz="quarter" idx="10"/>
          </p:nvPr>
        </p:nvSpPr>
        <p:spPr>
          <a:xfrm>
            <a:off x="162989" y="2916018"/>
            <a:ext cx="11846982" cy="3208769"/>
          </a:xfrm>
        </p:spPr>
        <p:txBody>
          <a:bodyPr/>
          <a:lstStyle/>
          <a:p>
            <a:endParaRPr lang="en-GB" dirty="0"/>
          </a:p>
        </p:txBody>
      </p:sp>
      <p:sp>
        <p:nvSpPr>
          <p:cNvPr id="7" name="Text Placeholder 6">
            <a:extLst>
              <a:ext uri="{FF2B5EF4-FFF2-40B4-BE49-F238E27FC236}">
                <a16:creationId xmlns:a16="http://schemas.microsoft.com/office/drawing/2014/main" id="{68BCDCAF-010D-43DB-B407-B1B310AD2AEE}"/>
              </a:ext>
            </a:extLst>
          </p:cNvPr>
          <p:cNvSpPr>
            <a:spLocks noGrp="1"/>
          </p:cNvSpPr>
          <p:nvPr>
            <p:ph type="body" sz="quarter" idx="11" hasCustomPrompt="1"/>
          </p:nvPr>
        </p:nvSpPr>
        <p:spPr>
          <a:xfrm>
            <a:off x="205319" y="124067"/>
            <a:ext cx="11804652" cy="725455"/>
          </a:xfrm>
        </p:spPr>
        <p:txBody>
          <a:bodyPr>
            <a:noAutofit/>
          </a:bodyPr>
          <a:lstStyle>
            <a:lvl1pPr marL="0" indent="0">
              <a:lnSpc>
                <a:spcPct val="70000"/>
              </a:lnSpc>
              <a:buNone/>
              <a:defRPr sz="5400">
                <a:solidFill>
                  <a:schemeClr val="tx1"/>
                </a:solidFill>
                <a:latin typeface="Angsana New" panose="02020603050405020304" pitchFamily="18" charset="-34"/>
                <a:cs typeface="Angsana New" panose="02020603050405020304" pitchFamily="18" charset="-34"/>
              </a:defRPr>
            </a:lvl1pPr>
          </a:lstStyle>
          <a:p>
            <a:pPr lvl="0"/>
            <a:r>
              <a:rPr lang="en-US" dirty="0"/>
              <a:t>Title</a:t>
            </a:r>
            <a:endParaRPr lang="en-GB" dirty="0"/>
          </a:p>
        </p:txBody>
      </p:sp>
      <p:sp>
        <p:nvSpPr>
          <p:cNvPr id="9" name="Title 1">
            <a:extLst>
              <a:ext uri="{FF2B5EF4-FFF2-40B4-BE49-F238E27FC236}">
                <a16:creationId xmlns:a16="http://schemas.microsoft.com/office/drawing/2014/main" id="{A59397D7-1547-4AEC-88EF-0E8F647AE6D3}"/>
              </a:ext>
            </a:extLst>
          </p:cNvPr>
          <p:cNvSpPr txBox="1">
            <a:spLocks noGrp="1"/>
          </p:cNvSpPr>
          <p:nvPr>
            <p:ph type="body" sz="quarter" idx="12" hasCustomPrompt="1"/>
          </p:nvPr>
        </p:nvSpPr>
        <p:spPr>
          <a:xfrm>
            <a:off x="6598321" y="6251038"/>
            <a:ext cx="5411650" cy="230934"/>
          </a:xfrm>
          <a:prstGeom prst="rect">
            <a:avLst/>
          </a:prstGeom>
          <a:ln>
            <a:noFill/>
          </a:ln>
        </p:spPr>
        <p:txBody>
          <a:bodyPr wrap="square">
            <a:normAutofit fontScale="92500"/>
          </a:bodyPr>
          <a:lstStyle>
            <a:lvl1pPr marL="0" indent="0">
              <a:buNone/>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100" b="0" i="0" u="none" strike="noStrike" dirty="0">
                <a:solidFill>
                  <a:srgbClr val="000000"/>
                </a:solidFill>
                <a:latin typeface="Calibri"/>
                <a:cs typeface="Calibri"/>
              </a:rPr>
              <a:t>Source:</a:t>
            </a:r>
            <a:endParaRPr lang="en-US" sz="800" b="0" i="0" u="none" strike="noStrike" dirty="0">
              <a:solidFill>
                <a:schemeClr val="tx1">
                  <a:lumMod val="75000"/>
                  <a:lumOff val="25000"/>
                </a:schemeClr>
              </a:solidFill>
              <a:latin typeface="Calibri"/>
              <a:cs typeface="Calibri"/>
            </a:endParaRPr>
          </a:p>
        </p:txBody>
      </p:sp>
      <p:sp>
        <p:nvSpPr>
          <p:cNvPr id="12" name="TextBox 62">
            <a:extLst>
              <a:ext uri="{FF2B5EF4-FFF2-40B4-BE49-F238E27FC236}">
                <a16:creationId xmlns:a16="http://schemas.microsoft.com/office/drawing/2014/main" id="{5A255ECB-933A-48F3-BD70-90994CD7DD1F}"/>
              </a:ext>
            </a:extLst>
          </p:cNvPr>
          <p:cNvSpPr txBox="1"/>
          <p:nvPr userDrawn="1"/>
        </p:nvSpPr>
        <p:spPr>
          <a:xfrm>
            <a:off x="2994460" y="1426742"/>
            <a:ext cx="1593623" cy="1489253"/>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GB" sz="2000" b="1" dirty="0">
                <a:solidFill>
                  <a:schemeClr val="tx1"/>
                </a:solidFill>
              </a:rPr>
              <a:t>Nothing</a:t>
            </a:r>
          </a:p>
          <a:p>
            <a:r>
              <a:rPr lang="en-GB" sz="2000" dirty="0">
                <a:solidFill>
                  <a:schemeClr val="tx1"/>
                </a:solidFill>
              </a:rPr>
              <a:t>No physical activity at all</a:t>
            </a:r>
          </a:p>
        </p:txBody>
      </p:sp>
      <p:sp>
        <p:nvSpPr>
          <p:cNvPr id="13" name="TextBox 64">
            <a:extLst>
              <a:ext uri="{FF2B5EF4-FFF2-40B4-BE49-F238E27FC236}">
                <a16:creationId xmlns:a16="http://schemas.microsoft.com/office/drawing/2014/main" id="{79189441-19A8-4597-A9F0-28C7B860D631}"/>
              </a:ext>
            </a:extLst>
          </p:cNvPr>
          <p:cNvSpPr txBox="1"/>
          <p:nvPr userDrawn="1"/>
        </p:nvSpPr>
        <p:spPr>
          <a:xfrm>
            <a:off x="9304146" y="1446510"/>
            <a:ext cx="1763904" cy="995952"/>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GB" sz="2000" b="1" dirty="0">
                <a:solidFill>
                  <a:schemeClr val="tx1"/>
                </a:solidFill>
              </a:rPr>
              <a:t>1-29 minutes</a:t>
            </a:r>
          </a:p>
          <a:p>
            <a:r>
              <a:rPr lang="en-GB" sz="2000" dirty="0">
                <a:solidFill>
                  <a:schemeClr val="tx1"/>
                </a:solidFill>
              </a:rPr>
              <a:t>Active but not for 30 mins</a:t>
            </a:r>
          </a:p>
        </p:txBody>
      </p:sp>
      <p:sp>
        <p:nvSpPr>
          <p:cNvPr id="14" name="TextBox 66">
            <a:extLst>
              <a:ext uri="{FF2B5EF4-FFF2-40B4-BE49-F238E27FC236}">
                <a16:creationId xmlns:a16="http://schemas.microsoft.com/office/drawing/2014/main" id="{20037316-FFE7-4C5B-8726-D5C84A4DA3B3}"/>
              </a:ext>
            </a:extLst>
          </p:cNvPr>
          <p:cNvSpPr txBox="1"/>
          <p:nvPr userDrawn="1"/>
        </p:nvSpPr>
        <p:spPr>
          <a:xfrm>
            <a:off x="6175314" y="1454373"/>
            <a:ext cx="1590675" cy="988089"/>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GB" sz="2000" b="1" dirty="0">
                <a:solidFill>
                  <a:schemeClr val="tx1"/>
                </a:solidFill>
              </a:rPr>
              <a:t>Light only</a:t>
            </a:r>
          </a:p>
          <a:p>
            <a:r>
              <a:rPr lang="en-GB" sz="2000" dirty="0">
                <a:solidFill>
                  <a:schemeClr val="tx1"/>
                </a:solidFill>
              </a:rPr>
              <a:t>Missing the intensity</a:t>
            </a:r>
          </a:p>
        </p:txBody>
      </p:sp>
      <p:sp>
        <p:nvSpPr>
          <p:cNvPr id="17" name="Title 1">
            <a:extLst>
              <a:ext uri="{FF2B5EF4-FFF2-40B4-BE49-F238E27FC236}">
                <a16:creationId xmlns:a16="http://schemas.microsoft.com/office/drawing/2014/main" id="{EE408C10-3B7E-4833-80CF-B96C7CEDEB26}"/>
              </a:ext>
            </a:extLst>
          </p:cNvPr>
          <p:cNvSpPr txBox="1">
            <a:spLocks/>
          </p:cNvSpPr>
          <p:nvPr userDrawn="1"/>
        </p:nvSpPr>
        <p:spPr>
          <a:xfrm>
            <a:off x="4692577" y="1505724"/>
            <a:ext cx="1512000" cy="888047"/>
          </a:xfrm>
          <a:prstGeom prst="rect">
            <a:avLst/>
          </a:prstGeom>
          <a:solidFill>
            <a:srgbClr val="7F7F7F"/>
          </a:solidFill>
          <a:ln>
            <a:noFill/>
          </a:ln>
        </p:spPr>
        <p:txBody>
          <a:bodyPr vert="horz" wrap="square" lIns="91440" tIns="45720" rIns="91440" bIns="45720" rtlCol="0" anchor="ctr">
            <a:noAutofit/>
          </a:bodyPr>
          <a:lstStyle>
            <a:lvl1pPr marL="0" indent="0" algn="l" defTabSz="914400" rtl="0" eaLnBrk="1" latinLnBrk="0" hangingPunct="1">
              <a:lnSpc>
                <a:spcPct val="90000"/>
              </a:lnSpc>
              <a:spcBef>
                <a:spcPts val="1000"/>
              </a:spcBef>
              <a:buFont typeface="Wingdings" panose="05000000000000000000" pitchFamily="2" charset="2"/>
              <a:buNone/>
              <a:defRPr sz="11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Wingdings" panose="05000000000000000000" pitchFamily="2" charset="2"/>
              <a:buChar char="§"/>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Wingdings" panose="05000000000000000000" pitchFamily="2" charset="2"/>
              <a:buChar char="§"/>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Wingdings" panose="05000000000000000000" pitchFamily="2" charset="2"/>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Wingdings" panose="05000000000000000000" pitchFamily="2" charset="2"/>
              <a:buChar char="§"/>
              <a:defRPr sz="11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9pPr>
          </a:lstStyle>
          <a:p>
            <a:pPr>
              <a:lnSpc>
                <a:spcPct val="50000"/>
              </a:lnSpc>
            </a:pPr>
            <a:endParaRPr lang="en-GB" sz="2800" b="1" dirty="0">
              <a:solidFill>
                <a:schemeClr val="bg1"/>
              </a:solidFill>
            </a:endParaRPr>
          </a:p>
        </p:txBody>
      </p:sp>
      <p:sp>
        <p:nvSpPr>
          <p:cNvPr id="18" name="Title 1">
            <a:extLst>
              <a:ext uri="{FF2B5EF4-FFF2-40B4-BE49-F238E27FC236}">
                <a16:creationId xmlns:a16="http://schemas.microsoft.com/office/drawing/2014/main" id="{C212EB36-3B7B-4E9F-A716-EAB6C14F6668}"/>
              </a:ext>
            </a:extLst>
          </p:cNvPr>
          <p:cNvSpPr txBox="1">
            <a:spLocks/>
          </p:cNvSpPr>
          <p:nvPr userDrawn="1"/>
        </p:nvSpPr>
        <p:spPr>
          <a:xfrm>
            <a:off x="7834148" y="1505724"/>
            <a:ext cx="1512000" cy="888047"/>
          </a:xfrm>
          <a:prstGeom prst="rect">
            <a:avLst/>
          </a:prstGeom>
          <a:solidFill>
            <a:srgbClr val="BFBFBF"/>
          </a:solidFill>
          <a:ln>
            <a:noFill/>
          </a:ln>
        </p:spPr>
        <p:txBody>
          <a:bodyPr vert="horz" wrap="square" lIns="91440" tIns="45720" rIns="91440" bIns="45720" rtlCol="0" anchor="ctr">
            <a:noAutofit/>
          </a:bodyPr>
          <a:lstStyle>
            <a:lvl1pPr marL="0" indent="0" algn="l" defTabSz="914400" rtl="0" eaLnBrk="1" latinLnBrk="0" hangingPunct="1">
              <a:lnSpc>
                <a:spcPct val="90000"/>
              </a:lnSpc>
              <a:spcBef>
                <a:spcPts val="1000"/>
              </a:spcBef>
              <a:buFont typeface="Wingdings" panose="05000000000000000000" pitchFamily="2" charset="2"/>
              <a:buNone/>
              <a:defRPr sz="11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Wingdings" panose="05000000000000000000" pitchFamily="2" charset="2"/>
              <a:buChar char="§"/>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Wingdings" panose="05000000000000000000" pitchFamily="2" charset="2"/>
              <a:buChar char="§"/>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Wingdings" panose="05000000000000000000" pitchFamily="2" charset="2"/>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Wingdings" panose="05000000000000000000" pitchFamily="2" charset="2"/>
              <a:buChar char="§"/>
              <a:defRPr sz="11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9pPr>
          </a:lstStyle>
          <a:p>
            <a:pPr>
              <a:lnSpc>
                <a:spcPct val="50000"/>
              </a:lnSpc>
            </a:pPr>
            <a:endParaRPr lang="en-GB" sz="2800" b="1" dirty="0">
              <a:solidFill>
                <a:schemeClr val="bg1"/>
              </a:solidFill>
            </a:endParaRPr>
          </a:p>
        </p:txBody>
      </p:sp>
      <p:sp>
        <p:nvSpPr>
          <p:cNvPr id="20" name="Title 1">
            <a:extLst>
              <a:ext uri="{FF2B5EF4-FFF2-40B4-BE49-F238E27FC236}">
                <a16:creationId xmlns:a16="http://schemas.microsoft.com/office/drawing/2014/main" id="{9EBEE84F-4565-4399-927E-ABB102C6151C}"/>
              </a:ext>
            </a:extLst>
          </p:cNvPr>
          <p:cNvSpPr txBox="1">
            <a:spLocks/>
          </p:cNvSpPr>
          <p:nvPr userDrawn="1"/>
        </p:nvSpPr>
        <p:spPr>
          <a:xfrm>
            <a:off x="1554460" y="1505724"/>
            <a:ext cx="1512000" cy="888047"/>
          </a:xfrm>
          <a:prstGeom prst="rect">
            <a:avLst/>
          </a:prstGeom>
          <a:solidFill>
            <a:srgbClr val="BD1622"/>
          </a:solidFill>
          <a:ln>
            <a:noFill/>
          </a:ln>
        </p:spPr>
        <p:txBody>
          <a:bodyPr vert="horz" wrap="square" lIns="91440" tIns="45720" rIns="91440" bIns="45720" rtlCol="0" anchor="ctr">
            <a:noAutofit/>
          </a:bodyPr>
          <a:lstStyle>
            <a:lvl1pPr marL="0" indent="0" algn="l" defTabSz="914400" rtl="0" eaLnBrk="1" latinLnBrk="0" hangingPunct="1">
              <a:lnSpc>
                <a:spcPct val="90000"/>
              </a:lnSpc>
              <a:spcBef>
                <a:spcPts val="1000"/>
              </a:spcBef>
              <a:buFont typeface="Wingdings" panose="05000000000000000000" pitchFamily="2" charset="2"/>
              <a:buNone/>
              <a:defRPr sz="11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Wingdings" panose="05000000000000000000" pitchFamily="2" charset="2"/>
              <a:buChar char="§"/>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Wingdings" panose="05000000000000000000" pitchFamily="2" charset="2"/>
              <a:buChar char="§"/>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Wingdings" panose="05000000000000000000" pitchFamily="2" charset="2"/>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Wingdings" panose="05000000000000000000" pitchFamily="2" charset="2"/>
              <a:buChar char="§"/>
              <a:defRPr sz="11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9pPr>
          </a:lstStyle>
          <a:p>
            <a:pPr>
              <a:lnSpc>
                <a:spcPct val="50000"/>
              </a:lnSpc>
            </a:pPr>
            <a:endParaRPr lang="en-GB" sz="2800" b="1" dirty="0">
              <a:solidFill>
                <a:schemeClr val="bg1"/>
              </a:solidFill>
            </a:endParaRPr>
          </a:p>
        </p:txBody>
      </p:sp>
    </p:spTree>
    <p:extLst>
      <p:ext uri="{BB962C8B-B14F-4D97-AF65-F5344CB8AC3E}">
        <p14:creationId xmlns:p14="http://schemas.microsoft.com/office/powerpoint/2010/main" val="14773978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1 chart everywhere grey boxes">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947F34-8F97-4D53-885D-116581186924}"/>
              </a:ext>
            </a:extLst>
          </p:cNvPr>
          <p:cNvSpPr>
            <a:spLocks noGrp="1"/>
          </p:cNvSpPr>
          <p:nvPr>
            <p:ph type="chart" sz="quarter" idx="10"/>
          </p:nvPr>
        </p:nvSpPr>
        <p:spPr>
          <a:xfrm>
            <a:off x="999179" y="1037167"/>
            <a:ext cx="11010792" cy="5032395"/>
          </a:xfrm>
        </p:spPr>
        <p:txBody>
          <a:bodyPr/>
          <a:lstStyle/>
          <a:p>
            <a:endParaRPr lang="en-GB" dirty="0"/>
          </a:p>
        </p:txBody>
      </p:sp>
      <p:sp>
        <p:nvSpPr>
          <p:cNvPr id="7" name="Text Placeholder 6">
            <a:extLst>
              <a:ext uri="{FF2B5EF4-FFF2-40B4-BE49-F238E27FC236}">
                <a16:creationId xmlns:a16="http://schemas.microsoft.com/office/drawing/2014/main" id="{68BCDCAF-010D-43DB-B407-B1B310AD2AEE}"/>
              </a:ext>
            </a:extLst>
          </p:cNvPr>
          <p:cNvSpPr>
            <a:spLocks noGrp="1"/>
          </p:cNvSpPr>
          <p:nvPr>
            <p:ph type="body" sz="quarter" idx="11" hasCustomPrompt="1"/>
          </p:nvPr>
        </p:nvSpPr>
        <p:spPr>
          <a:xfrm>
            <a:off x="205319" y="124067"/>
            <a:ext cx="9826727" cy="725455"/>
          </a:xfrm>
        </p:spPr>
        <p:txBody>
          <a:bodyPr>
            <a:noAutofit/>
          </a:bodyPr>
          <a:lstStyle>
            <a:lvl1pPr marL="0" indent="0">
              <a:buNone/>
              <a:defRPr sz="5400">
                <a:latin typeface="Angsana New" panose="020B0502040204020203" pitchFamily="18" charset="-34"/>
                <a:cs typeface="Angsana New" panose="020B0502040204020203" pitchFamily="18" charset="-34"/>
              </a:defRPr>
            </a:lvl1pPr>
          </a:lstStyle>
          <a:p>
            <a:pPr lvl="0"/>
            <a:r>
              <a:rPr lang="en-US" dirty="0"/>
              <a:t>Title</a:t>
            </a:r>
            <a:endParaRPr lang="en-GB" dirty="0"/>
          </a:p>
        </p:txBody>
      </p:sp>
      <p:sp>
        <p:nvSpPr>
          <p:cNvPr id="12" name="Text Placeholder 17">
            <a:extLst>
              <a:ext uri="{FF2B5EF4-FFF2-40B4-BE49-F238E27FC236}">
                <a16:creationId xmlns:a16="http://schemas.microsoft.com/office/drawing/2014/main" id="{56B5E03D-1590-42ED-A0F7-ED60810BC922}"/>
              </a:ext>
            </a:extLst>
          </p:cNvPr>
          <p:cNvSpPr>
            <a:spLocks noGrp="1"/>
          </p:cNvSpPr>
          <p:nvPr>
            <p:ph type="body" sz="quarter" idx="16"/>
          </p:nvPr>
        </p:nvSpPr>
        <p:spPr>
          <a:xfrm>
            <a:off x="3429516" y="6276733"/>
            <a:ext cx="5799543" cy="310137"/>
          </a:xfrm>
        </p:spPr>
        <p:txBody>
          <a:bodyPr>
            <a:noAutofit/>
          </a:bodyPr>
          <a:lstStyle>
            <a:lvl1pPr marL="0" indent="0">
              <a:buFont typeface="Arial" panose="020B0604020202020204" pitchFamily="34" charset="0"/>
              <a:buNone/>
              <a:defRPr sz="1100">
                <a:solidFill>
                  <a:schemeClr val="bg1"/>
                </a:solidFill>
              </a:defRPr>
            </a:lvl1pPr>
            <a:lvl2pPr marL="457200" indent="0">
              <a:buNone/>
              <a:defRPr sz="1100">
                <a:solidFill>
                  <a:schemeClr val="bg1"/>
                </a:solidFill>
              </a:defRPr>
            </a:lvl2pPr>
            <a:lvl3pPr>
              <a:defRPr sz="1100">
                <a:solidFill>
                  <a:schemeClr val="bg1"/>
                </a:solidFill>
              </a:defRPr>
            </a:lvl3pPr>
            <a:lvl4pPr>
              <a:defRPr sz="1100">
                <a:solidFill>
                  <a:schemeClr val="bg1"/>
                </a:solidFill>
              </a:defRPr>
            </a:lvl4pPr>
            <a:lvl5pPr>
              <a:defRPr sz="1100">
                <a:solidFill>
                  <a:schemeClr val="bg1"/>
                </a:solidFill>
              </a:defRPr>
            </a:lvl5pPr>
          </a:lstStyle>
          <a:p>
            <a:pPr lvl="0"/>
            <a:r>
              <a:rPr lang="en-US" dirty="0"/>
              <a:t>Click to edit Master text styles</a:t>
            </a:r>
          </a:p>
        </p:txBody>
      </p:sp>
      <p:cxnSp>
        <p:nvCxnSpPr>
          <p:cNvPr id="5" name="Straight Connector 4">
            <a:extLst>
              <a:ext uri="{FF2B5EF4-FFF2-40B4-BE49-F238E27FC236}">
                <a16:creationId xmlns:a16="http://schemas.microsoft.com/office/drawing/2014/main" id="{7CED2FD6-2934-49BD-A062-5015486D1C19}"/>
              </a:ext>
            </a:extLst>
          </p:cNvPr>
          <p:cNvCxnSpPr/>
          <p:nvPr userDrawn="1"/>
        </p:nvCxnSpPr>
        <p:spPr>
          <a:xfrm>
            <a:off x="436005" y="1144514"/>
            <a:ext cx="0" cy="366365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8A40CC5-45E3-453A-AF58-CF8EA51468AF}"/>
              </a:ext>
            </a:extLst>
          </p:cNvPr>
          <p:cNvSpPr txBox="1"/>
          <p:nvPr userDrawn="1"/>
        </p:nvSpPr>
        <p:spPr>
          <a:xfrm>
            <a:off x="158039" y="1677409"/>
            <a:ext cx="523220" cy="2597865"/>
          </a:xfrm>
          <a:prstGeom prst="rect">
            <a:avLst/>
          </a:prstGeom>
          <a:solidFill>
            <a:schemeClr val="bg1"/>
          </a:solidFill>
        </p:spPr>
        <p:txBody>
          <a:bodyPr vert="vert270" wrap="square" rtlCol="0">
            <a:spAutoFit/>
          </a:bodyPr>
          <a:lstStyle/>
          <a:p>
            <a:pPr algn="ctr"/>
            <a:r>
              <a:rPr lang="en-GB" sz="1100" dirty="0"/>
              <a:t>Active level</a:t>
            </a:r>
          </a:p>
          <a:p>
            <a:pPr algn="ctr"/>
            <a:r>
              <a:rPr lang="en-GB" sz="1100" dirty="0"/>
              <a:t> (percentage doing</a:t>
            </a:r>
            <a:r>
              <a:rPr lang="en-GB" sz="1100" dirty="0">
                <a:solidFill>
                  <a:schemeClr val="accent5"/>
                </a:solidFill>
              </a:rPr>
              <a:t> </a:t>
            </a:r>
            <a:r>
              <a:rPr lang="en-GB" sz="1100" b="1" dirty="0">
                <a:solidFill>
                  <a:schemeClr val="accent5"/>
                </a:solidFill>
              </a:rPr>
              <a:t>60 mins </a:t>
            </a:r>
            <a:r>
              <a:rPr lang="en-GB" sz="1100" dirty="0"/>
              <a:t>per day)</a:t>
            </a:r>
          </a:p>
        </p:txBody>
      </p:sp>
      <p:sp>
        <p:nvSpPr>
          <p:cNvPr id="15" name="Rectangle 14">
            <a:extLst>
              <a:ext uri="{FF2B5EF4-FFF2-40B4-BE49-F238E27FC236}">
                <a16:creationId xmlns:a16="http://schemas.microsoft.com/office/drawing/2014/main" id="{0907A325-6254-4FD2-AF24-A0341F340416}"/>
              </a:ext>
            </a:extLst>
          </p:cNvPr>
          <p:cNvSpPr/>
          <p:nvPr userDrawn="1"/>
        </p:nvSpPr>
        <p:spPr>
          <a:xfrm>
            <a:off x="8296211" y="1565972"/>
            <a:ext cx="3582000" cy="31876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C1CBEF3C-8CE3-4B40-B196-A4B33474BF5E}"/>
              </a:ext>
            </a:extLst>
          </p:cNvPr>
          <p:cNvSpPr/>
          <p:nvPr userDrawn="1"/>
        </p:nvSpPr>
        <p:spPr>
          <a:xfrm>
            <a:off x="1121151" y="1559422"/>
            <a:ext cx="3582000" cy="31942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279AB968-3FAC-46B5-85C3-5DCF26BD4A65}"/>
              </a:ext>
            </a:extLst>
          </p:cNvPr>
          <p:cNvGrpSpPr/>
          <p:nvPr userDrawn="1"/>
        </p:nvGrpSpPr>
        <p:grpSpPr>
          <a:xfrm>
            <a:off x="10053312" y="124067"/>
            <a:ext cx="1956659" cy="1400150"/>
            <a:chOff x="7435472" y="271130"/>
            <a:chExt cx="1956659" cy="1400150"/>
          </a:xfrm>
        </p:grpSpPr>
        <p:pic>
          <p:nvPicPr>
            <p:cNvPr id="9" name="Picture 8">
              <a:extLst>
                <a:ext uri="{FF2B5EF4-FFF2-40B4-BE49-F238E27FC236}">
                  <a16:creationId xmlns:a16="http://schemas.microsoft.com/office/drawing/2014/main" id="{366AA222-B1A2-4942-AD5E-D473D17D9C1C}"/>
                </a:ext>
              </a:extLst>
            </p:cNvPr>
            <p:cNvPicPr>
              <a:picLocks noChangeAspect="1"/>
            </p:cNvPicPr>
            <p:nvPr/>
          </p:nvPicPr>
          <p:blipFill>
            <a:blip r:embed="rId2"/>
            <a:stretch>
              <a:fillRect/>
            </a:stretch>
          </p:blipFill>
          <p:spPr>
            <a:xfrm>
              <a:off x="8877899" y="279589"/>
              <a:ext cx="514232" cy="1391691"/>
            </a:xfrm>
            <a:prstGeom prst="rect">
              <a:avLst/>
            </a:prstGeom>
          </p:spPr>
        </p:pic>
        <p:sp>
          <p:nvSpPr>
            <p:cNvPr id="10" name="Oval 9">
              <a:extLst>
                <a:ext uri="{FF2B5EF4-FFF2-40B4-BE49-F238E27FC236}">
                  <a16:creationId xmlns:a16="http://schemas.microsoft.com/office/drawing/2014/main" id="{8CDC3199-19BC-4F62-ACBD-280A0AF5068C}"/>
                </a:ext>
              </a:extLst>
            </p:cNvPr>
            <p:cNvSpPr/>
            <p:nvPr/>
          </p:nvSpPr>
          <p:spPr>
            <a:xfrm>
              <a:off x="9084219" y="851280"/>
              <a:ext cx="168095" cy="1863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780E2512-82E4-4002-90A2-BEBD03B48C6A}"/>
                </a:ext>
              </a:extLst>
            </p:cNvPr>
            <p:cNvSpPr txBox="1"/>
            <p:nvPr/>
          </p:nvSpPr>
          <p:spPr>
            <a:xfrm>
              <a:off x="7952228" y="697850"/>
              <a:ext cx="966931" cy="461665"/>
            </a:xfrm>
            <a:prstGeom prst="rect">
              <a:avLst/>
            </a:prstGeom>
            <a:noFill/>
          </p:spPr>
          <p:txBody>
            <a:bodyPr wrap="none" rtlCol="0">
              <a:spAutoFit/>
            </a:bodyPr>
            <a:lstStyle/>
            <a:p>
              <a:pPr algn="r"/>
              <a:r>
                <a:rPr lang="en-GB" sz="2400" dirty="0">
                  <a:solidFill>
                    <a:schemeClr val="tx1">
                      <a:lumMod val="20000"/>
                      <a:lumOff val="80000"/>
                    </a:schemeClr>
                  </a:solidFill>
                  <a:latin typeface="Angsana New" panose="02020603050405020304" pitchFamily="18" charset="-34"/>
                  <a:cs typeface="Angsana New" panose="02020603050405020304" pitchFamily="18" charset="-34"/>
                </a:rPr>
                <a:t>At school</a:t>
              </a:r>
              <a:endParaRPr lang="en-US" sz="2400" dirty="0">
                <a:solidFill>
                  <a:schemeClr val="tx1">
                    <a:lumMod val="20000"/>
                    <a:lumOff val="80000"/>
                  </a:schemeClr>
                </a:solidFill>
                <a:latin typeface="Angsana New" panose="02020603050405020304" pitchFamily="18" charset="-34"/>
                <a:cs typeface="Angsana New" panose="02020603050405020304" pitchFamily="18" charset="-34"/>
              </a:endParaRPr>
            </a:p>
          </p:txBody>
        </p:sp>
        <p:sp>
          <p:nvSpPr>
            <p:cNvPr id="13" name="TextBox 12">
              <a:extLst>
                <a:ext uri="{FF2B5EF4-FFF2-40B4-BE49-F238E27FC236}">
                  <a16:creationId xmlns:a16="http://schemas.microsoft.com/office/drawing/2014/main" id="{E72B0790-AFC9-4327-AD45-23EBF9A9099C}"/>
                </a:ext>
              </a:extLst>
            </p:cNvPr>
            <p:cNvSpPr txBox="1"/>
            <p:nvPr/>
          </p:nvSpPr>
          <p:spPr>
            <a:xfrm>
              <a:off x="7435472" y="271130"/>
              <a:ext cx="1494320" cy="584775"/>
            </a:xfrm>
            <a:prstGeom prst="rect">
              <a:avLst/>
            </a:prstGeom>
            <a:noFill/>
          </p:spPr>
          <p:txBody>
            <a:bodyPr wrap="none" rtlCol="0">
              <a:spAutoFit/>
            </a:bodyPr>
            <a:lstStyle/>
            <a:p>
              <a:pPr algn="r"/>
              <a:r>
                <a:rPr lang="en-GB" sz="3200" dirty="0">
                  <a:solidFill>
                    <a:schemeClr val="tx2"/>
                  </a:solidFill>
                  <a:latin typeface="Angsana New" panose="02020603050405020304" pitchFamily="18" charset="-34"/>
                  <a:cs typeface="Angsana New" panose="02020603050405020304" pitchFamily="18" charset="-34"/>
                </a:rPr>
                <a:t>Everywhere</a:t>
              </a:r>
              <a:endParaRPr lang="en-US" sz="3200" dirty="0">
                <a:solidFill>
                  <a:schemeClr val="tx2"/>
                </a:solidFill>
                <a:latin typeface="Angsana New" panose="02020603050405020304" pitchFamily="18" charset="-34"/>
                <a:cs typeface="Angsana New" panose="02020603050405020304" pitchFamily="18" charset="-34"/>
              </a:endParaRPr>
            </a:p>
          </p:txBody>
        </p:sp>
        <p:sp>
          <p:nvSpPr>
            <p:cNvPr id="14" name="TextBox 13">
              <a:extLst>
                <a:ext uri="{FF2B5EF4-FFF2-40B4-BE49-F238E27FC236}">
                  <a16:creationId xmlns:a16="http://schemas.microsoft.com/office/drawing/2014/main" id="{4E2EE61F-3263-4971-A0C4-0B7AFA89EA4C}"/>
                </a:ext>
              </a:extLst>
            </p:cNvPr>
            <p:cNvSpPr txBox="1"/>
            <p:nvPr/>
          </p:nvSpPr>
          <p:spPr>
            <a:xfrm>
              <a:off x="7547095" y="1046054"/>
              <a:ext cx="1393330" cy="461665"/>
            </a:xfrm>
            <a:prstGeom prst="rect">
              <a:avLst/>
            </a:prstGeom>
            <a:noFill/>
          </p:spPr>
          <p:txBody>
            <a:bodyPr wrap="none" rtlCol="0">
              <a:spAutoFit/>
            </a:bodyPr>
            <a:lstStyle/>
            <a:p>
              <a:pPr algn="r"/>
              <a:r>
                <a:rPr lang="en-GB" sz="2400" dirty="0">
                  <a:solidFill>
                    <a:schemeClr val="tx1">
                      <a:lumMod val="20000"/>
                      <a:lumOff val="80000"/>
                    </a:schemeClr>
                  </a:solidFill>
                  <a:latin typeface="Angsana New" panose="02020603050405020304" pitchFamily="18" charset="-34"/>
                  <a:cs typeface="Angsana New" panose="02020603050405020304" pitchFamily="18" charset="-34"/>
                </a:rPr>
                <a:t>Outside school</a:t>
              </a:r>
              <a:endParaRPr lang="en-US" sz="2400" dirty="0">
                <a:solidFill>
                  <a:schemeClr val="tx1">
                    <a:lumMod val="20000"/>
                    <a:lumOff val="80000"/>
                  </a:schemeClr>
                </a:solidFill>
                <a:latin typeface="Angsana New" panose="02020603050405020304" pitchFamily="18" charset="-34"/>
                <a:cs typeface="Angsana New" panose="02020603050405020304" pitchFamily="18" charset="-34"/>
              </a:endParaRPr>
            </a:p>
          </p:txBody>
        </p:sp>
      </p:grpSp>
      <p:pic>
        <p:nvPicPr>
          <p:cNvPr id="17" name="Picture 16" descr="Icon&#10;&#10;Description automatically generated">
            <a:extLst>
              <a:ext uri="{FF2B5EF4-FFF2-40B4-BE49-F238E27FC236}">
                <a16:creationId xmlns:a16="http://schemas.microsoft.com/office/drawing/2014/main" id="{FCEFFE98-4F68-403F-8DD5-679368D0A0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45906"/>
            <a:ext cx="1198485" cy="1120971"/>
          </a:xfrm>
          <a:prstGeom prst="rect">
            <a:avLst/>
          </a:prstGeom>
        </p:spPr>
      </p:pic>
    </p:spTree>
    <p:extLst>
      <p:ext uri="{BB962C8B-B14F-4D97-AF65-F5344CB8AC3E}">
        <p14:creationId xmlns:p14="http://schemas.microsoft.com/office/powerpoint/2010/main" val="36570195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2 chart in out school grey box">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8BCDCAF-010D-43DB-B407-B1B310AD2AEE}"/>
              </a:ext>
            </a:extLst>
          </p:cNvPr>
          <p:cNvSpPr>
            <a:spLocks noGrp="1"/>
          </p:cNvSpPr>
          <p:nvPr>
            <p:ph type="body" sz="quarter" idx="11" hasCustomPrompt="1"/>
          </p:nvPr>
        </p:nvSpPr>
        <p:spPr>
          <a:xfrm>
            <a:off x="205319" y="124067"/>
            <a:ext cx="11804652" cy="725455"/>
          </a:xfrm>
        </p:spPr>
        <p:txBody>
          <a:bodyPr>
            <a:noAutofit/>
          </a:bodyPr>
          <a:lstStyle>
            <a:lvl1pPr marL="0" indent="0">
              <a:buNone/>
              <a:defRPr sz="5400">
                <a:latin typeface="Angsana New" panose="020B0502040204020203" pitchFamily="18" charset="-34"/>
                <a:cs typeface="Angsana New" panose="020B0502040204020203" pitchFamily="18" charset="-34"/>
              </a:defRPr>
            </a:lvl1pPr>
          </a:lstStyle>
          <a:p>
            <a:pPr lvl="0"/>
            <a:r>
              <a:rPr lang="en-US" dirty="0"/>
              <a:t>Title</a:t>
            </a:r>
            <a:endParaRPr lang="en-GB" dirty="0"/>
          </a:p>
        </p:txBody>
      </p:sp>
      <p:sp>
        <p:nvSpPr>
          <p:cNvPr id="14" name="Chart Placeholder 4">
            <a:extLst>
              <a:ext uri="{FF2B5EF4-FFF2-40B4-BE49-F238E27FC236}">
                <a16:creationId xmlns:a16="http://schemas.microsoft.com/office/drawing/2014/main" id="{88200D1A-2363-4840-8CE2-EEEA8FC8A71D}"/>
              </a:ext>
            </a:extLst>
          </p:cNvPr>
          <p:cNvSpPr>
            <a:spLocks noGrp="1"/>
          </p:cNvSpPr>
          <p:nvPr>
            <p:ph type="chart" sz="quarter" idx="16"/>
          </p:nvPr>
        </p:nvSpPr>
        <p:spPr>
          <a:xfrm>
            <a:off x="640972" y="911855"/>
            <a:ext cx="5580000" cy="4971494"/>
          </a:xfrm>
        </p:spPr>
        <p:txBody>
          <a:bodyPr/>
          <a:lstStyle/>
          <a:p>
            <a:endParaRPr lang="en-GB"/>
          </a:p>
        </p:txBody>
      </p:sp>
      <p:sp>
        <p:nvSpPr>
          <p:cNvPr id="12" name="Chart Placeholder 4">
            <a:extLst>
              <a:ext uri="{FF2B5EF4-FFF2-40B4-BE49-F238E27FC236}">
                <a16:creationId xmlns:a16="http://schemas.microsoft.com/office/drawing/2014/main" id="{CE15FE55-F8BA-4477-B4EC-236D52095C65}"/>
              </a:ext>
            </a:extLst>
          </p:cNvPr>
          <p:cNvSpPr>
            <a:spLocks noGrp="1"/>
          </p:cNvSpPr>
          <p:nvPr>
            <p:ph type="chart" sz="quarter" idx="17"/>
          </p:nvPr>
        </p:nvSpPr>
        <p:spPr>
          <a:xfrm>
            <a:off x="6434208" y="911855"/>
            <a:ext cx="5580000" cy="4971494"/>
          </a:xfrm>
        </p:spPr>
        <p:txBody>
          <a:bodyPr/>
          <a:lstStyle/>
          <a:p>
            <a:endParaRPr lang="en-GB"/>
          </a:p>
        </p:txBody>
      </p:sp>
      <p:sp>
        <p:nvSpPr>
          <p:cNvPr id="15" name="Text Placeholder 17">
            <a:extLst>
              <a:ext uri="{FF2B5EF4-FFF2-40B4-BE49-F238E27FC236}">
                <a16:creationId xmlns:a16="http://schemas.microsoft.com/office/drawing/2014/main" id="{3A6755AB-6A8F-4DBA-970A-30DE948F732D}"/>
              </a:ext>
            </a:extLst>
          </p:cNvPr>
          <p:cNvSpPr>
            <a:spLocks noGrp="1"/>
          </p:cNvSpPr>
          <p:nvPr>
            <p:ph type="body" sz="quarter" idx="18"/>
          </p:nvPr>
        </p:nvSpPr>
        <p:spPr>
          <a:xfrm>
            <a:off x="3429516" y="6276733"/>
            <a:ext cx="5799543" cy="310137"/>
          </a:xfrm>
        </p:spPr>
        <p:txBody>
          <a:bodyPr>
            <a:noAutofit/>
          </a:bodyPr>
          <a:lstStyle>
            <a:lvl1pPr marL="0" indent="0">
              <a:buFont typeface="Arial" panose="020B0604020202020204" pitchFamily="34" charset="0"/>
              <a:buNone/>
              <a:defRPr sz="1100">
                <a:solidFill>
                  <a:schemeClr val="bg1"/>
                </a:solidFill>
              </a:defRPr>
            </a:lvl1pPr>
            <a:lvl2pPr marL="457200" indent="0">
              <a:buNone/>
              <a:defRPr sz="1100">
                <a:solidFill>
                  <a:schemeClr val="bg1"/>
                </a:solidFill>
              </a:defRPr>
            </a:lvl2pPr>
            <a:lvl3pPr>
              <a:defRPr sz="1100">
                <a:solidFill>
                  <a:schemeClr val="bg1"/>
                </a:solidFill>
              </a:defRPr>
            </a:lvl3pPr>
            <a:lvl4pPr>
              <a:defRPr sz="1100">
                <a:solidFill>
                  <a:schemeClr val="bg1"/>
                </a:solidFill>
              </a:defRPr>
            </a:lvl4pPr>
            <a:lvl5pPr>
              <a:defRPr sz="1100">
                <a:solidFill>
                  <a:schemeClr val="bg1"/>
                </a:solidFill>
              </a:defRPr>
            </a:lvl5pPr>
          </a:lstStyle>
          <a:p>
            <a:pPr lvl="0"/>
            <a:r>
              <a:rPr lang="en-US" dirty="0"/>
              <a:t>Click to edit Master text styles</a:t>
            </a:r>
          </a:p>
        </p:txBody>
      </p:sp>
      <p:cxnSp>
        <p:nvCxnSpPr>
          <p:cNvPr id="6" name="Straight Connector 5">
            <a:extLst>
              <a:ext uri="{FF2B5EF4-FFF2-40B4-BE49-F238E27FC236}">
                <a16:creationId xmlns:a16="http://schemas.microsoft.com/office/drawing/2014/main" id="{93383822-933D-47F3-B284-CA3F31A69D36}"/>
              </a:ext>
            </a:extLst>
          </p:cNvPr>
          <p:cNvCxnSpPr/>
          <p:nvPr userDrawn="1"/>
        </p:nvCxnSpPr>
        <p:spPr>
          <a:xfrm>
            <a:off x="436005" y="1144514"/>
            <a:ext cx="0" cy="366365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81084CF-0288-45DE-860F-AAB89FCD9935}"/>
              </a:ext>
            </a:extLst>
          </p:cNvPr>
          <p:cNvSpPr txBox="1"/>
          <p:nvPr userDrawn="1"/>
        </p:nvSpPr>
        <p:spPr>
          <a:xfrm>
            <a:off x="158039" y="1677409"/>
            <a:ext cx="523220" cy="2597865"/>
          </a:xfrm>
          <a:prstGeom prst="rect">
            <a:avLst/>
          </a:prstGeom>
          <a:solidFill>
            <a:schemeClr val="bg1"/>
          </a:solidFill>
        </p:spPr>
        <p:txBody>
          <a:bodyPr vert="vert270" wrap="square" rtlCol="0">
            <a:spAutoFit/>
          </a:bodyPr>
          <a:lstStyle/>
          <a:p>
            <a:pPr algn="ctr"/>
            <a:r>
              <a:rPr lang="en-GB" sz="1100" dirty="0"/>
              <a:t>Active level</a:t>
            </a:r>
          </a:p>
          <a:p>
            <a:pPr algn="ctr"/>
            <a:r>
              <a:rPr lang="en-GB" sz="1100" dirty="0"/>
              <a:t> (percentage doing</a:t>
            </a:r>
            <a:r>
              <a:rPr lang="en-GB" sz="1100" dirty="0">
                <a:solidFill>
                  <a:schemeClr val="accent5"/>
                </a:solidFill>
              </a:rPr>
              <a:t> </a:t>
            </a:r>
            <a:r>
              <a:rPr lang="en-GB" sz="1100" b="1" dirty="0">
                <a:solidFill>
                  <a:schemeClr val="accent5"/>
                </a:solidFill>
              </a:rPr>
              <a:t>30 mins </a:t>
            </a:r>
            <a:r>
              <a:rPr lang="en-GB" sz="1100" dirty="0"/>
              <a:t>per day)</a:t>
            </a:r>
          </a:p>
        </p:txBody>
      </p:sp>
      <p:cxnSp>
        <p:nvCxnSpPr>
          <p:cNvPr id="9" name="Straight Connector 8">
            <a:extLst>
              <a:ext uri="{FF2B5EF4-FFF2-40B4-BE49-F238E27FC236}">
                <a16:creationId xmlns:a16="http://schemas.microsoft.com/office/drawing/2014/main" id="{898C1F3B-EE17-4390-9A52-5CD897A315E3}"/>
              </a:ext>
            </a:extLst>
          </p:cNvPr>
          <p:cNvCxnSpPr>
            <a:cxnSpLocks/>
          </p:cNvCxnSpPr>
          <p:nvPr userDrawn="1"/>
        </p:nvCxnSpPr>
        <p:spPr>
          <a:xfrm>
            <a:off x="6322242" y="1560118"/>
            <a:ext cx="0" cy="3341741"/>
          </a:xfrm>
          <a:prstGeom prst="line">
            <a:avLst/>
          </a:prstGeom>
          <a:ln w="19050">
            <a:solidFill>
              <a:schemeClr val="tx1">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10" name="Rectangle 9">
            <a:extLst>
              <a:ext uri="{FF2B5EF4-FFF2-40B4-BE49-F238E27FC236}">
                <a16:creationId xmlns:a16="http://schemas.microsoft.com/office/drawing/2014/main" id="{3C65F843-9085-496B-BFD7-8319C912503A}"/>
              </a:ext>
            </a:extLst>
          </p:cNvPr>
          <p:cNvSpPr/>
          <p:nvPr userDrawn="1"/>
        </p:nvSpPr>
        <p:spPr>
          <a:xfrm>
            <a:off x="6550589" y="1563554"/>
            <a:ext cx="1764000" cy="26148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201E5AC-B904-4CBA-859B-69CB4F16A594}"/>
              </a:ext>
            </a:extLst>
          </p:cNvPr>
          <p:cNvSpPr/>
          <p:nvPr userDrawn="1"/>
        </p:nvSpPr>
        <p:spPr>
          <a:xfrm>
            <a:off x="4332000" y="1557498"/>
            <a:ext cx="1764000" cy="26148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144E1C5-E49D-4059-86BC-EECEB40CDF2C}"/>
              </a:ext>
            </a:extLst>
          </p:cNvPr>
          <p:cNvSpPr/>
          <p:nvPr userDrawn="1"/>
        </p:nvSpPr>
        <p:spPr>
          <a:xfrm>
            <a:off x="778354" y="1557498"/>
            <a:ext cx="1764000" cy="26148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D41C58E-FA9D-4838-8255-F425A185E232}"/>
              </a:ext>
            </a:extLst>
          </p:cNvPr>
          <p:cNvSpPr/>
          <p:nvPr userDrawn="1"/>
        </p:nvSpPr>
        <p:spPr>
          <a:xfrm>
            <a:off x="10106253" y="1563553"/>
            <a:ext cx="1764000" cy="26148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86AAA061-25B6-4147-8144-5A7DD397D3CE}"/>
              </a:ext>
            </a:extLst>
          </p:cNvPr>
          <p:cNvGrpSpPr/>
          <p:nvPr userDrawn="1"/>
        </p:nvGrpSpPr>
        <p:grpSpPr>
          <a:xfrm>
            <a:off x="9688835" y="124067"/>
            <a:ext cx="2321136" cy="1391688"/>
            <a:chOff x="5258526" y="2201759"/>
            <a:chExt cx="2321136" cy="1391688"/>
          </a:xfrm>
        </p:grpSpPr>
        <p:pic>
          <p:nvPicPr>
            <p:cNvPr id="18" name="Picture 17">
              <a:extLst>
                <a:ext uri="{FF2B5EF4-FFF2-40B4-BE49-F238E27FC236}">
                  <a16:creationId xmlns:a16="http://schemas.microsoft.com/office/drawing/2014/main" id="{9E299BCC-694F-4E4D-A5FD-6B7A33A0F5AA}"/>
                </a:ext>
              </a:extLst>
            </p:cNvPr>
            <p:cNvPicPr>
              <a:picLocks noChangeAspect="1"/>
            </p:cNvPicPr>
            <p:nvPr/>
          </p:nvPicPr>
          <p:blipFill>
            <a:blip r:embed="rId2"/>
            <a:stretch>
              <a:fillRect/>
            </a:stretch>
          </p:blipFill>
          <p:spPr>
            <a:xfrm>
              <a:off x="7065431" y="2201759"/>
              <a:ext cx="514231" cy="1391688"/>
            </a:xfrm>
            <a:prstGeom prst="rect">
              <a:avLst/>
            </a:prstGeom>
          </p:spPr>
        </p:pic>
        <p:sp>
          <p:nvSpPr>
            <p:cNvPr id="19" name="TextBox 18">
              <a:extLst>
                <a:ext uri="{FF2B5EF4-FFF2-40B4-BE49-F238E27FC236}">
                  <a16:creationId xmlns:a16="http://schemas.microsoft.com/office/drawing/2014/main" id="{014317DE-79E9-48E9-980B-145FF1EA7E76}"/>
                </a:ext>
              </a:extLst>
            </p:cNvPr>
            <p:cNvSpPr txBox="1"/>
            <p:nvPr/>
          </p:nvSpPr>
          <p:spPr>
            <a:xfrm>
              <a:off x="5811135" y="2568542"/>
              <a:ext cx="1233030" cy="584775"/>
            </a:xfrm>
            <a:prstGeom prst="rect">
              <a:avLst/>
            </a:prstGeom>
            <a:noFill/>
          </p:spPr>
          <p:txBody>
            <a:bodyPr wrap="none" rtlCol="0">
              <a:spAutoFit/>
            </a:bodyPr>
            <a:lstStyle/>
            <a:p>
              <a:pPr algn="r"/>
              <a:r>
                <a:rPr lang="en-GB" sz="3200" dirty="0">
                  <a:solidFill>
                    <a:srgbClr val="C194C9"/>
                  </a:solidFill>
                  <a:latin typeface="Angsana New" panose="02020603050405020304" pitchFamily="18" charset="-34"/>
                  <a:cs typeface="Angsana New" panose="02020603050405020304" pitchFamily="18" charset="-34"/>
                </a:rPr>
                <a:t>At school</a:t>
              </a:r>
              <a:endParaRPr lang="en-US" sz="3200" dirty="0">
                <a:solidFill>
                  <a:srgbClr val="C194C9"/>
                </a:solidFill>
                <a:latin typeface="Angsana New" panose="02020603050405020304" pitchFamily="18" charset="-34"/>
                <a:cs typeface="Angsana New" panose="02020603050405020304" pitchFamily="18" charset="-34"/>
              </a:endParaRPr>
            </a:p>
          </p:txBody>
        </p:sp>
        <p:sp>
          <p:nvSpPr>
            <p:cNvPr id="20" name="TextBox 19">
              <a:extLst>
                <a:ext uri="{FF2B5EF4-FFF2-40B4-BE49-F238E27FC236}">
                  <a16:creationId xmlns:a16="http://schemas.microsoft.com/office/drawing/2014/main" id="{C8713C56-54B9-41B1-9E0C-605633689E9E}"/>
                </a:ext>
              </a:extLst>
            </p:cNvPr>
            <p:cNvSpPr txBox="1"/>
            <p:nvPr/>
          </p:nvSpPr>
          <p:spPr>
            <a:xfrm>
              <a:off x="5892300" y="2258785"/>
              <a:ext cx="1162498" cy="461665"/>
            </a:xfrm>
            <a:prstGeom prst="rect">
              <a:avLst/>
            </a:prstGeom>
            <a:noFill/>
          </p:spPr>
          <p:txBody>
            <a:bodyPr wrap="none" rtlCol="0">
              <a:spAutoFit/>
            </a:bodyPr>
            <a:lstStyle/>
            <a:p>
              <a:pPr algn="r"/>
              <a:r>
                <a:rPr lang="en-GB" sz="2400" dirty="0">
                  <a:solidFill>
                    <a:schemeClr val="tx1">
                      <a:lumMod val="20000"/>
                      <a:lumOff val="80000"/>
                    </a:schemeClr>
                  </a:solidFill>
                  <a:latin typeface="Angsana New" panose="02020603050405020304" pitchFamily="18" charset="-34"/>
                  <a:cs typeface="Angsana New" panose="02020603050405020304" pitchFamily="18" charset="-34"/>
                </a:rPr>
                <a:t>Everywhere</a:t>
              </a:r>
              <a:endParaRPr lang="en-US" sz="2400" dirty="0">
                <a:solidFill>
                  <a:schemeClr val="tx1">
                    <a:lumMod val="20000"/>
                    <a:lumOff val="80000"/>
                  </a:schemeClr>
                </a:solidFill>
                <a:latin typeface="Angsana New" panose="02020603050405020304" pitchFamily="18" charset="-34"/>
                <a:cs typeface="Angsana New" panose="02020603050405020304" pitchFamily="18" charset="-34"/>
              </a:endParaRPr>
            </a:p>
          </p:txBody>
        </p:sp>
        <p:sp>
          <p:nvSpPr>
            <p:cNvPr id="21" name="TextBox 20">
              <a:extLst>
                <a:ext uri="{FF2B5EF4-FFF2-40B4-BE49-F238E27FC236}">
                  <a16:creationId xmlns:a16="http://schemas.microsoft.com/office/drawing/2014/main" id="{AC339F15-5A0F-4B4F-809B-3660962BC22D}"/>
                </a:ext>
              </a:extLst>
            </p:cNvPr>
            <p:cNvSpPr txBox="1"/>
            <p:nvPr/>
          </p:nvSpPr>
          <p:spPr>
            <a:xfrm>
              <a:off x="5258526" y="2991177"/>
              <a:ext cx="1806905" cy="584775"/>
            </a:xfrm>
            <a:prstGeom prst="rect">
              <a:avLst/>
            </a:prstGeom>
            <a:noFill/>
          </p:spPr>
          <p:txBody>
            <a:bodyPr wrap="none" rtlCol="0">
              <a:spAutoFit/>
            </a:bodyPr>
            <a:lstStyle/>
            <a:p>
              <a:pPr algn="r"/>
              <a:r>
                <a:rPr lang="en-GB" sz="3200" dirty="0">
                  <a:solidFill>
                    <a:schemeClr val="accent6"/>
                  </a:solidFill>
                  <a:latin typeface="Angsana New" panose="02020603050405020304" pitchFamily="18" charset="-34"/>
                  <a:cs typeface="Angsana New" panose="02020603050405020304" pitchFamily="18" charset="-34"/>
                </a:rPr>
                <a:t>Outside school</a:t>
              </a:r>
              <a:endParaRPr lang="en-US" sz="3200" dirty="0">
                <a:solidFill>
                  <a:schemeClr val="accent6"/>
                </a:solidFill>
                <a:latin typeface="Angsana New" panose="02020603050405020304" pitchFamily="18" charset="-34"/>
                <a:cs typeface="Angsana New" panose="02020603050405020304" pitchFamily="18" charset="-34"/>
              </a:endParaRPr>
            </a:p>
          </p:txBody>
        </p:sp>
      </p:grpSp>
      <p:pic>
        <p:nvPicPr>
          <p:cNvPr id="22" name="Picture 21" descr="Icon&#10;&#10;Description automatically generated">
            <a:extLst>
              <a:ext uri="{FF2B5EF4-FFF2-40B4-BE49-F238E27FC236}">
                <a16:creationId xmlns:a16="http://schemas.microsoft.com/office/drawing/2014/main" id="{BBDAAC5D-C222-41F0-B0E8-8AD7F3E4D6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45906"/>
            <a:ext cx="1198485" cy="1120971"/>
          </a:xfrm>
          <a:prstGeom prst="rect">
            <a:avLst/>
          </a:prstGeom>
        </p:spPr>
      </p:pic>
    </p:spTree>
    <p:extLst>
      <p:ext uri="{BB962C8B-B14F-4D97-AF65-F5344CB8AC3E}">
        <p14:creationId xmlns:p14="http://schemas.microsoft.com/office/powerpoint/2010/main" val="2080455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B05DFA9-CC34-4845-82B6-B940230EE93E}"/>
              </a:ext>
            </a:extLst>
          </p:cNvPr>
          <p:cNvGrpSpPr/>
          <p:nvPr userDrawn="1"/>
        </p:nvGrpSpPr>
        <p:grpSpPr>
          <a:xfrm>
            <a:off x="0" y="-414671"/>
            <a:ext cx="5743183" cy="7679070"/>
            <a:chOff x="0" y="-414671"/>
            <a:chExt cx="5743183" cy="7679070"/>
          </a:xfrm>
          <a:solidFill>
            <a:srgbClr val="BD1622"/>
          </a:solidFill>
        </p:grpSpPr>
        <p:sp>
          <p:nvSpPr>
            <p:cNvPr id="7" name="Partial Circle 6">
              <a:extLst>
                <a:ext uri="{FF2B5EF4-FFF2-40B4-BE49-F238E27FC236}">
                  <a16:creationId xmlns:a16="http://schemas.microsoft.com/office/drawing/2014/main" id="{B9D6E223-62A5-4262-8054-8A12DE702CD4}"/>
                </a:ext>
              </a:extLst>
            </p:cNvPr>
            <p:cNvSpPr/>
            <p:nvPr/>
          </p:nvSpPr>
          <p:spPr>
            <a:xfrm rot="10800000">
              <a:off x="543108" y="-414671"/>
              <a:ext cx="5200075" cy="7679070"/>
            </a:xfrm>
            <a:prstGeom prst="pie">
              <a:avLst>
                <a:gd name="adj1" fmla="val 6522859"/>
                <a:gd name="adj2" fmla="val 1507515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9" name="Rectangle 8">
              <a:extLst>
                <a:ext uri="{FF2B5EF4-FFF2-40B4-BE49-F238E27FC236}">
                  <a16:creationId xmlns:a16="http://schemas.microsoft.com/office/drawing/2014/main" id="{848F86C6-04F5-4CF4-BD00-3700A6BE35FE}"/>
                </a:ext>
              </a:extLst>
            </p:cNvPr>
            <p:cNvSpPr/>
            <p:nvPr/>
          </p:nvSpPr>
          <p:spPr>
            <a:xfrm>
              <a:off x="0" y="0"/>
              <a:ext cx="4308764"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1" name="Picture 10">
            <a:extLst>
              <a:ext uri="{FF2B5EF4-FFF2-40B4-BE49-F238E27FC236}">
                <a16:creationId xmlns:a16="http://schemas.microsoft.com/office/drawing/2014/main" id="{5684C9C9-2C48-4E75-A3A2-8A8FB1109B08}"/>
              </a:ext>
            </a:extLst>
          </p:cNvPr>
          <p:cNvPicPr>
            <a:picLocks noChangeAspect="1"/>
          </p:cNvPicPr>
          <p:nvPr userDrawn="1"/>
        </p:nvPicPr>
        <p:blipFill>
          <a:blip r:embed="rId2">
            <a:alphaModFix amt="20000"/>
          </a:blip>
          <a:stretch>
            <a:fillRect/>
          </a:stretch>
        </p:blipFill>
        <p:spPr>
          <a:xfrm>
            <a:off x="0" y="3172584"/>
            <a:ext cx="3727048" cy="3696991"/>
          </a:xfrm>
          <a:prstGeom prst="rect">
            <a:avLst/>
          </a:prstGeom>
        </p:spPr>
      </p:pic>
      <p:pic>
        <p:nvPicPr>
          <p:cNvPr id="8" name="Graphic 7">
            <a:extLst>
              <a:ext uri="{FF2B5EF4-FFF2-40B4-BE49-F238E27FC236}">
                <a16:creationId xmlns:a16="http://schemas.microsoft.com/office/drawing/2014/main" id="{CD981836-54A5-44E6-934B-BDD59640D90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36037" y="254561"/>
            <a:ext cx="2385982" cy="2220547"/>
          </a:xfrm>
          <a:prstGeom prst="rect">
            <a:avLst/>
          </a:prstGeom>
        </p:spPr>
      </p:pic>
      <p:pic>
        <p:nvPicPr>
          <p:cNvPr id="10" name="Graphic 9">
            <a:extLst>
              <a:ext uri="{FF2B5EF4-FFF2-40B4-BE49-F238E27FC236}">
                <a16:creationId xmlns:a16="http://schemas.microsoft.com/office/drawing/2014/main" id="{B5EE318C-5A15-4989-A310-A71BFCF04AA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791375" y="4740280"/>
            <a:ext cx="1089601" cy="1014052"/>
          </a:xfrm>
          <a:prstGeom prst="rect">
            <a:avLst/>
          </a:prstGeom>
        </p:spPr>
      </p:pic>
      <p:pic>
        <p:nvPicPr>
          <p:cNvPr id="12" name="Graphic 11">
            <a:extLst>
              <a:ext uri="{FF2B5EF4-FFF2-40B4-BE49-F238E27FC236}">
                <a16:creationId xmlns:a16="http://schemas.microsoft.com/office/drawing/2014/main" id="{752640DC-C2A5-40A0-B468-232140EAAB8A}"/>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291675" y="4432787"/>
            <a:ext cx="597845" cy="556393"/>
          </a:xfrm>
          <a:prstGeom prst="rect">
            <a:avLst/>
          </a:prstGeom>
        </p:spPr>
      </p:pic>
      <p:sp>
        <p:nvSpPr>
          <p:cNvPr id="13" name="Text Placeholder 4">
            <a:extLst>
              <a:ext uri="{FF2B5EF4-FFF2-40B4-BE49-F238E27FC236}">
                <a16:creationId xmlns:a16="http://schemas.microsoft.com/office/drawing/2014/main" id="{049100FF-8DB5-450C-BCC5-C9596CF8994D}"/>
              </a:ext>
            </a:extLst>
          </p:cNvPr>
          <p:cNvSpPr>
            <a:spLocks noGrp="1"/>
          </p:cNvSpPr>
          <p:nvPr>
            <p:ph type="body" sz="quarter" idx="10"/>
          </p:nvPr>
        </p:nvSpPr>
        <p:spPr>
          <a:xfrm>
            <a:off x="7024688" y="2014538"/>
            <a:ext cx="4619625" cy="1301750"/>
          </a:xfrm>
          <a:prstGeom prst="rect">
            <a:avLst/>
          </a:prstGeom>
        </p:spPr>
        <p:txBody>
          <a:bodyPr/>
          <a:lstStyle>
            <a:lvl1pPr marL="0" indent="0">
              <a:buNone/>
              <a:defRPr sz="7200">
                <a:latin typeface="Angsana New" panose="02020603050405020304" pitchFamily="18" charset="-34"/>
                <a:cs typeface="Angsana New" panose="02020603050405020304" pitchFamily="18" charset="-34"/>
              </a:defRPr>
            </a:lvl1pPr>
          </a:lstStyle>
          <a:p>
            <a:pPr lvl="0"/>
            <a:r>
              <a:rPr lang="en-US" dirty="0"/>
              <a:t>Click to edit Master text styles</a:t>
            </a:r>
          </a:p>
        </p:txBody>
      </p:sp>
    </p:spTree>
    <p:extLst>
      <p:ext uri="{BB962C8B-B14F-4D97-AF65-F5344CB8AC3E}">
        <p14:creationId xmlns:p14="http://schemas.microsoft.com/office/powerpoint/2010/main" val="36072841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 charts everywhere">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947F34-8F97-4D53-885D-116581186924}"/>
              </a:ext>
            </a:extLst>
          </p:cNvPr>
          <p:cNvSpPr>
            <a:spLocks noGrp="1"/>
          </p:cNvSpPr>
          <p:nvPr>
            <p:ph type="chart" sz="quarter" idx="10"/>
          </p:nvPr>
        </p:nvSpPr>
        <p:spPr>
          <a:xfrm>
            <a:off x="205319" y="1286708"/>
            <a:ext cx="3626018" cy="3975634"/>
          </a:xfrm>
        </p:spPr>
        <p:txBody>
          <a:bodyPr/>
          <a:lstStyle/>
          <a:p>
            <a:endParaRPr lang="en-GB" dirty="0"/>
          </a:p>
        </p:txBody>
      </p:sp>
      <p:sp>
        <p:nvSpPr>
          <p:cNvPr id="7" name="Text Placeholder 6">
            <a:extLst>
              <a:ext uri="{FF2B5EF4-FFF2-40B4-BE49-F238E27FC236}">
                <a16:creationId xmlns:a16="http://schemas.microsoft.com/office/drawing/2014/main" id="{68BCDCAF-010D-43DB-B407-B1B310AD2AEE}"/>
              </a:ext>
            </a:extLst>
          </p:cNvPr>
          <p:cNvSpPr>
            <a:spLocks noGrp="1"/>
          </p:cNvSpPr>
          <p:nvPr>
            <p:ph type="body" sz="quarter" idx="11" hasCustomPrompt="1"/>
          </p:nvPr>
        </p:nvSpPr>
        <p:spPr>
          <a:xfrm>
            <a:off x="205319" y="124067"/>
            <a:ext cx="9837360" cy="725455"/>
          </a:xfrm>
        </p:spPr>
        <p:txBody>
          <a:bodyPr>
            <a:noAutofit/>
          </a:bodyPr>
          <a:lstStyle>
            <a:lvl1pPr marL="0" indent="0">
              <a:buNone/>
              <a:defRPr sz="5400">
                <a:latin typeface="Angsana New" panose="020B0502040204020203" pitchFamily="18" charset="-34"/>
                <a:cs typeface="Angsana New" panose="020B0502040204020203" pitchFamily="18" charset="-34"/>
              </a:defRPr>
            </a:lvl1pPr>
          </a:lstStyle>
          <a:p>
            <a:pPr lvl="0"/>
            <a:r>
              <a:rPr lang="en-US" dirty="0"/>
              <a:t>Title</a:t>
            </a:r>
            <a:endParaRPr lang="en-GB" dirty="0"/>
          </a:p>
        </p:txBody>
      </p:sp>
      <p:sp>
        <p:nvSpPr>
          <p:cNvPr id="6" name="Chart Placeholder 2">
            <a:extLst>
              <a:ext uri="{FF2B5EF4-FFF2-40B4-BE49-F238E27FC236}">
                <a16:creationId xmlns:a16="http://schemas.microsoft.com/office/drawing/2014/main" id="{060E5EEA-2BDC-4C1D-9E35-F61F5E06FC49}"/>
              </a:ext>
            </a:extLst>
          </p:cNvPr>
          <p:cNvSpPr>
            <a:spLocks noGrp="1"/>
          </p:cNvSpPr>
          <p:nvPr>
            <p:ph type="chart" sz="quarter" idx="13"/>
          </p:nvPr>
        </p:nvSpPr>
        <p:spPr>
          <a:xfrm>
            <a:off x="167080" y="5455992"/>
            <a:ext cx="4186918" cy="408347"/>
          </a:xfrm>
        </p:spPr>
        <p:txBody>
          <a:bodyPr/>
          <a:lstStyle/>
          <a:p>
            <a:endParaRPr lang="en-GB" dirty="0"/>
          </a:p>
        </p:txBody>
      </p:sp>
      <p:sp>
        <p:nvSpPr>
          <p:cNvPr id="10" name="Chart Placeholder 2">
            <a:extLst>
              <a:ext uri="{FF2B5EF4-FFF2-40B4-BE49-F238E27FC236}">
                <a16:creationId xmlns:a16="http://schemas.microsoft.com/office/drawing/2014/main" id="{1BFAE392-3C4A-451B-A9A0-979480EA7B71}"/>
              </a:ext>
            </a:extLst>
          </p:cNvPr>
          <p:cNvSpPr>
            <a:spLocks noGrp="1"/>
          </p:cNvSpPr>
          <p:nvPr>
            <p:ph type="chart" sz="quarter" idx="14"/>
          </p:nvPr>
        </p:nvSpPr>
        <p:spPr>
          <a:xfrm>
            <a:off x="4097231" y="1286708"/>
            <a:ext cx="7829508" cy="3975634"/>
          </a:xfrm>
        </p:spPr>
        <p:txBody>
          <a:bodyPr/>
          <a:lstStyle/>
          <a:p>
            <a:endParaRPr lang="en-GB" dirty="0"/>
          </a:p>
        </p:txBody>
      </p:sp>
      <p:sp>
        <p:nvSpPr>
          <p:cNvPr id="14" name="Text Placeholder 17">
            <a:extLst>
              <a:ext uri="{FF2B5EF4-FFF2-40B4-BE49-F238E27FC236}">
                <a16:creationId xmlns:a16="http://schemas.microsoft.com/office/drawing/2014/main" id="{D79ED8E7-2058-478D-93A1-8D356432A7E5}"/>
              </a:ext>
            </a:extLst>
          </p:cNvPr>
          <p:cNvSpPr>
            <a:spLocks noGrp="1"/>
          </p:cNvSpPr>
          <p:nvPr>
            <p:ph type="body" sz="quarter" idx="16"/>
          </p:nvPr>
        </p:nvSpPr>
        <p:spPr>
          <a:xfrm>
            <a:off x="3429516" y="6276733"/>
            <a:ext cx="5799543" cy="310137"/>
          </a:xfrm>
        </p:spPr>
        <p:txBody>
          <a:bodyPr>
            <a:noAutofit/>
          </a:bodyPr>
          <a:lstStyle>
            <a:lvl1pPr marL="0" indent="0">
              <a:buFont typeface="Arial" panose="020B0604020202020204" pitchFamily="34" charset="0"/>
              <a:buNone/>
              <a:defRPr sz="1100">
                <a:solidFill>
                  <a:schemeClr val="bg1"/>
                </a:solidFill>
              </a:defRPr>
            </a:lvl1pPr>
            <a:lvl2pPr marL="457200" indent="0">
              <a:buNone/>
              <a:defRPr sz="1100">
                <a:solidFill>
                  <a:schemeClr val="bg1"/>
                </a:solidFill>
              </a:defRPr>
            </a:lvl2pPr>
            <a:lvl3pPr>
              <a:defRPr sz="1100">
                <a:solidFill>
                  <a:schemeClr val="bg1"/>
                </a:solidFill>
              </a:defRPr>
            </a:lvl3pPr>
            <a:lvl4pPr>
              <a:defRPr sz="1100">
                <a:solidFill>
                  <a:schemeClr val="bg1"/>
                </a:solidFill>
              </a:defRPr>
            </a:lvl4pPr>
            <a:lvl5pPr>
              <a:defRPr sz="1100">
                <a:solidFill>
                  <a:schemeClr val="bg1"/>
                </a:solidFill>
              </a:defRPr>
            </a:lvl5pPr>
          </a:lstStyle>
          <a:p>
            <a:pPr lvl="0"/>
            <a:r>
              <a:rPr lang="en-US" dirty="0"/>
              <a:t>Click to edit Master text styles</a:t>
            </a:r>
          </a:p>
        </p:txBody>
      </p:sp>
      <p:cxnSp>
        <p:nvCxnSpPr>
          <p:cNvPr id="9" name="Straight Connector 8">
            <a:extLst>
              <a:ext uri="{FF2B5EF4-FFF2-40B4-BE49-F238E27FC236}">
                <a16:creationId xmlns:a16="http://schemas.microsoft.com/office/drawing/2014/main" id="{8C899020-05C0-4F52-91A2-76A90E534652}"/>
              </a:ext>
            </a:extLst>
          </p:cNvPr>
          <p:cNvCxnSpPr>
            <a:cxnSpLocks/>
          </p:cNvCxnSpPr>
          <p:nvPr userDrawn="1"/>
        </p:nvCxnSpPr>
        <p:spPr>
          <a:xfrm>
            <a:off x="3964283" y="1682008"/>
            <a:ext cx="0" cy="3341741"/>
          </a:xfrm>
          <a:prstGeom prst="line">
            <a:avLst/>
          </a:prstGeom>
          <a:ln w="19050">
            <a:solidFill>
              <a:schemeClr val="tx1">
                <a:lumMod val="20000"/>
                <a:lumOff val="80000"/>
              </a:schemeClr>
            </a:solidFill>
          </a:ln>
        </p:spPr>
        <p:style>
          <a:lnRef idx="1">
            <a:schemeClr val="accent6"/>
          </a:lnRef>
          <a:fillRef idx="0">
            <a:schemeClr val="accent6"/>
          </a:fillRef>
          <a:effectRef idx="0">
            <a:schemeClr val="accent6"/>
          </a:effectRef>
          <a:fontRef idx="minor">
            <a:schemeClr val="tx1"/>
          </a:fontRef>
        </p:style>
      </p:cxnSp>
      <p:grpSp>
        <p:nvGrpSpPr>
          <p:cNvPr id="11" name="Group 10">
            <a:extLst>
              <a:ext uri="{FF2B5EF4-FFF2-40B4-BE49-F238E27FC236}">
                <a16:creationId xmlns:a16="http://schemas.microsoft.com/office/drawing/2014/main" id="{42A097B3-2184-4820-82BF-81915FC610AB}"/>
              </a:ext>
            </a:extLst>
          </p:cNvPr>
          <p:cNvGrpSpPr/>
          <p:nvPr userDrawn="1"/>
        </p:nvGrpSpPr>
        <p:grpSpPr>
          <a:xfrm>
            <a:off x="10053312" y="124067"/>
            <a:ext cx="1956659" cy="1400150"/>
            <a:chOff x="7435472" y="271130"/>
            <a:chExt cx="1956659" cy="1400150"/>
          </a:xfrm>
        </p:grpSpPr>
        <p:pic>
          <p:nvPicPr>
            <p:cNvPr id="12" name="Picture 11">
              <a:extLst>
                <a:ext uri="{FF2B5EF4-FFF2-40B4-BE49-F238E27FC236}">
                  <a16:creationId xmlns:a16="http://schemas.microsoft.com/office/drawing/2014/main" id="{D89400AB-49E9-42CF-8BFD-0D1D94C62DA7}"/>
                </a:ext>
              </a:extLst>
            </p:cNvPr>
            <p:cNvPicPr>
              <a:picLocks noChangeAspect="1"/>
            </p:cNvPicPr>
            <p:nvPr/>
          </p:nvPicPr>
          <p:blipFill>
            <a:blip r:embed="rId2"/>
            <a:stretch>
              <a:fillRect/>
            </a:stretch>
          </p:blipFill>
          <p:spPr>
            <a:xfrm>
              <a:off x="8877899" y="279589"/>
              <a:ext cx="514232" cy="1391691"/>
            </a:xfrm>
            <a:prstGeom prst="rect">
              <a:avLst/>
            </a:prstGeom>
          </p:spPr>
        </p:pic>
        <p:sp>
          <p:nvSpPr>
            <p:cNvPr id="13" name="Oval 12">
              <a:extLst>
                <a:ext uri="{FF2B5EF4-FFF2-40B4-BE49-F238E27FC236}">
                  <a16:creationId xmlns:a16="http://schemas.microsoft.com/office/drawing/2014/main" id="{6EE00B78-7EE2-4382-A54F-8B3402FADF4D}"/>
                </a:ext>
              </a:extLst>
            </p:cNvPr>
            <p:cNvSpPr/>
            <p:nvPr/>
          </p:nvSpPr>
          <p:spPr>
            <a:xfrm>
              <a:off x="9084219" y="851280"/>
              <a:ext cx="168095" cy="1863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380EC47F-F9E0-40A7-AA91-EB39088EBCB6}"/>
                </a:ext>
              </a:extLst>
            </p:cNvPr>
            <p:cNvSpPr txBox="1"/>
            <p:nvPr/>
          </p:nvSpPr>
          <p:spPr>
            <a:xfrm>
              <a:off x="7952228" y="697850"/>
              <a:ext cx="966931" cy="461665"/>
            </a:xfrm>
            <a:prstGeom prst="rect">
              <a:avLst/>
            </a:prstGeom>
            <a:noFill/>
          </p:spPr>
          <p:txBody>
            <a:bodyPr wrap="none" rtlCol="0">
              <a:spAutoFit/>
            </a:bodyPr>
            <a:lstStyle/>
            <a:p>
              <a:pPr algn="r"/>
              <a:r>
                <a:rPr lang="en-GB" sz="2400" dirty="0">
                  <a:solidFill>
                    <a:schemeClr val="tx1">
                      <a:lumMod val="20000"/>
                      <a:lumOff val="80000"/>
                    </a:schemeClr>
                  </a:solidFill>
                  <a:latin typeface="Angsana New" panose="02020603050405020304" pitchFamily="18" charset="-34"/>
                  <a:cs typeface="Angsana New" panose="02020603050405020304" pitchFamily="18" charset="-34"/>
                </a:rPr>
                <a:t>At school</a:t>
              </a:r>
              <a:endParaRPr lang="en-US" sz="2400" dirty="0">
                <a:solidFill>
                  <a:schemeClr val="tx1">
                    <a:lumMod val="20000"/>
                    <a:lumOff val="80000"/>
                  </a:schemeClr>
                </a:solidFill>
                <a:latin typeface="Angsana New" panose="02020603050405020304" pitchFamily="18" charset="-34"/>
                <a:cs typeface="Angsana New" panose="02020603050405020304" pitchFamily="18" charset="-34"/>
              </a:endParaRPr>
            </a:p>
          </p:txBody>
        </p:sp>
        <p:sp>
          <p:nvSpPr>
            <p:cNvPr id="16" name="TextBox 15">
              <a:extLst>
                <a:ext uri="{FF2B5EF4-FFF2-40B4-BE49-F238E27FC236}">
                  <a16:creationId xmlns:a16="http://schemas.microsoft.com/office/drawing/2014/main" id="{AAAEBD2B-5F7E-4329-A72A-7EF0745E57CD}"/>
                </a:ext>
              </a:extLst>
            </p:cNvPr>
            <p:cNvSpPr txBox="1"/>
            <p:nvPr/>
          </p:nvSpPr>
          <p:spPr>
            <a:xfrm>
              <a:off x="7435472" y="271130"/>
              <a:ext cx="1494320" cy="584775"/>
            </a:xfrm>
            <a:prstGeom prst="rect">
              <a:avLst/>
            </a:prstGeom>
            <a:noFill/>
          </p:spPr>
          <p:txBody>
            <a:bodyPr wrap="none" rtlCol="0">
              <a:spAutoFit/>
            </a:bodyPr>
            <a:lstStyle/>
            <a:p>
              <a:pPr algn="r"/>
              <a:r>
                <a:rPr lang="en-GB" sz="3200" dirty="0">
                  <a:solidFill>
                    <a:schemeClr val="tx2"/>
                  </a:solidFill>
                  <a:latin typeface="Angsana New" panose="02020603050405020304" pitchFamily="18" charset="-34"/>
                  <a:cs typeface="Angsana New" panose="02020603050405020304" pitchFamily="18" charset="-34"/>
                </a:rPr>
                <a:t>Everywhere</a:t>
              </a:r>
              <a:endParaRPr lang="en-US" sz="3200" dirty="0">
                <a:solidFill>
                  <a:schemeClr val="tx2"/>
                </a:solidFill>
                <a:latin typeface="Angsana New" panose="02020603050405020304" pitchFamily="18" charset="-34"/>
                <a:cs typeface="Angsana New" panose="02020603050405020304" pitchFamily="18" charset="-34"/>
              </a:endParaRPr>
            </a:p>
          </p:txBody>
        </p:sp>
        <p:sp>
          <p:nvSpPr>
            <p:cNvPr id="17" name="TextBox 16">
              <a:extLst>
                <a:ext uri="{FF2B5EF4-FFF2-40B4-BE49-F238E27FC236}">
                  <a16:creationId xmlns:a16="http://schemas.microsoft.com/office/drawing/2014/main" id="{09E0FFAA-83B6-473B-967E-1DEF6A959EB1}"/>
                </a:ext>
              </a:extLst>
            </p:cNvPr>
            <p:cNvSpPr txBox="1"/>
            <p:nvPr/>
          </p:nvSpPr>
          <p:spPr>
            <a:xfrm>
              <a:off x="7547095" y="1046054"/>
              <a:ext cx="1393330" cy="461665"/>
            </a:xfrm>
            <a:prstGeom prst="rect">
              <a:avLst/>
            </a:prstGeom>
            <a:noFill/>
          </p:spPr>
          <p:txBody>
            <a:bodyPr wrap="none" rtlCol="0">
              <a:spAutoFit/>
            </a:bodyPr>
            <a:lstStyle/>
            <a:p>
              <a:pPr algn="r"/>
              <a:r>
                <a:rPr lang="en-GB" sz="2400" dirty="0">
                  <a:solidFill>
                    <a:schemeClr val="tx1">
                      <a:lumMod val="20000"/>
                      <a:lumOff val="80000"/>
                    </a:schemeClr>
                  </a:solidFill>
                  <a:latin typeface="Angsana New" panose="02020603050405020304" pitchFamily="18" charset="-34"/>
                  <a:cs typeface="Angsana New" panose="02020603050405020304" pitchFamily="18" charset="-34"/>
                </a:rPr>
                <a:t>Outside school</a:t>
              </a:r>
              <a:endParaRPr lang="en-US" sz="2400" dirty="0">
                <a:solidFill>
                  <a:schemeClr val="tx1">
                    <a:lumMod val="20000"/>
                    <a:lumOff val="80000"/>
                  </a:schemeClr>
                </a:solidFill>
                <a:latin typeface="Angsana New" panose="02020603050405020304" pitchFamily="18" charset="-34"/>
                <a:cs typeface="Angsana New" panose="02020603050405020304" pitchFamily="18" charset="-34"/>
              </a:endParaRPr>
            </a:p>
          </p:txBody>
        </p:sp>
      </p:grpSp>
      <p:pic>
        <p:nvPicPr>
          <p:cNvPr id="18" name="Picture 17" descr="Icon&#10;&#10;Description automatically generated">
            <a:extLst>
              <a:ext uri="{FF2B5EF4-FFF2-40B4-BE49-F238E27FC236}">
                <a16:creationId xmlns:a16="http://schemas.microsoft.com/office/drawing/2014/main" id="{7EF1E20B-8BDD-4FF9-BBB5-C2D7567AE6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45906"/>
            <a:ext cx="1198485" cy="1120971"/>
          </a:xfrm>
          <a:prstGeom prst="rect">
            <a:avLst/>
          </a:prstGeom>
        </p:spPr>
      </p:pic>
    </p:spTree>
    <p:extLst>
      <p:ext uri="{BB962C8B-B14F-4D97-AF65-F5344CB8AC3E}">
        <p14:creationId xmlns:p14="http://schemas.microsoft.com/office/powerpoint/2010/main" val="29058009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75706B9-BDAF-4FD5-9166-ADD130479E8E}"/>
              </a:ext>
            </a:extLst>
          </p:cNvPr>
          <p:cNvGrpSpPr/>
          <p:nvPr userDrawn="1"/>
        </p:nvGrpSpPr>
        <p:grpSpPr>
          <a:xfrm>
            <a:off x="0" y="-414671"/>
            <a:ext cx="5743183" cy="7679070"/>
            <a:chOff x="0" y="-414671"/>
            <a:chExt cx="5743183" cy="7679070"/>
          </a:xfrm>
          <a:solidFill>
            <a:srgbClr val="EDF9F6"/>
          </a:solidFill>
        </p:grpSpPr>
        <p:sp>
          <p:nvSpPr>
            <p:cNvPr id="13" name="Partial Circle 12">
              <a:extLst>
                <a:ext uri="{FF2B5EF4-FFF2-40B4-BE49-F238E27FC236}">
                  <a16:creationId xmlns:a16="http://schemas.microsoft.com/office/drawing/2014/main" id="{8020994F-D947-4E37-B760-18FC2CB0B332}"/>
                </a:ext>
              </a:extLst>
            </p:cNvPr>
            <p:cNvSpPr/>
            <p:nvPr/>
          </p:nvSpPr>
          <p:spPr>
            <a:xfrm rot="10800000">
              <a:off x="543108" y="-414671"/>
              <a:ext cx="5200075" cy="7679070"/>
            </a:xfrm>
            <a:prstGeom prst="pie">
              <a:avLst>
                <a:gd name="adj1" fmla="val 6522859"/>
                <a:gd name="adj2" fmla="val 1507515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6" name="Rectangle 15">
              <a:extLst>
                <a:ext uri="{FF2B5EF4-FFF2-40B4-BE49-F238E27FC236}">
                  <a16:creationId xmlns:a16="http://schemas.microsoft.com/office/drawing/2014/main" id="{549B696E-0FF3-4D65-8FAB-A776F10C5379}"/>
                </a:ext>
              </a:extLst>
            </p:cNvPr>
            <p:cNvSpPr/>
            <p:nvPr/>
          </p:nvSpPr>
          <p:spPr>
            <a:xfrm>
              <a:off x="0" y="0"/>
              <a:ext cx="4308764"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a:extLst>
              <a:ext uri="{FF2B5EF4-FFF2-40B4-BE49-F238E27FC236}">
                <a16:creationId xmlns:a16="http://schemas.microsoft.com/office/drawing/2014/main" id="{25767E5A-2A8A-4B50-B703-198321700D25}"/>
              </a:ext>
            </a:extLst>
          </p:cNvPr>
          <p:cNvSpPr txBox="1"/>
          <p:nvPr userDrawn="1"/>
        </p:nvSpPr>
        <p:spPr>
          <a:xfrm>
            <a:off x="6741042" y="1133331"/>
            <a:ext cx="5225221" cy="861774"/>
          </a:xfrm>
          <a:prstGeom prst="rect">
            <a:avLst/>
          </a:prstGeom>
          <a:noFill/>
        </p:spPr>
        <p:txBody>
          <a:bodyPr wrap="square" rtlCol="0">
            <a:spAutoFit/>
          </a:bodyPr>
          <a:lstStyle/>
          <a:p>
            <a:pPr algn="r"/>
            <a:r>
              <a:rPr lang="en-GB" sz="5000" dirty="0">
                <a:latin typeface="Angsana New" panose="02020603050405020304" pitchFamily="18" charset="-34"/>
                <a:cs typeface="Angsana New" panose="02020603050405020304" pitchFamily="18" charset="-34"/>
              </a:rPr>
              <a:t>Greater Manchester</a:t>
            </a:r>
          </a:p>
        </p:txBody>
      </p:sp>
      <p:pic>
        <p:nvPicPr>
          <p:cNvPr id="14" name="Picture 13" descr="A picture containing drawing&#10;&#10;Description automatically generated">
            <a:extLst>
              <a:ext uri="{FF2B5EF4-FFF2-40B4-BE49-F238E27FC236}">
                <a16:creationId xmlns:a16="http://schemas.microsoft.com/office/drawing/2014/main" id="{5618F4A1-1CCA-4940-A24D-A7F979C751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14392" y="6076072"/>
            <a:ext cx="1786612" cy="724001"/>
          </a:xfrm>
          <a:prstGeom prst="rect">
            <a:avLst/>
          </a:prstGeom>
        </p:spPr>
      </p:pic>
      <p:pic>
        <p:nvPicPr>
          <p:cNvPr id="15" name="Graphic 14">
            <a:extLst>
              <a:ext uri="{FF2B5EF4-FFF2-40B4-BE49-F238E27FC236}">
                <a16:creationId xmlns:a16="http://schemas.microsoft.com/office/drawing/2014/main" id="{FDE15D58-A693-4B99-9756-8F9870E9B5E1}"/>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22235" t="20222" r="59766" b="52285"/>
          <a:stretch/>
        </p:blipFill>
        <p:spPr>
          <a:xfrm>
            <a:off x="1" y="3865803"/>
            <a:ext cx="2771480" cy="2992116"/>
          </a:xfrm>
          <a:prstGeom prst="rect">
            <a:avLst/>
          </a:prstGeom>
        </p:spPr>
      </p:pic>
      <p:pic>
        <p:nvPicPr>
          <p:cNvPr id="10" name="Graphic 9">
            <a:extLst>
              <a:ext uri="{FF2B5EF4-FFF2-40B4-BE49-F238E27FC236}">
                <a16:creationId xmlns:a16="http://schemas.microsoft.com/office/drawing/2014/main" id="{BDF80DA3-848F-4D88-8E1C-D7E790909189}"/>
              </a:ext>
            </a:extLst>
          </p:cNvPr>
          <p:cNvPicPr>
            <a:picLocks noChangeAspect="1"/>
          </p:cNvPicPr>
          <p:nvPr userDrawn="1"/>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22235" t="20222" r="59766" b="52285"/>
          <a:stretch/>
        </p:blipFill>
        <p:spPr>
          <a:xfrm>
            <a:off x="152401" y="4018203"/>
            <a:ext cx="2771480" cy="2992116"/>
          </a:xfrm>
          <a:prstGeom prst="rect">
            <a:avLst/>
          </a:prstGeom>
        </p:spPr>
      </p:pic>
      <p:sp>
        <p:nvSpPr>
          <p:cNvPr id="7" name="Rectangle 6">
            <a:extLst>
              <a:ext uri="{FF2B5EF4-FFF2-40B4-BE49-F238E27FC236}">
                <a16:creationId xmlns:a16="http://schemas.microsoft.com/office/drawing/2014/main" id="{24808906-73B8-4448-91F7-A11BCF6F376A}"/>
              </a:ext>
            </a:extLst>
          </p:cNvPr>
          <p:cNvSpPr/>
          <p:nvPr userDrawn="1"/>
        </p:nvSpPr>
        <p:spPr>
          <a:xfrm>
            <a:off x="1339702" y="235499"/>
            <a:ext cx="10626561" cy="123194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6600" b="1" dirty="0">
                <a:solidFill>
                  <a:schemeClr val="tx1"/>
                </a:solidFill>
                <a:latin typeface="Angsana New" panose="02020603050405020304" pitchFamily="18" charset="-34"/>
                <a:cs typeface="Angsana New" panose="02020603050405020304" pitchFamily="18" charset="-34"/>
              </a:rPr>
              <a:t>Physical Activity Behaviour Insight</a:t>
            </a:r>
            <a:endParaRPr lang="en-US" sz="6600" b="1" dirty="0">
              <a:solidFill>
                <a:schemeClr val="tx1"/>
              </a:solidFill>
              <a:latin typeface="Angsana New" panose="02020603050405020304" pitchFamily="18" charset="-34"/>
              <a:cs typeface="Angsana New" panose="02020603050405020304" pitchFamily="18" charset="-34"/>
            </a:endParaRPr>
          </a:p>
        </p:txBody>
      </p:sp>
      <p:pic>
        <p:nvPicPr>
          <p:cNvPr id="11" name="Graphic 10">
            <a:extLst>
              <a:ext uri="{FF2B5EF4-FFF2-40B4-BE49-F238E27FC236}">
                <a16:creationId xmlns:a16="http://schemas.microsoft.com/office/drawing/2014/main" id="{CC883B61-7B6F-4131-9443-D1098CD98D63}"/>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0996" y="1995105"/>
            <a:ext cx="7932593" cy="5606872"/>
          </a:xfrm>
          <a:prstGeom prst="rect">
            <a:avLst/>
          </a:prstGeom>
        </p:spPr>
      </p:pic>
    </p:spTree>
    <p:extLst>
      <p:ext uri="{BB962C8B-B14F-4D97-AF65-F5344CB8AC3E}">
        <p14:creationId xmlns:p14="http://schemas.microsoft.com/office/powerpoint/2010/main" val="20544423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3747D4E-02A9-49AB-B0DD-08E71E580823}"/>
              </a:ext>
            </a:extLst>
          </p:cNvPr>
          <p:cNvGrpSpPr/>
          <p:nvPr userDrawn="1"/>
        </p:nvGrpSpPr>
        <p:grpSpPr>
          <a:xfrm>
            <a:off x="0" y="-414671"/>
            <a:ext cx="5743183" cy="7679070"/>
            <a:chOff x="0" y="-414671"/>
            <a:chExt cx="5743183" cy="7679070"/>
          </a:xfrm>
          <a:solidFill>
            <a:srgbClr val="53AFC1"/>
          </a:solidFill>
        </p:grpSpPr>
        <p:sp>
          <p:nvSpPr>
            <p:cNvPr id="8" name="Partial Circle 7">
              <a:extLst>
                <a:ext uri="{FF2B5EF4-FFF2-40B4-BE49-F238E27FC236}">
                  <a16:creationId xmlns:a16="http://schemas.microsoft.com/office/drawing/2014/main" id="{2B5B46E2-7A2A-4F2B-BFC4-FE61E180D014}"/>
                </a:ext>
              </a:extLst>
            </p:cNvPr>
            <p:cNvSpPr/>
            <p:nvPr/>
          </p:nvSpPr>
          <p:spPr>
            <a:xfrm rot="10800000">
              <a:off x="543108" y="-414671"/>
              <a:ext cx="5200075" cy="7679070"/>
            </a:xfrm>
            <a:prstGeom prst="pie">
              <a:avLst>
                <a:gd name="adj1" fmla="val 6522859"/>
                <a:gd name="adj2" fmla="val 1507515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9" name="Rectangle 8">
              <a:extLst>
                <a:ext uri="{FF2B5EF4-FFF2-40B4-BE49-F238E27FC236}">
                  <a16:creationId xmlns:a16="http://schemas.microsoft.com/office/drawing/2014/main" id="{D85DF9EF-9242-4BEC-9241-1C67DBAB2D2E}"/>
                </a:ext>
              </a:extLst>
            </p:cNvPr>
            <p:cNvSpPr/>
            <p:nvPr/>
          </p:nvSpPr>
          <p:spPr>
            <a:xfrm>
              <a:off x="0" y="0"/>
              <a:ext cx="4308764"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E2CED4BD-EFCF-834D-BEC2-BEEAC2415826}"/>
              </a:ext>
            </a:extLst>
          </p:cNvPr>
          <p:cNvSpPr>
            <a:spLocks noGrp="1"/>
          </p:cNvSpPr>
          <p:nvPr>
            <p:ph type="title"/>
          </p:nvPr>
        </p:nvSpPr>
        <p:spPr>
          <a:xfrm>
            <a:off x="5814390" y="365125"/>
            <a:ext cx="5539410" cy="1325563"/>
          </a:xfrm>
          <a:prstGeom prst="rect">
            <a:avLst/>
          </a:prstGeom>
        </p:spPr>
        <p:txBody>
          <a:bodyPr/>
          <a:lstStyle>
            <a:lvl1pPr>
              <a:defRPr sz="5600"/>
            </a:lvl1pPr>
          </a:lstStyle>
          <a:p>
            <a:r>
              <a:rPr lang="en-GB" dirty="0"/>
              <a:t>Click to edit Master title style</a:t>
            </a:r>
            <a:endParaRPr lang="en-US" dirty="0"/>
          </a:p>
        </p:txBody>
      </p:sp>
      <p:sp>
        <p:nvSpPr>
          <p:cNvPr id="11" name="Text Placeholder 2">
            <a:extLst>
              <a:ext uri="{FF2B5EF4-FFF2-40B4-BE49-F238E27FC236}">
                <a16:creationId xmlns:a16="http://schemas.microsoft.com/office/drawing/2014/main" id="{F68BC398-1BD7-B449-91F2-048FF3B77185}"/>
              </a:ext>
            </a:extLst>
          </p:cNvPr>
          <p:cNvSpPr>
            <a:spLocks noGrp="1"/>
          </p:cNvSpPr>
          <p:nvPr>
            <p:ph idx="10"/>
          </p:nvPr>
        </p:nvSpPr>
        <p:spPr>
          <a:xfrm>
            <a:off x="5814390" y="2062042"/>
            <a:ext cx="553941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2" name="Graphic 11">
            <a:extLst>
              <a:ext uri="{FF2B5EF4-FFF2-40B4-BE49-F238E27FC236}">
                <a16:creationId xmlns:a16="http://schemas.microsoft.com/office/drawing/2014/main" id="{28D06186-A039-A144-A143-FCB6303FF46F}"/>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2235" t="20222" r="59766" b="52285"/>
          <a:stretch/>
        </p:blipFill>
        <p:spPr>
          <a:xfrm>
            <a:off x="1" y="3865803"/>
            <a:ext cx="2771480" cy="2992116"/>
          </a:xfrm>
          <a:prstGeom prst="rect">
            <a:avLst/>
          </a:prstGeom>
        </p:spPr>
      </p:pic>
    </p:spTree>
    <p:extLst>
      <p:ext uri="{BB962C8B-B14F-4D97-AF65-F5344CB8AC3E}">
        <p14:creationId xmlns:p14="http://schemas.microsoft.com/office/powerpoint/2010/main" val="658192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B05DFA9-CC34-4845-82B6-B940230EE93E}"/>
              </a:ext>
            </a:extLst>
          </p:cNvPr>
          <p:cNvGrpSpPr/>
          <p:nvPr userDrawn="1"/>
        </p:nvGrpSpPr>
        <p:grpSpPr>
          <a:xfrm>
            <a:off x="0" y="-414671"/>
            <a:ext cx="5743183" cy="7679070"/>
            <a:chOff x="0" y="-414671"/>
            <a:chExt cx="5743183" cy="7679070"/>
          </a:xfrm>
          <a:solidFill>
            <a:srgbClr val="BD1622"/>
          </a:solidFill>
        </p:grpSpPr>
        <p:sp>
          <p:nvSpPr>
            <p:cNvPr id="7" name="Partial Circle 6">
              <a:extLst>
                <a:ext uri="{FF2B5EF4-FFF2-40B4-BE49-F238E27FC236}">
                  <a16:creationId xmlns:a16="http://schemas.microsoft.com/office/drawing/2014/main" id="{B9D6E223-62A5-4262-8054-8A12DE702CD4}"/>
                </a:ext>
              </a:extLst>
            </p:cNvPr>
            <p:cNvSpPr/>
            <p:nvPr/>
          </p:nvSpPr>
          <p:spPr>
            <a:xfrm rot="10800000">
              <a:off x="543108" y="-414671"/>
              <a:ext cx="5200075" cy="7679070"/>
            </a:xfrm>
            <a:prstGeom prst="pie">
              <a:avLst>
                <a:gd name="adj1" fmla="val 6522859"/>
                <a:gd name="adj2" fmla="val 1507515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9" name="Rectangle 8">
              <a:extLst>
                <a:ext uri="{FF2B5EF4-FFF2-40B4-BE49-F238E27FC236}">
                  <a16:creationId xmlns:a16="http://schemas.microsoft.com/office/drawing/2014/main" id="{848F86C6-04F5-4CF4-BD00-3700A6BE35FE}"/>
                </a:ext>
              </a:extLst>
            </p:cNvPr>
            <p:cNvSpPr/>
            <p:nvPr/>
          </p:nvSpPr>
          <p:spPr>
            <a:xfrm>
              <a:off x="0" y="0"/>
              <a:ext cx="4308764"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E2CED4BD-EFCF-834D-BEC2-BEEAC2415826}"/>
              </a:ext>
            </a:extLst>
          </p:cNvPr>
          <p:cNvSpPr>
            <a:spLocks noGrp="1"/>
          </p:cNvSpPr>
          <p:nvPr>
            <p:ph type="title"/>
          </p:nvPr>
        </p:nvSpPr>
        <p:spPr>
          <a:xfrm>
            <a:off x="5814390" y="365125"/>
            <a:ext cx="5539410" cy="1325563"/>
          </a:xfrm>
          <a:prstGeom prst="rect">
            <a:avLst/>
          </a:prstGeom>
        </p:spPr>
        <p:txBody>
          <a:bodyPr/>
          <a:lstStyle>
            <a:lvl1pPr>
              <a:defRPr sz="5600"/>
            </a:lvl1pPr>
          </a:lstStyle>
          <a:p>
            <a:r>
              <a:rPr lang="en-GB" dirty="0"/>
              <a:t>Click to edit Master title style</a:t>
            </a:r>
            <a:endParaRPr lang="en-US" dirty="0"/>
          </a:p>
        </p:txBody>
      </p:sp>
      <p:sp>
        <p:nvSpPr>
          <p:cNvPr id="8" name="Text Placeholder 2">
            <a:extLst>
              <a:ext uri="{FF2B5EF4-FFF2-40B4-BE49-F238E27FC236}">
                <a16:creationId xmlns:a16="http://schemas.microsoft.com/office/drawing/2014/main" id="{1A37E6AE-D850-C74A-A25A-58C0807B54DE}"/>
              </a:ext>
            </a:extLst>
          </p:cNvPr>
          <p:cNvSpPr>
            <a:spLocks noGrp="1"/>
          </p:cNvSpPr>
          <p:nvPr>
            <p:ph idx="10"/>
          </p:nvPr>
        </p:nvSpPr>
        <p:spPr>
          <a:xfrm>
            <a:off x="5814390" y="2062042"/>
            <a:ext cx="553941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0" name="Graphic 9">
            <a:extLst>
              <a:ext uri="{FF2B5EF4-FFF2-40B4-BE49-F238E27FC236}">
                <a16:creationId xmlns:a16="http://schemas.microsoft.com/office/drawing/2014/main" id="{7C5B57E4-8BA7-4338-8320-7D9B49B4BC5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2235" t="20222" r="59766" b="52285"/>
          <a:stretch/>
        </p:blipFill>
        <p:spPr>
          <a:xfrm>
            <a:off x="1" y="3865803"/>
            <a:ext cx="2771480" cy="2992116"/>
          </a:xfrm>
          <a:prstGeom prst="rect">
            <a:avLst/>
          </a:prstGeom>
        </p:spPr>
      </p:pic>
    </p:spTree>
    <p:extLst>
      <p:ext uri="{BB962C8B-B14F-4D97-AF65-F5344CB8AC3E}">
        <p14:creationId xmlns:p14="http://schemas.microsoft.com/office/powerpoint/2010/main" val="25370475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6BEBC2-0A38-8945-AF32-F1041167369C}"/>
              </a:ext>
            </a:extLst>
          </p:cNvPr>
          <p:cNvSpPr/>
          <p:nvPr userDrawn="1"/>
        </p:nvSpPr>
        <p:spPr>
          <a:xfrm>
            <a:off x="1" y="-1"/>
            <a:ext cx="12192000" cy="68580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3E462A0-DA3C-4C01-9FAC-BE976738009E}"/>
              </a:ext>
            </a:extLst>
          </p:cNvPr>
          <p:cNvGrpSpPr/>
          <p:nvPr userDrawn="1"/>
        </p:nvGrpSpPr>
        <p:grpSpPr>
          <a:xfrm>
            <a:off x="0" y="-414671"/>
            <a:ext cx="5743183" cy="7679070"/>
            <a:chOff x="0" y="-414671"/>
            <a:chExt cx="5743183" cy="7679070"/>
          </a:xfrm>
          <a:solidFill>
            <a:schemeClr val="bg1"/>
          </a:solidFill>
        </p:grpSpPr>
        <p:sp>
          <p:nvSpPr>
            <p:cNvPr id="10" name="Partial Circle 9">
              <a:extLst>
                <a:ext uri="{FF2B5EF4-FFF2-40B4-BE49-F238E27FC236}">
                  <a16:creationId xmlns:a16="http://schemas.microsoft.com/office/drawing/2014/main" id="{2751A6C4-5D81-4913-A091-3E58E27A2FEA}"/>
                </a:ext>
              </a:extLst>
            </p:cNvPr>
            <p:cNvSpPr/>
            <p:nvPr/>
          </p:nvSpPr>
          <p:spPr>
            <a:xfrm rot="10800000">
              <a:off x="543108" y="-414671"/>
              <a:ext cx="5200075" cy="7679070"/>
            </a:xfrm>
            <a:prstGeom prst="pie">
              <a:avLst>
                <a:gd name="adj1" fmla="val 6522859"/>
                <a:gd name="adj2" fmla="val 1507515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1" name="Rectangle 10">
              <a:extLst>
                <a:ext uri="{FF2B5EF4-FFF2-40B4-BE49-F238E27FC236}">
                  <a16:creationId xmlns:a16="http://schemas.microsoft.com/office/drawing/2014/main" id="{BE0BA99E-A14E-49BB-A3F0-1DFEA9D0D97A}"/>
                </a:ext>
              </a:extLst>
            </p:cNvPr>
            <p:cNvSpPr/>
            <p:nvPr/>
          </p:nvSpPr>
          <p:spPr>
            <a:xfrm>
              <a:off x="0" y="0"/>
              <a:ext cx="4308764"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E2CED4BD-EFCF-834D-BEC2-BEEAC2415826}"/>
              </a:ext>
            </a:extLst>
          </p:cNvPr>
          <p:cNvSpPr>
            <a:spLocks noGrp="1"/>
          </p:cNvSpPr>
          <p:nvPr>
            <p:ph type="title"/>
          </p:nvPr>
        </p:nvSpPr>
        <p:spPr>
          <a:xfrm>
            <a:off x="5814390" y="365125"/>
            <a:ext cx="5539410" cy="1325563"/>
          </a:xfrm>
          <a:prstGeom prst="rect">
            <a:avLst/>
          </a:prstGeom>
        </p:spPr>
        <p:txBody>
          <a:bodyPr/>
          <a:lstStyle>
            <a:lvl1pPr>
              <a:defRPr sz="5600">
                <a:solidFill>
                  <a:schemeClr val="bg1"/>
                </a:solidFill>
              </a:defRPr>
            </a:lvl1pPr>
          </a:lstStyle>
          <a:p>
            <a:r>
              <a:rPr lang="en-GB" dirty="0"/>
              <a:t>Click to edit Master title style</a:t>
            </a:r>
            <a:endParaRPr lang="en-US" dirty="0"/>
          </a:p>
        </p:txBody>
      </p:sp>
      <p:sp>
        <p:nvSpPr>
          <p:cNvPr id="8" name="Text Placeholder 2">
            <a:extLst>
              <a:ext uri="{FF2B5EF4-FFF2-40B4-BE49-F238E27FC236}">
                <a16:creationId xmlns:a16="http://schemas.microsoft.com/office/drawing/2014/main" id="{1A37E6AE-D850-C74A-A25A-58C0807B54DE}"/>
              </a:ext>
            </a:extLst>
          </p:cNvPr>
          <p:cNvSpPr>
            <a:spLocks noGrp="1"/>
          </p:cNvSpPr>
          <p:nvPr>
            <p:ph idx="10"/>
          </p:nvPr>
        </p:nvSpPr>
        <p:spPr>
          <a:xfrm>
            <a:off x="5814390" y="2062042"/>
            <a:ext cx="5539410" cy="4351338"/>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6" name="Graphic 5">
            <a:extLst>
              <a:ext uri="{FF2B5EF4-FFF2-40B4-BE49-F238E27FC236}">
                <a16:creationId xmlns:a16="http://schemas.microsoft.com/office/drawing/2014/main" id="{B66453B8-2532-4749-A5D0-DFE729308146}"/>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52497" b="53112"/>
          <a:stretch/>
        </p:blipFill>
        <p:spPr>
          <a:xfrm>
            <a:off x="0" y="2822327"/>
            <a:ext cx="4349575" cy="4035670"/>
          </a:xfrm>
          <a:prstGeom prst="rect">
            <a:avLst/>
          </a:prstGeom>
        </p:spPr>
      </p:pic>
    </p:spTree>
    <p:extLst>
      <p:ext uri="{BB962C8B-B14F-4D97-AF65-F5344CB8AC3E}">
        <p14:creationId xmlns:p14="http://schemas.microsoft.com/office/powerpoint/2010/main" val="14687948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DD237C6-71D4-4DE8-9FCE-14592583EE4D}"/>
              </a:ext>
            </a:extLst>
          </p:cNvPr>
          <p:cNvGrpSpPr/>
          <p:nvPr userDrawn="1"/>
        </p:nvGrpSpPr>
        <p:grpSpPr>
          <a:xfrm>
            <a:off x="0" y="-414671"/>
            <a:ext cx="5743183" cy="7679070"/>
            <a:chOff x="0" y="-414671"/>
            <a:chExt cx="5743183" cy="7679070"/>
          </a:xfrm>
          <a:solidFill>
            <a:schemeClr val="accent4">
              <a:lumMod val="20000"/>
              <a:lumOff val="80000"/>
            </a:schemeClr>
          </a:solidFill>
        </p:grpSpPr>
        <p:sp>
          <p:nvSpPr>
            <p:cNvPr id="9" name="Partial Circle 8">
              <a:extLst>
                <a:ext uri="{FF2B5EF4-FFF2-40B4-BE49-F238E27FC236}">
                  <a16:creationId xmlns:a16="http://schemas.microsoft.com/office/drawing/2014/main" id="{669963A1-0F6B-4D80-88A1-EF8F2A001852}"/>
                </a:ext>
              </a:extLst>
            </p:cNvPr>
            <p:cNvSpPr/>
            <p:nvPr/>
          </p:nvSpPr>
          <p:spPr>
            <a:xfrm rot="10800000">
              <a:off x="543108" y="-414671"/>
              <a:ext cx="5200075" cy="7679070"/>
            </a:xfrm>
            <a:prstGeom prst="pie">
              <a:avLst>
                <a:gd name="adj1" fmla="val 6522859"/>
                <a:gd name="adj2" fmla="val 1507515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0" name="Rectangle 9">
              <a:extLst>
                <a:ext uri="{FF2B5EF4-FFF2-40B4-BE49-F238E27FC236}">
                  <a16:creationId xmlns:a16="http://schemas.microsoft.com/office/drawing/2014/main" id="{61658F4C-31A4-496E-8416-190823E2A6FC}"/>
                </a:ext>
              </a:extLst>
            </p:cNvPr>
            <p:cNvSpPr/>
            <p:nvPr/>
          </p:nvSpPr>
          <p:spPr>
            <a:xfrm>
              <a:off x="0" y="0"/>
              <a:ext cx="4308764"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E2CED4BD-EFCF-834D-BEC2-BEEAC2415826}"/>
              </a:ext>
            </a:extLst>
          </p:cNvPr>
          <p:cNvSpPr>
            <a:spLocks noGrp="1"/>
          </p:cNvSpPr>
          <p:nvPr>
            <p:ph type="title"/>
          </p:nvPr>
        </p:nvSpPr>
        <p:spPr>
          <a:xfrm>
            <a:off x="400050" y="365125"/>
            <a:ext cx="10953750" cy="805649"/>
          </a:xfrm>
          <a:prstGeom prst="rect">
            <a:avLst/>
          </a:prstGeom>
        </p:spPr>
        <p:txBody>
          <a:bodyPr/>
          <a:lstStyle>
            <a:lvl1pPr>
              <a:defRPr sz="5600"/>
            </a:lvl1pPr>
          </a:lstStyle>
          <a:p>
            <a:r>
              <a:rPr lang="en-GB" dirty="0"/>
              <a:t>Click to edit Master title style</a:t>
            </a:r>
            <a:endParaRPr lang="en-US" dirty="0"/>
          </a:p>
        </p:txBody>
      </p:sp>
      <p:sp>
        <p:nvSpPr>
          <p:cNvPr id="11" name="Text Placeholder 2">
            <a:extLst>
              <a:ext uri="{FF2B5EF4-FFF2-40B4-BE49-F238E27FC236}">
                <a16:creationId xmlns:a16="http://schemas.microsoft.com/office/drawing/2014/main" id="{F68BC398-1BD7-B449-91F2-048FF3B77185}"/>
              </a:ext>
            </a:extLst>
          </p:cNvPr>
          <p:cNvSpPr>
            <a:spLocks noGrp="1"/>
          </p:cNvSpPr>
          <p:nvPr>
            <p:ph idx="10"/>
          </p:nvPr>
        </p:nvSpPr>
        <p:spPr>
          <a:xfrm>
            <a:off x="400050" y="1273323"/>
            <a:ext cx="6675868" cy="51400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2" name="Graphic 11">
            <a:extLst>
              <a:ext uri="{FF2B5EF4-FFF2-40B4-BE49-F238E27FC236}">
                <a16:creationId xmlns:a16="http://schemas.microsoft.com/office/drawing/2014/main" id="{28D06186-A039-A144-A143-FCB6303FF46F}"/>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2235" t="20222" r="59766" b="52285"/>
          <a:stretch/>
        </p:blipFill>
        <p:spPr>
          <a:xfrm>
            <a:off x="1" y="3865803"/>
            <a:ext cx="2771480" cy="2992116"/>
          </a:xfrm>
          <a:prstGeom prst="rect">
            <a:avLst/>
          </a:prstGeom>
        </p:spPr>
      </p:pic>
      <p:sp>
        <p:nvSpPr>
          <p:cNvPr id="6" name="Text Placeholder 2">
            <a:extLst>
              <a:ext uri="{FF2B5EF4-FFF2-40B4-BE49-F238E27FC236}">
                <a16:creationId xmlns:a16="http://schemas.microsoft.com/office/drawing/2014/main" id="{7CF346DD-D2FC-4F25-902D-A376732EE256}"/>
              </a:ext>
            </a:extLst>
          </p:cNvPr>
          <p:cNvSpPr>
            <a:spLocks noGrp="1"/>
          </p:cNvSpPr>
          <p:nvPr>
            <p:ph idx="11"/>
          </p:nvPr>
        </p:nvSpPr>
        <p:spPr>
          <a:xfrm>
            <a:off x="7075918" y="1273323"/>
            <a:ext cx="4435267" cy="51400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0608730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6BEBC2-0A38-8945-AF32-F1041167369C}"/>
              </a:ext>
            </a:extLst>
          </p:cNvPr>
          <p:cNvSpPr/>
          <p:nvPr userDrawn="1"/>
        </p:nvSpPr>
        <p:spPr>
          <a:xfrm>
            <a:off x="1" y="-1"/>
            <a:ext cx="12192000" cy="6858001"/>
          </a:xfrm>
          <a:prstGeom prst="rect">
            <a:avLst/>
          </a:prstGeom>
          <a:solidFill>
            <a:schemeClr val="tx1">
              <a:alpha val="104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5F2E0AB4-F90B-44CD-8926-98D3CF701365}"/>
              </a:ext>
            </a:extLst>
          </p:cNvPr>
          <p:cNvGrpSpPr/>
          <p:nvPr userDrawn="1"/>
        </p:nvGrpSpPr>
        <p:grpSpPr>
          <a:xfrm>
            <a:off x="0" y="-414671"/>
            <a:ext cx="5743183" cy="7679070"/>
            <a:chOff x="0" y="-414671"/>
            <a:chExt cx="5743183" cy="7679070"/>
          </a:xfrm>
          <a:solidFill>
            <a:schemeClr val="bg1"/>
          </a:solidFill>
        </p:grpSpPr>
        <p:sp>
          <p:nvSpPr>
            <p:cNvPr id="10" name="Partial Circle 9">
              <a:extLst>
                <a:ext uri="{FF2B5EF4-FFF2-40B4-BE49-F238E27FC236}">
                  <a16:creationId xmlns:a16="http://schemas.microsoft.com/office/drawing/2014/main" id="{5336B301-C1E9-4B9F-AF54-F8E83A736A8B}"/>
                </a:ext>
              </a:extLst>
            </p:cNvPr>
            <p:cNvSpPr/>
            <p:nvPr/>
          </p:nvSpPr>
          <p:spPr>
            <a:xfrm rot="10800000">
              <a:off x="543108" y="-414671"/>
              <a:ext cx="5200075" cy="7679070"/>
            </a:xfrm>
            <a:prstGeom prst="pie">
              <a:avLst>
                <a:gd name="adj1" fmla="val 6522859"/>
                <a:gd name="adj2" fmla="val 1507515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1" name="Rectangle 10">
              <a:extLst>
                <a:ext uri="{FF2B5EF4-FFF2-40B4-BE49-F238E27FC236}">
                  <a16:creationId xmlns:a16="http://schemas.microsoft.com/office/drawing/2014/main" id="{20C23CE2-5FA1-4B97-8CA6-3EDF7C5896FE}"/>
                </a:ext>
              </a:extLst>
            </p:cNvPr>
            <p:cNvSpPr/>
            <p:nvPr/>
          </p:nvSpPr>
          <p:spPr>
            <a:xfrm>
              <a:off x="0" y="0"/>
              <a:ext cx="4308764"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E2CED4BD-EFCF-834D-BEC2-BEEAC2415826}"/>
              </a:ext>
            </a:extLst>
          </p:cNvPr>
          <p:cNvSpPr>
            <a:spLocks noGrp="1"/>
          </p:cNvSpPr>
          <p:nvPr>
            <p:ph type="title"/>
          </p:nvPr>
        </p:nvSpPr>
        <p:spPr>
          <a:xfrm>
            <a:off x="5814390" y="365125"/>
            <a:ext cx="5539410" cy="1325563"/>
          </a:xfrm>
          <a:prstGeom prst="rect">
            <a:avLst/>
          </a:prstGeom>
        </p:spPr>
        <p:txBody>
          <a:bodyPr/>
          <a:lstStyle>
            <a:lvl1pPr>
              <a:defRPr sz="5600">
                <a:solidFill>
                  <a:schemeClr val="accent2"/>
                </a:solidFill>
              </a:defRPr>
            </a:lvl1pPr>
          </a:lstStyle>
          <a:p>
            <a:r>
              <a:rPr lang="en-GB" dirty="0"/>
              <a:t>Click to edit Master title style</a:t>
            </a:r>
            <a:endParaRPr lang="en-US" dirty="0"/>
          </a:p>
        </p:txBody>
      </p:sp>
      <p:sp>
        <p:nvSpPr>
          <p:cNvPr id="8" name="Text Placeholder 2">
            <a:extLst>
              <a:ext uri="{FF2B5EF4-FFF2-40B4-BE49-F238E27FC236}">
                <a16:creationId xmlns:a16="http://schemas.microsoft.com/office/drawing/2014/main" id="{1A37E6AE-D850-C74A-A25A-58C0807B54DE}"/>
              </a:ext>
            </a:extLst>
          </p:cNvPr>
          <p:cNvSpPr>
            <a:spLocks noGrp="1"/>
          </p:cNvSpPr>
          <p:nvPr>
            <p:ph idx="10"/>
          </p:nvPr>
        </p:nvSpPr>
        <p:spPr>
          <a:xfrm>
            <a:off x="5814390" y="2062042"/>
            <a:ext cx="5539410" cy="4351338"/>
          </a:xfrm>
          <a:prstGeom prst="rect">
            <a:avLst/>
          </a:prstGeom>
        </p:spPr>
        <p:txBody>
          <a:bodyPr vert="horz" lIns="91440" tIns="45720" rIns="91440" bIns="45720" rtlCol="0">
            <a:normAutofit/>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6" name="Graphic 5">
            <a:extLst>
              <a:ext uri="{FF2B5EF4-FFF2-40B4-BE49-F238E27FC236}">
                <a16:creationId xmlns:a16="http://schemas.microsoft.com/office/drawing/2014/main" id="{17666D35-2B28-4FFA-B5AB-67C0E7126688}"/>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52497" b="53112"/>
          <a:stretch/>
        </p:blipFill>
        <p:spPr>
          <a:xfrm>
            <a:off x="0" y="2822327"/>
            <a:ext cx="4349575" cy="4035670"/>
          </a:xfrm>
          <a:prstGeom prst="rect">
            <a:avLst/>
          </a:prstGeom>
        </p:spPr>
      </p:pic>
    </p:spTree>
    <p:extLst>
      <p:ext uri="{BB962C8B-B14F-4D97-AF65-F5344CB8AC3E}">
        <p14:creationId xmlns:p14="http://schemas.microsoft.com/office/powerpoint/2010/main" val="3798912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rt + legend">
    <p:spTree>
      <p:nvGrpSpPr>
        <p:cNvPr id="1" name=""/>
        <p:cNvGrpSpPr/>
        <p:nvPr/>
      </p:nvGrpSpPr>
      <p:grpSpPr>
        <a:xfrm>
          <a:off x="0" y="0"/>
          <a:ext cx="0" cy="0"/>
          <a:chOff x="0" y="0"/>
          <a:chExt cx="0" cy="0"/>
        </a:xfrm>
      </p:grpSpPr>
      <p:pic>
        <p:nvPicPr>
          <p:cNvPr id="16" name="Picture 15" descr="Icon&#10;&#10;Description automatically generated">
            <a:extLst>
              <a:ext uri="{FF2B5EF4-FFF2-40B4-BE49-F238E27FC236}">
                <a16:creationId xmlns:a16="http://schemas.microsoft.com/office/drawing/2014/main" id="{8F6E9FC2-AA78-4D60-B58A-EB01F4F47D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45906"/>
            <a:ext cx="1198485" cy="1120971"/>
          </a:xfrm>
          <a:prstGeom prst="rect">
            <a:avLst/>
          </a:prstGeom>
        </p:spPr>
      </p:pic>
      <p:sp>
        <p:nvSpPr>
          <p:cNvPr id="3" name="Chart Placeholder 2">
            <a:extLst>
              <a:ext uri="{FF2B5EF4-FFF2-40B4-BE49-F238E27FC236}">
                <a16:creationId xmlns:a16="http://schemas.microsoft.com/office/drawing/2014/main" id="{AB947F34-8F97-4D53-885D-116581186924}"/>
              </a:ext>
            </a:extLst>
          </p:cNvPr>
          <p:cNvSpPr>
            <a:spLocks noGrp="1"/>
          </p:cNvSpPr>
          <p:nvPr>
            <p:ph type="chart" sz="quarter" idx="10"/>
          </p:nvPr>
        </p:nvSpPr>
        <p:spPr>
          <a:xfrm>
            <a:off x="162989" y="1037168"/>
            <a:ext cx="11846982" cy="4482920"/>
          </a:xfrm>
        </p:spPr>
        <p:txBody>
          <a:bodyPr/>
          <a:lstStyle/>
          <a:p>
            <a:endParaRPr lang="en-GB" dirty="0"/>
          </a:p>
        </p:txBody>
      </p:sp>
      <p:sp>
        <p:nvSpPr>
          <p:cNvPr id="7" name="Text Placeholder 6">
            <a:extLst>
              <a:ext uri="{FF2B5EF4-FFF2-40B4-BE49-F238E27FC236}">
                <a16:creationId xmlns:a16="http://schemas.microsoft.com/office/drawing/2014/main" id="{68BCDCAF-010D-43DB-B407-B1B310AD2AEE}"/>
              </a:ext>
            </a:extLst>
          </p:cNvPr>
          <p:cNvSpPr>
            <a:spLocks noGrp="1"/>
          </p:cNvSpPr>
          <p:nvPr>
            <p:ph type="body" sz="quarter" idx="11" hasCustomPrompt="1"/>
          </p:nvPr>
        </p:nvSpPr>
        <p:spPr>
          <a:xfrm>
            <a:off x="205319" y="124067"/>
            <a:ext cx="11804652" cy="725455"/>
          </a:xfrm>
        </p:spPr>
        <p:txBody>
          <a:bodyPr>
            <a:noAutofit/>
          </a:bodyPr>
          <a:lstStyle>
            <a:lvl1pPr marL="0" indent="0">
              <a:buNone/>
              <a:defRPr sz="5400">
                <a:latin typeface="Angsana New" panose="020B0502040204020203" pitchFamily="18" charset="-34"/>
                <a:cs typeface="Angsana New" panose="020B0502040204020203" pitchFamily="18" charset="-34"/>
              </a:defRPr>
            </a:lvl1pPr>
          </a:lstStyle>
          <a:p>
            <a:pPr lvl="0"/>
            <a:r>
              <a:rPr lang="en-US" dirty="0"/>
              <a:t>Title</a:t>
            </a:r>
            <a:endParaRPr lang="en-GB" dirty="0"/>
          </a:p>
        </p:txBody>
      </p:sp>
      <p:sp>
        <p:nvSpPr>
          <p:cNvPr id="9" name="Title 1">
            <a:extLst>
              <a:ext uri="{FF2B5EF4-FFF2-40B4-BE49-F238E27FC236}">
                <a16:creationId xmlns:a16="http://schemas.microsoft.com/office/drawing/2014/main" id="{A59397D7-1547-4AEC-88EF-0E8F647AE6D3}"/>
              </a:ext>
            </a:extLst>
          </p:cNvPr>
          <p:cNvSpPr txBox="1">
            <a:spLocks noGrp="1"/>
          </p:cNvSpPr>
          <p:nvPr>
            <p:ph type="body" sz="quarter" idx="12"/>
          </p:nvPr>
        </p:nvSpPr>
        <p:spPr>
          <a:xfrm>
            <a:off x="6598321" y="6251038"/>
            <a:ext cx="5411650" cy="230934"/>
          </a:xfrm>
          <a:prstGeom prst="rect">
            <a:avLst/>
          </a:prstGeom>
          <a:ln>
            <a:noFill/>
          </a:ln>
        </p:spPr>
        <p:txBody>
          <a:bodyPr wrap="square">
            <a:normAutofit fontScale="92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fld id="{9386D989-93B7-4D37-BF6C-3ED024B2711F}" type="TxLink">
              <a:rPr lang="en-US" sz="1100" b="0" i="0" u="none" strike="noStrike">
                <a:solidFill>
                  <a:srgbClr val="000000"/>
                </a:solidFill>
                <a:latin typeface="Calibri"/>
                <a:cs typeface="Calibri"/>
              </a:rPr>
              <a:pPr algn="r"/>
              <a:t>Source: Sport England, Active Lives Adults, Nov 15/16 to Nov 19/20 , age 16+, excluding gardening</a:t>
            </a:fld>
            <a:endParaRPr lang="en-US" sz="800" b="0" i="0" u="none" strike="noStrike" dirty="0">
              <a:solidFill>
                <a:schemeClr val="tx1">
                  <a:lumMod val="75000"/>
                  <a:lumOff val="25000"/>
                </a:schemeClr>
              </a:solidFill>
              <a:latin typeface="Calibri"/>
              <a:cs typeface="Calibri"/>
            </a:endParaRPr>
          </a:p>
        </p:txBody>
      </p:sp>
      <p:sp>
        <p:nvSpPr>
          <p:cNvPr id="6" name="Chart Placeholder 2">
            <a:extLst>
              <a:ext uri="{FF2B5EF4-FFF2-40B4-BE49-F238E27FC236}">
                <a16:creationId xmlns:a16="http://schemas.microsoft.com/office/drawing/2014/main" id="{060E5EEA-2BDC-4C1D-9E35-F61F5E06FC49}"/>
              </a:ext>
            </a:extLst>
          </p:cNvPr>
          <p:cNvSpPr>
            <a:spLocks noGrp="1"/>
          </p:cNvSpPr>
          <p:nvPr>
            <p:ph type="chart" sz="quarter" idx="13"/>
          </p:nvPr>
        </p:nvSpPr>
        <p:spPr>
          <a:xfrm>
            <a:off x="1260910" y="5607442"/>
            <a:ext cx="7512518" cy="408347"/>
          </a:xfrm>
        </p:spPr>
        <p:txBody>
          <a:bodyPr/>
          <a:lstStyle/>
          <a:p>
            <a:endParaRPr lang="en-GB" dirty="0"/>
          </a:p>
        </p:txBody>
      </p:sp>
    </p:spTree>
    <p:extLst>
      <p:ext uri="{BB962C8B-B14F-4D97-AF65-F5344CB8AC3E}">
        <p14:creationId xmlns:p14="http://schemas.microsoft.com/office/powerpoint/2010/main" val="1332428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413DB79-C008-4C3D-925C-94DC041FA0BD}"/>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2235" t="20222" r="59766" b="52285"/>
          <a:stretch/>
        </p:blipFill>
        <p:spPr>
          <a:xfrm>
            <a:off x="0" y="2156526"/>
            <a:ext cx="4354717" cy="4701394"/>
          </a:xfrm>
          <a:prstGeom prst="rect">
            <a:avLst/>
          </a:prstGeom>
        </p:spPr>
      </p:pic>
      <p:sp>
        <p:nvSpPr>
          <p:cNvPr id="4" name="Text Placeholder 7">
            <a:extLst>
              <a:ext uri="{FF2B5EF4-FFF2-40B4-BE49-F238E27FC236}">
                <a16:creationId xmlns:a16="http://schemas.microsoft.com/office/drawing/2014/main" id="{46439A89-1AD9-429A-BDE8-2343EE08944F}"/>
              </a:ext>
            </a:extLst>
          </p:cNvPr>
          <p:cNvSpPr>
            <a:spLocks noGrp="1"/>
          </p:cNvSpPr>
          <p:nvPr>
            <p:ph type="body" sz="quarter" idx="14" hasCustomPrompt="1"/>
          </p:nvPr>
        </p:nvSpPr>
        <p:spPr>
          <a:xfrm>
            <a:off x="131762" y="125994"/>
            <a:ext cx="11928476" cy="725488"/>
          </a:xfrm>
          <a:prstGeom prst="rect">
            <a:avLst/>
          </a:prstGeom>
        </p:spPr>
        <p:txBody>
          <a:bodyPr vert="horz" lIns="91440" tIns="45720" rIns="91440" bIns="45720" rtlCol="0">
            <a:noAutofit/>
          </a:bodyPr>
          <a:lstStyle>
            <a:lvl1pPr marL="0" indent="0">
              <a:buNone/>
              <a:defRPr lang="en-GB" sz="5400" dirty="0">
                <a:latin typeface="Angsana New" panose="02020603050405020304" pitchFamily="18" charset="-34"/>
                <a:cs typeface="Angsana New" panose="02020603050405020304" pitchFamily="18" charset="-34"/>
              </a:defRPr>
            </a:lvl1pPr>
          </a:lstStyle>
          <a:p>
            <a:pPr marL="228600" lvl="0" indent="-228600">
              <a:lnSpc>
                <a:spcPct val="70000"/>
              </a:lnSpc>
            </a:pPr>
            <a:r>
              <a:rPr lang="en-US" dirty="0"/>
              <a:t>Title</a:t>
            </a:r>
            <a:endParaRPr lang="en-GB" dirty="0"/>
          </a:p>
        </p:txBody>
      </p:sp>
      <p:sp>
        <p:nvSpPr>
          <p:cNvPr id="5" name="Text Placeholder 3">
            <a:extLst>
              <a:ext uri="{FF2B5EF4-FFF2-40B4-BE49-F238E27FC236}">
                <a16:creationId xmlns:a16="http://schemas.microsoft.com/office/drawing/2014/main" id="{B77960A2-E640-49BF-BF07-0935380DF63F}"/>
              </a:ext>
            </a:extLst>
          </p:cNvPr>
          <p:cNvSpPr>
            <a:spLocks noGrp="1"/>
          </p:cNvSpPr>
          <p:nvPr>
            <p:ph type="body" sz="quarter" idx="13"/>
          </p:nvPr>
        </p:nvSpPr>
        <p:spPr>
          <a:xfrm>
            <a:off x="320510" y="1055687"/>
            <a:ext cx="11623251" cy="5535235"/>
          </a:xfrm>
          <a:prstGeom prst="rect">
            <a:avLst/>
          </a:prstGeom>
        </p:spPr>
        <p:txBody>
          <a:bodyPr>
            <a:normAutofit/>
          </a:bodyPr>
          <a:lstStyle>
            <a:lvl1pPr marL="228600" indent="-228600">
              <a:lnSpc>
                <a:spcPct val="90000"/>
              </a:lnSpc>
              <a:buClr>
                <a:schemeClr val="accent1"/>
              </a:buClr>
              <a:buFont typeface="Wingdings" panose="05000000000000000000" pitchFamily="2" charset="2"/>
              <a:buChar char="§"/>
              <a:defRPr sz="2400">
                <a:solidFill>
                  <a:schemeClr val="tx1"/>
                </a:solidFill>
                <a:latin typeface="+mn-lt"/>
                <a:cs typeface="Angsana New" panose="02020603050405020304" pitchFamily="18" charset="-34"/>
              </a:defRPr>
            </a:lvl1pPr>
            <a:lvl2pPr marL="685800" indent="-228600">
              <a:lnSpc>
                <a:spcPct val="90000"/>
              </a:lnSpc>
              <a:buClr>
                <a:schemeClr val="accent1"/>
              </a:buClr>
              <a:buFont typeface="Wingdings" panose="05000000000000000000" pitchFamily="2" charset="2"/>
              <a:buChar char="§"/>
              <a:defRPr sz="2400">
                <a:solidFill>
                  <a:schemeClr val="tx1"/>
                </a:solidFill>
                <a:latin typeface="+mn-lt"/>
                <a:cs typeface="Angsana New" panose="02020603050405020304" pitchFamily="18" charset="-34"/>
              </a:defRPr>
            </a:lvl2pPr>
            <a:lvl3pPr marL="1143000" indent="-228600">
              <a:lnSpc>
                <a:spcPct val="90000"/>
              </a:lnSpc>
              <a:buClr>
                <a:schemeClr val="accent1"/>
              </a:buClr>
              <a:buFont typeface="Wingdings" panose="05000000000000000000" pitchFamily="2" charset="2"/>
              <a:buChar char="§"/>
              <a:defRPr sz="2400">
                <a:solidFill>
                  <a:schemeClr val="tx1"/>
                </a:solidFill>
                <a:latin typeface="+mn-lt"/>
                <a:cs typeface="Angsana New" panose="02020603050405020304" pitchFamily="18" charset="-34"/>
              </a:defRPr>
            </a:lvl3pPr>
            <a:lvl4pPr marL="1600200" indent="-228600">
              <a:lnSpc>
                <a:spcPct val="90000"/>
              </a:lnSpc>
              <a:buClr>
                <a:schemeClr val="accent1"/>
              </a:buClr>
              <a:buFont typeface="Wingdings" panose="05000000000000000000" pitchFamily="2" charset="2"/>
              <a:buChar char="§"/>
              <a:defRPr sz="2400">
                <a:solidFill>
                  <a:schemeClr val="tx1"/>
                </a:solidFill>
                <a:latin typeface="+mn-lt"/>
                <a:cs typeface="Angsana New" panose="02020603050405020304" pitchFamily="18" charset="-34"/>
              </a:defRPr>
            </a:lvl4pPr>
            <a:lvl5pPr marL="2057400" indent="-228600">
              <a:lnSpc>
                <a:spcPct val="90000"/>
              </a:lnSpc>
              <a:buClr>
                <a:schemeClr val="accent1"/>
              </a:buClr>
              <a:buFont typeface="Wingdings" panose="05000000000000000000" pitchFamily="2" charset="2"/>
              <a:buChar char="§"/>
              <a:defRPr sz="2400">
                <a:solidFill>
                  <a:schemeClr val="tx1"/>
                </a:solidFill>
                <a:latin typeface="+mn-lt"/>
                <a:cs typeface="Angsana New" panose="02020603050405020304" pitchFamily="18" charset="-34"/>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632861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6BEBC2-0A38-8945-AF32-F1041167369C}"/>
              </a:ext>
            </a:extLst>
          </p:cNvPr>
          <p:cNvSpPr/>
          <p:nvPr userDrawn="1"/>
        </p:nvSpPr>
        <p:spPr>
          <a:xfrm>
            <a:off x="1" y="-1"/>
            <a:ext cx="12192000" cy="685800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5121C06F-7E63-F74F-BEBE-1E0DDA4DCA81}"/>
              </a:ext>
            </a:extLst>
          </p:cNvPr>
          <p:cNvSpPr/>
          <p:nvPr/>
        </p:nvSpPr>
        <p:spPr>
          <a:xfrm>
            <a:off x="1643063" y="654008"/>
            <a:ext cx="8905875" cy="1231942"/>
          </a:xfrm>
          <a:prstGeom prst="rect">
            <a:avLst/>
          </a:prstGeom>
          <a:solidFill>
            <a:schemeClr val="bg1"/>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solidFill>
                <a:schemeClr val="tx1"/>
              </a:solidFill>
              <a:latin typeface="Angsana New" panose="02020603050405020304" pitchFamily="18" charset="-34"/>
              <a:cs typeface="Angsana New" panose="02020603050405020304" pitchFamily="18" charset="-34"/>
            </a:endParaRPr>
          </a:p>
        </p:txBody>
      </p:sp>
      <p:cxnSp>
        <p:nvCxnSpPr>
          <p:cNvPr id="10" name="Straight Connector 9">
            <a:extLst>
              <a:ext uri="{FF2B5EF4-FFF2-40B4-BE49-F238E27FC236}">
                <a16:creationId xmlns:a16="http://schemas.microsoft.com/office/drawing/2014/main" id="{AF08712E-B1D0-BD46-A37C-C71AC5082B3B}"/>
              </a:ext>
            </a:extLst>
          </p:cNvPr>
          <p:cNvCxnSpPr>
            <a:stCxn id="7" idx="3"/>
          </p:cNvCxnSpPr>
          <p:nvPr/>
        </p:nvCxnSpPr>
        <p:spPr>
          <a:xfrm>
            <a:off x="10548938" y="1269979"/>
            <a:ext cx="1643062" cy="0"/>
          </a:xfrm>
          <a:prstGeom prst="line">
            <a:avLst/>
          </a:prstGeom>
          <a:noFill/>
          <a:ln w="2857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9A70281-7A1B-5044-9426-193530B37403}"/>
              </a:ext>
            </a:extLst>
          </p:cNvPr>
          <p:cNvCxnSpPr/>
          <p:nvPr/>
        </p:nvCxnSpPr>
        <p:spPr>
          <a:xfrm>
            <a:off x="4401" y="1269979"/>
            <a:ext cx="1643062" cy="0"/>
          </a:xfrm>
          <a:prstGeom prst="line">
            <a:avLst/>
          </a:prstGeom>
          <a:noFill/>
          <a:ln w="28575">
            <a:solidFill>
              <a:srgbClr val="7F7F7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2CED4BD-EFCF-834D-BEC2-BEEAC2415826}"/>
              </a:ext>
            </a:extLst>
          </p:cNvPr>
          <p:cNvSpPr>
            <a:spLocks noGrp="1"/>
          </p:cNvSpPr>
          <p:nvPr userDrawn="1">
            <p:ph type="title"/>
          </p:nvPr>
        </p:nvSpPr>
        <p:spPr>
          <a:xfrm>
            <a:off x="1643062" y="782697"/>
            <a:ext cx="8905875" cy="1103253"/>
          </a:xfrm>
          <a:prstGeom prst="rect">
            <a:avLst/>
          </a:prstGeom>
        </p:spPr>
        <p:txBody>
          <a:bodyPr/>
          <a:lstStyle>
            <a:lvl1pPr algn="ctr">
              <a:defRPr sz="5600">
                <a:solidFill>
                  <a:schemeClr val="tx1"/>
                </a:solidFill>
              </a:defRPr>
            </a:lvl1pPr>
          </a:lstStyle>
          <a:p>
            <a:r>
              <a:rPr lang="en-GB" dirty="0"/>
              <a:t>Click to edit Master title style</a:t>
            </a:r>
            <a:endParaRPr lang="en-US" dirty="0"/>
          </a:p>
        </p:txBody>
      </p:sp>
      <p:sp>
        <p:nvSpPr>
          <p:cNvPr id="8" name="Text Placeholder 2">
            <a:extLst>
              <a:ext uri="{FF2B5EF4-FFF2-40B4-BE49-F238E27FC236}">
                <a16:creationId xmlns:a16="http://schemas.microsoft.com/office/drawing/2014/main" id="{1A37E6AE-D850-C74A-A25A-58C0807B54DE}"/>
              </a:ext>
            </a:extLst>
          </p:cNvPr>
          <p:cNvSpPr>
            <a:spLocks noGrp="1"/>
          </p:cNvSpPr>
          <p:nvPr userDrawn="1">
            <p:ph idx="10"/>
          </p:nvPr>
        </p:nvSpPr>
        <p:spPr>
          <a:xfrm>
            <a:off x="1643062" y="2062042"/>
            <a:ext cx="8905875" cy="4351338"/>
          </a:xfrm>
          <a:prstGeom prst="rect">
            <a:avLst/>
          </a:prstGeom>
        </p:spPr>
        <p:txBody>
          <a:bodyPr vert="horz" lIns="91440" tIns="45720" rIns="91440" bIns="45720" rtlCol="0">
            <a:normAutofit/>
          </a:bodyPr>
          <a:lstStyle>
            <a:lvl1pPr marL="0" indent="0" algn="l">
              <a:buNone/>
              <a:defRPr sz="1800">
                <a:solidFill>
                  <a:schemeClr val="tx1"/>
                </a:solidFill>
              </a:defRPr>
            </a:lvl1pPr>
            <a:lvl2pPr marL="457200" indent="0" algn="l">
              <a:buNone/>
              <a:defRPr sz="1800">
                <a:solidFill>
                  <a:schemeClr val="bg1"/>
                </a:solidFill>
              </a:defRPr>
            </a:lvl2pPr>
            <a:lvl3pPr marL="914400" indent="0" algn="l">
              <a:buNone/>
              <a:defRPr sz="1800">
                <a:solidFill>
                  <a:schemeClr val="bg1"/>
                </a:solidFill>
              </a:defRPr>
            </a:lvl3pPr>
            <a:lvl4pPr marL="1371600" indent="0" algn="l">
              <a:buNone/>
              <a:defRPr sz="1800">
                <a:solidFill>
                  <a:schemeClr val="bg1"/>
                </a:solidFill>
              </a:defRPr>
            </a:lvl4pPr>
            <a:lvl5pPr marL="1828800" indent="0" algn="l">
              <a:buNone/>
              <a:defRPr sz="1800">
                <a:solidFill>
                  <a:schemeClr val="bg1"/>
                </a:solidFill>
              </a:defRPr>
            </a:lvl5pPr>
          </a:lstStyle>
          <a:p>
            <a:pPr lvl="0"/>
            <a:r>
              <a:rPr lang="en-GB" dirty="0"/>
              <a:t>Click to edit Master text styles</a:t>
            </a:r>
          </a:p>
        </p:txBody>
      </p:sp>
      <p:pic>
        <p:nvPicPr>
          <p:cNvPr id="12" name="Graphic 11">
            <a:extLst>
              <a:ext uri="{FF2B5EF4-FFF2-40B4-BE49-F238E27FC236}">
                <a16:creationId xmlns:a16="http://schemas.microsoft.com/office/drawing/2014/main" id="{C765279F-C5CD-204C-B760-14CED8242418}"/>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2235" t="20222" r="59766" b="52285"/>
          <a:stretch/>
        </p:blipFill>
        <p:spPr>
          <a:xfrm>
            <a:off x="1" y="3865803"/>
            <a:ext cx="2771480" cy="2992116"/>
          </a:xfrm>
          <a:prstGeom prst="rect">
            <a:avLst/>
          </a:prstGeom>
        </p:spPr>
      </p:pic>
    </p:spTree>
    <p:extLst>
      <p:ext uri="{BB962C8B-B14F-4D97-AF65-F5344CB8AC3E}">
        <p14:creationId xmlns:p14="http://schemas.microsoft.com/office/powerpoint/2010/main" val="20256851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ingle chart">
    <p:spTree>
      <p:nvGrpSpPr>
        <p:cNvPr id="1" name=""/>
        <p:cNvGrpSpPr/>
        <p:nvPr/>
      </p:nvGrpSpPr>
      <p:grpSpPr>
        <a:xfrm>
          <a:off x="0" y="0"/>
          <a:ext cx="0" cy="0"/>
          <a:chOff x="0" y="0"/>
          <a:chExt cx="0" cy="0"/>
        </a:xfrm>
      </p:grpSpPr>
      <p:pic>
        <p:nvPicPr>
          <p:cNvPr id="16" name="Picture 15" descr="Icon&#10;&#10;Description automatically generated">
            <a:extLst>
              <a:ext uri="{FF2B5EF4-FFF2-40B4-BE49-F238E27FC236}">
                <a16:creationId xmlns:a16="http://schemas.microsoft.com/office/drawing/2014/main" id="{8F6E9FC2-AA78-4D60-B58A-EB01F4F47D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45906"/>
            <a:ext cx="1198485" cy="1120971"/>
          </a:xfrm>
          <a:prstGeom prst="rect">
            <a:avLst/>
          </a:prstGeom>
        </p:spPr>
      </p:pic>
      <p:sp>
        <p:nvSpPr>
          <p:cNvPr id="3" name="Chart Placeholder 2">
            <a:extLst>
              <a:ext uri="{FF2B5EF4-FFF2-40B4-BE49-F238E27FC236}">
                <a16:creationId xmlns:a16="http://schemas.microsoft.com/office/drawing/2014/main" id="{AB947F34-8F97-4D53-885D-116581186924}"/>
              </a:ext>
            </a:extLst>
          </p:cNvPr>
          <p:cNvSpPr>
            <a:spLocks noGrp="1"/>
          </p:cNvSpPr>
          <p:nvPr>
            <p:ph type="chart" sz="quarter" idx="10"/>
          </p:nvPr>
        </p:nvSpPr>
        <p:spPr>
          <a:xfrm>
            <a:off x="162989" y="1037167"/>
            <a:ext cx="11846982" cy="5032395"/>
          </a:xfrm>
        </p:spPr>
        <p:txBody>
          <a:bodyPr/>
          <a:lstStyle/>
          <a:p>
            <a:endParaRPr lang="en-GB" dirty="0"/>
          </a:p>
        </p:txBody>
      </p:sp>
      <p:sp>
        <p:nvSpPr>
          <p:cNvPr id="7" name="Text Placeholder 6">
            <a:extLst>
              <a:ext uri="{FF2B5EF4-FFF2-40B4-BE49-F238E27FC236}">
                <a16:creationId xmlns:a16="http://schemas.microsoft.com/office/drawing/2014/main" id="{68BCDCAF-010D-43DB-B407-B1B310AD2AEE}"/>
              </a:ext>
            </a:extLst>
          </p:cNvPr>
          <p:cNvSpPr>
            <a:spLocks noGrp="1"/>
          </p:cNvSpPr>
          <p:nvPr>
            <p:ph type="body" sz="quarter" idx="11" hasCustomPrompt="1"/>
          </p:nvPr>
        </p:nvSpPr>
        <p:spPr>
          <a:xfrm>
            <a:off x="205319" y="124067"/>
            <a:ext cx="11804652" cy="725455"/>
          </a:xfrm>
        </p:spPr>
        <p:txBody>
          <a:bodyPr>
            <a:noAutofit/>
          </a:bodyPr>
          <a:lstStyle>
            <a:lvl1pPr marL="0" indent="0">
              <a:buNone/>
              <a:defRPr sz="5400">
                <a:latin typeface="Angsana New" panose="020B0502040204020203" pitchFamily="18" charset="-34"/>
                <a:cs typeface="Angsana New" panose="020B0502040204020203" pitchFamily="18" charset="-34"/>
              </a:defRPr>
            </a:lvl1pPr>
          </a:lstStyle>
          <a:p>
            <a:pPr lvl="0"/>
            <a:r>
              <a:rPr lang="en-US" dirty="0"/>
              <a:t>Title</a:t>
            </a:r>
            <a:endParaRPr lang="en-GB" dirty="0"/>
          </a:p>
        </p:txBody>
      </p:sp>
      <p:sp>
        <p:nvSpPr>
          <p:cNvPr id="9" name="Title 1">
            <a:extLst>
              <a:ext uri="{FF2B5EF4-FFF2-40B4-BE49-F238E27FC236}">
                <a16:creationId xmlns:a16="http://schemas.microsoft.com/office/drawing/2014/main" id="{A59397D7-1547-4AEC-88EF-0E8F647AE6D3}"/>
              </a:ext>
            </a:extLst>
          </p:cNvPr>
          <p:cNvSpPr txBox="1">
            <a:spLocks noGrp="1"/>
          </p:cNvSpPr>
          <p:nvPr>
            <p:ph type="body" sz="quarter" idx="12"/>
          </p:nvPr>
        </p:nvSpPr>
        <p:spPr>
          <a:xfrm>
            <a:off x="6598321" y="6251038"/>
            <a:ext cx="5411650" cy="230934"/>
          </a:xfrm>
          <a:prstGeom prst="rect">
            <a:avLst/>
          </a:prstGeom>
          <a:ln>
            <a:noFill/>
          </a:ln>
        </p:spPr>
        <p:txBody>
          <a:bodyPr wrap="square">
            <a:normAutofit fontScale="92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fld id="{9386D989-93B7-4D37-BF6C-3ED024B2711F}" type="TxLink">
              <a:rPr lang="en-US" sz="1100" b="0" i="0" u="none" strike="noStrike">
                <a:solidFill>
                  <a:srgbClr val="000000"/>
                </a:solidFill>
                <a:latin typeface="Calibri"/>
                <a:cs typeface="Calibri"/>
              </a:rPr>
              <a:pPr algn="r"/>
              <a:t>Source: Sport England, Active Lives Adults, Nov 15/16 to Nov 19/20 , age 16+, excluding gardening</a:t>
            </a:fld>
            <a:endParaRPr lang="en-US" sz="800" b="0" i="0" u="none" strike="noStrike" dirty="0">
              <a:solidFill>
                <a:schemeClr val="tx1">
                  <a:lumMod val="75000"/>
                  <a:lumOff val="25000"/>
                </a:schemeClr>
              </a:solidFill>
              <a:latin typeface="Calibri"/>
              <a:cs typeface="Calibri"/>
            </a:endParaRPr>
          </a:p>
        </p:txBody>
      </p:sp>
      <p:pic>
        <p:nvPicPr>
          <p:cNvPr id="6" name="Picture 2" descr="Greater Manchester moving logo">
            <a:extLst>
              <a:ext uri="{FF2B5EF4-FFF2-40B4-BE49-F238E27FC236}">
                <a16:creationId xmlns:a16="http://schemas.microsoft.com/office/drawing/2014/main" id="{04BCCAF0-AD5B-4872-8352-D8E867A5E182}"/>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24049" t="34859" r="24907" b="34525"/>
          <a:stretch/>
        </p:blipFill>
        <p:spPr bwMode="auto">
          <a:xfrm>
            <a:off x="1032294" y="6330657"/>
            <a:ext cx="1851804" cy="416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1289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8BCDCAF-010D-43DB-B407-B1B310AD2AEE}"/>
              </a:ext>
            </a:extLst>
          </p:cNvPr>
          <p:cNvSpPr>
            <a:spLocks noGrp="1"/>
          </p:cNvSpPr>
          <p:nvPr>
            <p:ph type="body" sz="quarter" idx="11" hasCustomPrompt="1"/>
          </p:nvPr>
        </p:nvSpPr>
        <p:spPr>
          <a:xfrm>
            <a:off x="205319" y="124067"/>
            <a:ext cx="11804652" cy="725455"/>
          </a:xfrm>
        </p:spPr>
        <p:txBody>
          <a:bodyPr>
            <a:noAutofit/>
          </a:bodyPr>
          <a:lstStyle>
            <a:lvl1pPr marL="0" indent="0">
              <a:buNone/>
              <a:defRPr sz="5400">
                <a:latin typeface="Angsana New" panose="020B0502040204020203" pitchFamily="18" charset="-34"/>
                <a:cs typeface="Angsana New" panose="020B0502040204020203" pitchFamily="18" charset="-34"/>
              </a:defRPr>
            </a:lvl1pPr>
          </a:lstStyle>
          <a:p>
            <a:pPr lvl="0"/>
            <a:r>
              <a:rPr lang="en-US" dirty="0"/>
              <a:t>Title</a:t>
            </a:r>
            <a:endParaRPr lang="en-GB" dirty="0"/>
          </a:p>
        </p:txBody>
      </p:sp>
      <p:sp>
        <p:nvSpPr>
          <p:cNvPr id="6" name="Text Placeholder 4">
            <a:extLst>
              <a:ext uri="{FF2B5EF4-FFF2-40B4-BE49-F238E27FC236}">
                <a16:creationId xmlns:a16="http://schemas.microsoft.com/office/drawing/2014/main" id="{A5DF5236-7C64-4BE6-AB0E-3E1AA54CAE60}"/>
              </a:ext>
            </a:extLst>
          </p:cNvPr>
          <p:cNvSpPr>
            <a:spLocks noGrp="1"/>
          </p:cNvSpPr>
          <p:nvPr>
            <p:ph type="body" sz="quarter" idx="12"/>
          </p:nvPr>
        </p:nvSpPr>
        <p:spPr>
          <a:xfrm>
            <a:off x="3841750" y="6127750"/>
            <a:ext cx="5400675" cy="234950"/>
          </a:xfrm>
        </p:spPr>
        <p:txBody>
          <a:bodyPr>
            <a:normAutofit/>
          </a:bodyPr>
          <a:lstStyle>
            <a:lvl1pPr marL="0" indent="0">
              <a:buNone/>
              <a:defRPr sz="1000">
                <a:solidFill>
                  <a:schemeClr val="bg1"/>
                </a:solidFill>
              </a:defRPr>
            </a:lvl1pPr>
          </a:lstStyle>
          <a:p>
            <a:pPr lvl="0"/>
            <a:r>
              <a:rPr lang="en-US" dirty="0"/>
              <a:t>Click to edit Master text styles</a:t>
            </a:r>
            <a:endParaRPr lang="en-GB" dirty="0"/>
          </a:p>
        </p:txBody>
      </p:sp>
    </p:spTree>
    <p:extLst>
      <p:ext uri="{BB962C8B-B14F-4D97-AF65-F5344CB8AC3E}">
        <p14:creationId xmlns:p14="http://schemas.microsoft.com/office/powerpoint/2010/main" val="34443405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8BCDCAF-010D-43DB-B407-B1B310AD2AEE}"/>
              </a:ext>
            </a:extLst>
          </p:cNvPr>
          <p:cNvSpPr>
            <a:spLocks noGrp="1"/>
          </p:cNvSpPr>
          <p:nvPr>
            <p:ph type="body" sz="quarter" idx="11" hasCustomPrompt="1"/>
          </p:nvPr>
        </p:nvSpPr>
        <p:spPr>
          <a:xfrm>
            <a:off x="205319" y="124067"/>
            <a:ext cx="11804652" cy="725455"/>
          </a:xfrm>
        </p:spPr>
        <p:txBody>
          <a:bodyPr>
            <a:noAutofit/>
          </a:bodyPr>
          <a:lstStyle>
            <a:lvl1pPr marL="0" indent="0">
              <a:buNone/>
              <a:defRPr sz="5400">
                <a:latin typeface="Angsana New" panose="020B0502040204020203" pitchFamily="18" charset="-34"/>
                <a:cs typeface="Angsana New" panose="020B0502040204020203" pitchFamily="18" charset="-34"/>
              </a:defRPr>
            </a:lvl1pPr>
          </a:lstStyle>
          <a:p>
            <a:pPr lvl="0"/>
            <a:r>
              <a:rPr lang="en-US" dirty="0"/>
              <a:t>Title</a:t>
            </a:r>
            <a:endParaRPr lang="en-GB" dirty="0"/>
          </a:p>
        </p:txBody>
      </p:sp>
      <p:sp>
        <p:nvSpPr>
          <p:cNvPr id="4" name="Text Placeholder 3">
            <a:extLst>
              <a:ext uri="{FF2B5EF4-FFF2-40B4-BE49-F238E27FC236}">
                <a16:creationId xmlns:a16="http://schemas.microsoft.com/office/drawing/2014/main" id="{DD80C24F-EEC9-4447-B326-2762B09330A9}"/>
              </a:ext>
            </a:extLst>
          </p:cNvPr>
          <p:cNvSpPr>
            <a:spLocks noGrp="1"/>
          </p:cNvSpPr>
          <p:nvPr>
            <p:ph type="body" sz="quarter" idx="12"/>
          </p:nvPr>
        </p:nvSpPr>
        <p:spPr>
          <a:xfrm>
            <a:off x="205319" y="1081114"/>
            <a:ext cx="11804652" cy="47005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BFA422E3-028D-4BB5-ADC2-74EB26E76D07}"/>
              </a:ext>
            </a:extLst>
          </p:cNvPr>
          <p:cNvSpPr>
            <a:spLocks noGrp="1"/>
          </p:cNvSpPr>
          <p:nvPr>
            <p:ph type="body" sz="quarter" idx="13"/>
          </p:nvPr>
        </p:nvSpPr>
        <p:spPr>
          <a:xfrm>
            <a:off x="3841750" y="6127750"/>
            <a:ext cx="5400675" cy="234950"/>
          </a:xfrm>
        </p:spPr>
        <p:txBody>
          <a:bodyPr>
            <a:normAutofit/>
          </a:bodyPr>
          <a:lstStyle>
            <a:lvl1pPr marL="0" indent="0">
              <a:buNone/>
              <a:defRPr sz="1000">
                <a:solidFill>
                  <a:schemeClr val="bg1"/>
                </a:solidFill>
              </a:defRPr>
            </a:lvl1pPr>
          </a:lstStyle>
          <a:p>
            <a:pPr lvl="0"/>
            <a:r>
              <a:rPr lang="en-US" dirty="0"/>
              <a:t>Click to edit Master text styles</a:t>
            </a:r>
            <a:endParaRPr lang="en-GB" dirty="0"/>
          </a:p>
        </p:txBody>
      </p:sp>
    </p:spTree>
    <p:extLst>
      <p:ext uri="{BB962C8B-B14F-4D97-AF65-F5344CB8AC3E}">
        <p14:creationId xmlns:p14="http://schemas.microsoft.com/office/powerpoint/2010/main" val="34250486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8BCDCAF-010D-43DB-B407-B1B310AD2AEE}"/>
              </a:ext>
            </a:extLst>
          </p:cNvPr>
          <p:cNvSpPr>
            <a:spLocks noGrp="1"/>
          </p:cNvSpPr>
          <p:nvPr>
            <p:ph type="body" sz="quarter" idx="11" hasCustomPrompt="1"/>
          </p:nvPr>
        </p:nvSpPr>
        <p:spPr>
          <a:xfrm>
            <a:off x="205319" y="124067"/>
            <a:ext cx="11804652" cy="725455"/>
          </a:xfrm>
        </p:spPr>
        <p:txBody>
          <a:bodyPr>
            <a:noAutofit/>
          </a:bodyPr>
          <a:lstStyle>
            <a:lvl1pPr marL="0" indent="0">
              <a:buNone/>
              <a:defRPr sz="5400">
                <a:latin typeface="Angsana New" panose="020B0502040204020203" pitchFamily="18" charset="-34"/>
                <a:cs typeface="Angsana New" panose="020B0502040204020203" pitchFamily="18" charset="-34"/>
              </a:defRPr>
            </a:lvl1pPr>
          </a:lstStyle>
          <a:p>
            <a:pPr lvl="0"/>
            <a:r>
              <a:rPr lang="en-US" dirty="0"/>
              <a:t>Title</a:t>
            </a:r>
            <a:endParaRPr lang="en-GB" dirty="0"/>
          </a:p>
        </p:txBody>
      </p:sp>
      <p:sp>
        <p:nvSpPr>
          <p:cNvPr id="4" name="Text Placeholder 3">
            <a:extLst>
              <a:ext uri="{FF2B5EF4-FFF2-40B4-BE49-F238E27FC236}">
                <a16:creationId xmlns:a16="http://schemas.microsoft.com/office/drawing/2014/main" id="{DD80C24F-EEC9-4447-B326-2762B09330A9}"/>
              </a:ext>
            </a:extLst>
          </p:cNvPr>
          <p:cNvSpPr>
            <a:spLocks noGrp="1"/>
          </p:cNvSpPr>
          <p:nvPr>
            <p:ph type="body" sz="quarter" idx="12"/>
          </p:nvPr>
        </p:nvSpPr>
        <p:spPr>
          <a:xfrm>
            <a:off x="205319" y="1081114"/>
            <a:ext cx="11804652" cy="47005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BFA422E3-028D-4BB5-ADC2-74EB26E76D07}"/>
              </a:ext>
            </a:extLst>
          </p:cNvPr>
          <p:cNvSpPr>
            <a:spLocks noGrp="1"/>
          </p:cNvSpPr>
          <p:nvPr>
            <p:ph type="body" sz="quarter" idx="13"/>
          </p:nvPr>
        </p:nvSpPr>
        <p:spPr>
          <a:xfrm>
            <a:off x="3841750" y="6127750"/>
            <a:ext cx="5400675" cy="234950"/>
          </a:xfrm>
        </p:spPr>
        <p:txBody>
          <a:bodyPr>
            <a:normAutofit/>
          </a:bodyPr>
          <a:lstStyle>
            <a:lvl1pPr marL="0" indent="0">
              <a:buNone/>
              <a:defRPr sz="1000">
                <a:solidFill>
                  <a:schemeClr val="bg1"/>
                </a:solidFill>
              </a:defRPr>
            </a:lvl1pPr>
          </a:lstStyle>
          <a:p>
            <a:pPr lvl="0"/>
            <a:r>
              <a:rPr lang="en-US" dirty="0"/>
              <a:t>Click to edit Master text styles</a:t>
            </a:r>
            <a:endParaRPr lang="en-GB" dirty="0"/>
          </a:p>
        </p:txBody>
      </p:sp>
    </p:spTree>
    <p:extLst>
      <p:ext uri="{BB962C8B-B14F-4D97-AF65-F5344CB8AC3E}">
        <p14:creationId xmlns:p14="http://schemas.microsoft.com/office/powerpoint/2010/main" val="24367152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piecharts">
    <p:spTree>
      <p:nvGrpSpPr>
        <p:cNvPr id="1" name=""/>
        <p:cNvGrpSpPr/>
        <p:nvPr/>
      </p:nvGrpSpPr>
      <p:grpSpPr>
        <a:xfrm>
          <a:off x="0" y="0"/>
          <a:ext cx="0" cy="0"/>
          <a:chOff x="0" y="0"/>
          <a:chExt cx="0" cy="0"/>
        </a:xfrm>
      </p:grpSpPr>
      <p:sp>
        <p:nvSpPr>
          <p:cNvPr id="8" name="Chart Placeholder 7">
            <a:extLst>
              <a:ext uri="{FF2B5EF4-FFF2-40B4-BE49-F238E27FC236}">
                <a16:creationId xmlns:a16="http://schemas.microsoft.com/office/drawing/2014/main" id="{1043A22F-F699-493B-94AC-C09D22651F09}"/>
              </a:ext>
            </a:extLst>
          </p:cNvPr>
          <p:cNvSpPr>
            <a:spLocks noGrp="1" noChangeAspect="1"/>
          </p:cNvSpPr>
          <p:nvPr>
            <p:ph type="chart" sz="quarter" idx="10"/>
          </p:nvPr>
        </p:nvSpPr>
        <p:spPr>
          <a:xfrm>
            <a:off x="2867024" y="836226"/>
            <a:ext cx="6661816" cy="5037552"/>
          </a:xfrm>
        </p:spPr>
        <p:txBody>
          <a:bodyPr/>
          <a:lstStyle/>
          <a:p>
            <a:endParaRPr lang="en-GB"/>
          </a:p>
        </p:txBody>
      </p:sp>
      <p:sp>
        <p:nvSpPr>
          <p:cNvPr id="9" name="Chart Placeholder 7">
            <a:extLst>
              <a:ext uri="{FF2B5EF4-FFF2-40B4-BE49-F238E27FC236}">
                <a16:creationId xmlns:a16="http://schemas.microsoft.com/office/drawing/2014/main" id="{6906FA2A-E86F-40F0-A8CD-F07D79D6074A}"/>
              </a:ext>
            </a:extLst>
          </p:cNvPr>
          <p:cNvSpPr>
            <a:spLocks noGrp="1" noChangeAspect="1"/>
          </p:cNvSpPr>
          <p:nvPr>
            <p:ph type="chart" sz="quarter" idx="11"/>
          </p:nvPr>
        </p:nvSpPr>
        <p:spPr>
          <a:xfrm>
            <a:off x="4222981" y="1762519"/>
            <a:ext cx="3939665" cy="3256802"/>
          </a:xfrm>
        </p:spPr>
        <p:txBody>
          <a:bodyPr/>
          <a:lstStyle/>
          <a:p>
            <a:endParaRPr lang="en-GB"/>
          </a:p>
        </p:txBody>
      </p:sp>
      <p:sp>
        <p:nvSpPr>
          <p:cNvPr id="11" name="Text Placeholder 10">
            <a:extLst>
              <a:ext uri="{FF2B5EF4-FFF2-40B4-BE49-F238E27FC236}">
                <a16:creationId xmlns:a16="http://schemas.microsoft.com/office/drawing/2014/main" id="{9D2D3D08-274E-45D8-AEFC-03077B877924}"/>
              </a:ext>
            </a:extLst>
          </p:cNvPr>
          <p:cNvSpPr>
            <a:spLocks noGrp="1"/>
          </p:cNvSpPr>
          <p:nvPr>
            <p:ph type="body" sz="quarter" idx="12"/>
          </p:nvPr>
        </p:nvSpPr>
        <p:spPr>
          <a:xfrm>
            <a:off x="361861" y="1386936"/>
            <a:ext cx="3213463" cy="1080000"/>
          </a:xfrm>
        </p:spPr>
        <p:txBody>
          <a:bodyPr>
            <a:normAutofit/>
          </a:bodyPr>
          <a:lstStyle>
            <a:lvl1pPr marL="0" indent="0" algn="r">
              <a:buNone/>
              <a:defRPr sz="1600"/>
            </a:lvl1pPr>
          </a:lstStyle>
          <a:p>
            <a:pPr lvl="0"/>
            <a:r>
              <a:rPr lang="en-US" dirty="0"/>
              <a:t>Click to edit Master</a:t>
            </a:r>
            <a:endParaRPr lang="en-GB" dirty="0"/>
          </a:p>
        </p:txBody>
      </p:sp>
      <p:sp>
        <p:nvSpPr>
          <p:cNvPr id="17" name="Text Placeholder 10">
            <a:extLst>
              <a:ext uri="{FF2B5EF4-FFF2-40B4-BE49-F238E27FC236}">
                <a16:creationId xmlns:a16="http://schemas.microsoft.com/office/drawing/2014/main" id="{D53ED68B-8E09-4ADF-B132-6F384D7744C3}"/>
              </a:ext>
            </a:extLst>
          </p:cNvPr>
          <p:cNvSpPr>
            <a:spLocks noGrp="1"/>
          </p:cNvSpPr>
          <p:nvPr>
            <p:ph type="body" sz="quarter" idx="13"/>
          </p:nvPr>
        </p:nvSpPr>
        <p:spPr>
          <a:xfrm>
            <a:off x="593724" y="2762150"/>
            <a:ext cx="2448000" cy="1548000"/>
          </a:xfrm>
          <a:solidFill>
            <a:schemeClr val="accent6"/>
          </a:solidFill>
        </p:spPr>
        <p:txBody>
          <a:bodyPr>
            <a:normAutofit/>
          </a:bodyPr>
          <a:lstStyle>
            <a:lvl1pPr marL="0" indent="0" algn="r">
              <a:buNone/>
              <a:defRPr sz="1600">
                <a:solidFill>
                  <a:schemeClr val="bg1"/>
                </a:solidFill>
              </a:defRPr>
            </a:lvl1pPr>
          </a:lstStyle>
          <a:p>
            <a:pPr lvl="0"/>
            <a:r>
              <a:rPr lang="en-US" dirty="0"/>
              <a:t>Click to edit Master</a:t>
            </a:r>
            <a:endParaRPr lang="en-GB" dirty="0"/>
          </a:p>
        </p:txBody>
      </p:sp>
      <p:sp>
        <p:nvSpPr>
          <p:cNvPr id="18" name="Text Placeholder 10">
            <a:extLst>
              <a:ext uri="{FF2B5EF4-FFF2-40B4-BE49-F238E27FC236}">
                <a16:creationId xmlns:a16="http://schemas.microsoft.com/office/drawing/2014/main" id="{F6ED2F3E-C222-43D0-92DE-331488C64E05}"/>
              </a:ext>
            </a:extLst>
          </p:cNvPr>
          <p:cNvSpPr>
            <a:spLocks noGrp="1"/>
          </p:cNvSpPr>
          <p:nvPr>
            <p:ph type="body" sz="quarter" idx="14"/>
          </p:nvPr>
        </p:nvSpPr>
        <p:spPr>
          <a:xfrm>
            <a:off x="666749" y="5153564"/>
            <a:ext cx="2838141" cy="725456"/>
          </a:xfrm>
        </p:spPr>
        <p:txBody>
          <a:bodyPr>
            <a:normAutofit/>
          </a:bodyPr>
          <a:lstStyle>
            <a:lvl1pPr marL="0" indent="0" algn="r">
              <a:buNone/>
              <a:defRPr sz="1600"/>
            </a:lvl1pPr>
          </a:lstStyle>
          <a:p>
            <a:pPr lvl="0"/>
            <a:r>
              <a:rPr lang="en-US" dirty="0"/>
              <a:t>Click to edit Master</a:t>
            </a:r>
            <a:endParaRPr lang="en-GB" dirty="0"/>
          </a:p>
        </p:txBody>
      </p:sp>
      <p:sp>
        <p:nvSpPr>
          <p:cNvPr id="19" name="Text Placeholder 10">
            <a:extLst>
              <a:ext uri="{FF2B5EF4-FFF2-40B4-BE49-F238E27FC236}">
                <a16:creationId xmlns:a16="http://schemas.microsoft.com/office/drawing/2014/main" id="{F9E9D504-6C01-427B-9DDF-F7CBFF5E8FDD}"/>
              </a:ext>
            </a:extLst>
          </p:cNvPr>
          <p:cNvSpPr>
            <a:spLocks noGrp="1"/>
          </p:cNvSpPr>
          <p:nvPr>
            <p:ph type="body" sz="quarter" idx="15"/>
          </p:nvPr>
        </p:nvSpPr>
        <p:spPr>
          <a:xfrm>
            <a:off x="8315325" y="866365"/>
            <a:ext cx="3222714" cy="792616"/>
          </a:xfrm>
        </p:spPr>
        <p:txBody>
          <a:bodyPr>
            <a:normAutofit/>
          </a:bodyPr>
          <a:lstStyle>
            <a:lvl1pPr marL="0" indent="0">
              <a:buNone/>
              <a:defRPr sz="1600"/>
            </a:lvl1pPr>
          </a:lstStyle>
          <a:p>
            <a:pPr lvl="0"/>
            <a:r>
              <a:rPr lang="en-US" dirty="0"/>
              <a:t>Click to edit Master</a:t>
            </a:r>
            <a:endParaRPr lang="en-GB" dirty="0"/>
          </a:p>
        </p:txBody>
      </p:sp>
      <p:sp>
        <p:nvSpPr>
          <p:cNvPr id="20" name="Text Placeholder 10">
            <a:extLst>
              <a:ext uri="{FF2B5EF4-FFF2-40B4-BE49-F238E27FC236}">
                <a16:creationId xmlns:a16="http://schemas.microsoft.com/office/drawing/2014/main" id="{C9E2FE4C-75AC-4A6D-9D9D-71B4319F2C2A}"/>
              </a:ext>
            </a:extLst>
          </p:cNvPr>
          <p:cNvSpPr>
            <a:spLocks noGrp="1"/>
          </p:cNvSpPr>
          <p:nvPr>
            <p:ph type="body" sz="quarter" idx="16"/>
          </p:nvPr>
        </p:nvSpPr>
        <p:spPr>
          <a:xfrm>
            <a:off x="9153525" y="2676524"/>
            <a:ext cx="2441664" cy="1548000"/>
          </a:xfrm>
          <a:solidFill>
            <a:schemeClr val="accent5"/>
          </a:solidFill>
        </p:spPr>
        <p:txBody>
          <a:bodyPr>
            <a:normAutofit/>
          </a:bodyPr>
          <a:lstStyle>
            <a:lvl1pPr marL="0" indent="0">
              <a:buNone/>
              <a:defRPr sz="1600">
                <a:solidFill>
                  <a:schemeClr val="bg1"/>
                </a:solidFill>
              </a:defRPr>
            </a:lvl1pPr>
          </a:lstStyle>
          <a:p>
            <a:pPr lvl="0"/>
            <a:r>
              <a:rPr lang="en-US" dirty="0"/>
              <a:t>Click to edit Master</a:t>
            </a:r>
            <a:endParaRPr lang="en-GB" dirty="0"/>
          </a:p>
        </p:txBody>
      </p:sp>
      <p:sp>
        <p:nvSpPr>
          <p:cNvPr id="23" name="Text Placeholder 10">
            <a:extLst>
              <a:ext uri="{FF2B5EF4-FFF2-40B4-BE49-F238E27FC236}">
                <a16:creationId xmlns:a16="http://schemas.microsoft.com/office/drawing/2014/main" id="{3E6BF907-D79A-40FE-B6D0-A4A71996873D}"/>
              </a:ext>
            </a:extLst>
          </p:cNvPr>
          <p:cNvSpPr>
            <a:spLocks noGrp="1"/>
          </p:cNvSpPr>
          <p:nvPr>
            <p:ph type="body" sz="quarter" idx="17"/>
          </p:nvPr>
        </p:nvSpPr>
        <p:spPr>
          <a:xfrm>
            <a:off x="8221663" y="4990590"/>
            <a:ext cx="3544976" cy="914400"/>
          </a:xfrm>
        </p:spPr>
        <p:txBody>
          <a:bodyPr>
            <a:normAutofit/>
          </a:bodyPr>
          <a:lstStyle>
            <a:lvl1pPr marL="0" indent="0">
              <a:buNone/>
              <a:defRPr sz="1600"/>
            </a:lvl1pPr>
          </a:lstStyle>
          <a:p>
            <a:endParaRPr lang="en-GB" dirty="0"/>
          </a:p>
        </p:txBody>
      </p:sp>
      <p:sp>
        <p:nvSpPr>
          <p:cNvPr id="24" name="Text Placeholder 6">
            <a:extLst>
              <a:ext uri="{FF2B5EF4-FFF2-40B4-BE49-F238E27FC236}">
                <a16:creationId xmlns:a16="http://schemas.microsoft.com/office/drawing/2014/main" id="{E369C34A-E239-4C63-99C8-D05704E4A2EF}"/>
              </a:ext>
            </a:extLst>
          </p:cNvPr>
          <p:cNvSpPr>
            <a:spLocks noGrp="1"/>
          </p:cNvSpPr>
          <p:nvPr>
            <p:ph type="body" sz="quarter" idx="19" hasCustomPrompt="1"/>
          </p:nvPr>
        </p:nvSpPr>
        <p:spPr>
          <a:xfrm>
            <a:off x="205319" y="124067"/>
            <a:ext cx="11804652" cy="725455"/>
          </a:xfrm>
        </p:spPr>
        <p:txBody>
          <a:bodyPr>
            <a:noAutofit/>
          </a:bodyPr>
          <a:lstStyle>
            <a:lvl1pPr marL="0" indent="0">
              <a:buNone/>
              <a:defRPr sz="5400">
                <a:latin typeface="Angsana New" panose="020B0502040204020203" pitchFamily="18" charset="-34"/>
                <a:cs typeface="Angsana New" panose="020B0502040204020203" pitchFamily="18" charset="-34"/>
              </a:defRPr>
            </a:lvl1pPr>
          </a:lstStyle>
          <a:p>
            <a:pPr lvl="0"/>
            <a:r>
              <a:rPr lang="en-US" dirty="0"/>
              <a:t>Title</a:t>
            </a:r>
            <a:endParaRPr lang="en-GB" dirty="0"/>
          </a:p>
        </p:txBody>
      </p:sp>
      <p:sp>
        <p:nvSpPr>
          <p:cNvPr id="12" name="Text Placeholder 4">
            <a:extLst>
              <a:ext uri="{FF2B5EF4-FFF2-40B4-BE49-F238E27FC236}">
                <a16:creationId xmlns:a16="http://schemas.microsoft.com/office/drawing/2014/main" id="{36B6C6BA-7CFC-427D-83FB-2B88743BA305}"/>
              </a:ext>
            </a:extLst>
          </p:cNvPr>
          <p:cNvSpPr>
            <a:spLocks noGrp="1"/>
          </p:cNvSpPr>
          <p:nvPr>
            <p:ph type="body" sz="quarter" idx="20"/>
          </p:nvPr>
        </p:nvSpPr>
        <p:spPr>
          <a:xfrm>
            <a:off x="3841750" y="6127750"/>
            <a:ext cx="5400675" cy="234950"/>
          </a:xfrm>
        </p:spPr>
        <p:txBody>
          <a:bodyPr>
            <a:normAutofit/>
          </a:bodyPr>
          <a:lstStyle>
            <a:lvl1pPr marL="0" indent="0">
              <a:buNone/>
              <a:defRPr sz="1000">
                <a:solidFill>
                  <a:schemeClr val="bg1"/>
                </a:solidFill>
              </a:defRPr>
            </a:lvl1pPr>
          </a:lstStyle>
          <a:p>
            <a:pPr lvl="0"/>
            <a:r>
              <a:rPr lang="en-US" dirty="0"/>
              <a:t>Click to edit Master text styles</a:t>
            </a:r>
            <a:endParaRPr lang="en-GB" dirty="0"/>
          </a:p>
        </p:txBody>
      </p:sp>
      <p:sp>
        <p:nvSpPr>
          <p:cNvPr id="27" name="TextBox 26">
            <a:extLst>
              <a:ext uri="{FF2B5EF4-FFF2-40B4-BE49-F238E27FC236}">
                <a16:creationId xmlns:a16="http://schemas.microsoft.com/office/drawing/2014/main" id="{80C89603-7531-44F6-906C-95E67F6832EC}"/>
              </a:ext>
            </a:extLst>
          </p:cNvPr>
          <p:cNvSpPr txBox="1"/>
          <p:nvPr userDrawn="1"/>
        </p:nvSpPr>
        <p:spPr>
          <a:xfrm>
            <a:off x="182029" y="759813"/>
            <a:ext cx="6162260" cy="369332"/>
          </a:xfrm>
          <a:prstGeom prst="rect">
            <a:avLst/>
          </a:prstGeom>
          <a:noFill/>
        </p:spPr>
        <p:txBody>
          <a:bodyPr wrap="square">
            <a:spAutoFit/>
          </a:bodyPr>
          <a:lstStyle/>
          <a:p>
            <a:pPr algn="l"/>
            <a:r>
              <a:rPr lang="en-GB" dirty="0">
                <a:solidFill>
                  <a:schemeClr val="tx1"/>
                </a:solidFill>
              </a:rPr>
              <a:t>Active minutes by activity type</a:t>
            </a:r>
          </a:p>
        </p:txBody>
      </p:sp>
      <p:cxnSp>
        <p:nvCxnSpPr>
          <p:cNvPr id="28" name="Straight Connector 27">
            <a:extLst>
              <a:ext uri="{FF2B5EF4-FFF2-40B4-BE49-F238E27FC236}">
                <a16:creationId xmlns:a16="http://schemas.microsoft.com/office/drawing/2014/main" id="{5C4493C6-AB91-491C-837A-0560E0A31F8D}"/>
              </a:ext>
            </a:extLst>
          </p:cNvPr>
          <p:cNvCxnSpPr>
            <a:cxnSpLocks/>
          </p:cNvCxnSpPr>
          <p:nvPr userDrawn="1"/>
        </p:nvCxnSpPr>
        <p:spPr>
          <a:xfrm>
            <a:off x="2641297" y="3450168"/>
            <a:ext cx="106579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F9CD72E-D08E-4F3D-BE0C-5C73E7023E57}"/>
              </a:ext>
            </a:extLst>
          </p:cNvPr>
          <p:cNvCxnSpPr>
            <a:cxnSpLocks/>
          </p:cNvCxnSpPr>
          <p:nvPr userDrawn="1"/>
        </p:nvCxnSpPr>
        <p:spPr>
          <a:xfrm>
            <a:off x="8221663" y="3382518"/>
            <a:ext cx="1125537"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1107AAF-4CF8-457B-8A5C-1AE79DA51E2D}"/>
              </a:ext>
            </a:extLst>
          </p:cNvPr>
          <p:cNvCxnSpPr>
            <a:cxnSpLocks/>
          </p:cNvCxnSpPr>
          <p:nvPr userDrawn="1"/>
        </p:nvCxnSpPr>
        <p:spPr>
          <a:xfrm>
            <a:off x="3648075" y="5426075"/>
            <a:ext cx="1846263" cy="0"/>
          </a:xfrm>
          <a:prstGeom prst="line">
            <a:avLst/>
          </a:prstGeom>
          <a:ln w="28575">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A1D839D-BDEA-4DE0-BEE6-31D7319123C0}"/>
              </a:ext>
            </a:extLst>
          </p:cNvPr>
          <p:cNvCxnSpPr>
            <a:cxnSpLocks/>
          </p:cNvCxnSpPr>
          <p:nvPr userDrawn="1"/>
        </p:nvCxnSpPr>
        <p:spPr>
          <a:xfrm>
            <a:off x="6742112" y="1135633"/>
            <a:ext cx="1479551" cy="0"/>
          </a:xfrm>
          <a:prstGeom prst="line">
            <a:avLst/>
          </a:prstGeom>
          <a:ln w="28575">
            <a:solidFill>
              <a:srgbClr val="7C498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50D1EAD-3D5A-47E0-96F5-0324EB3BC127}"/>
              </a:ext>
            </a:extLst>
          </p:cNvPr>
          <p:cNvCxnSpPr>
            <a:cxnSpLocks/>
          </p:cNvCxnSpPr>
          <p:nvPr userDrawn="1"/>
        </p:nvCxnSpPr>
        <p:spPr>
          <a:xfrm>
            <a:off x="7097713" y="5565775"/>
            <a:ext cx="858838" cy="0"/>
          </a:xfrm>
          <a:prstGeom prst="line">
            <a:avLst/>
          </a:prstGeom>
          <a:ln w="285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CD190C6-1C8A-4EE7-9A11-A9C79CDC79D3}"/>
              </a:ext>
            </a:extLst>
          </p:cNvPr>
          <p:cNvSpPr txBox="1"/>
          <p:nvPr userDrawn="1"/>
        </p:nvSpPr>
        <p:spPr>
          <a:xfrm rot="240000">
            <a:off x="5148626" y="792637"/>
            <a:ext cx="2504539" cy="846776"/>
          </a:xfrm>
          <a:prstGeom prst="rect">
            <a:avLst/>
          </a:prstGeom>
          <a:noFill/>
        </p:spPr>
        <p:txBody>
          <a:bodyPr wrap="square" rtlCol="0">
            <a:prstTxWarp prst="textArchUp">
              <a:avLst>
                <a:gd name="adj" fmla="val 11379799"/>
              </a:avLst>
            </a:prstTxWarp>
            <a:spAutoFit/>
          </a:bodyPr>
          <a:lstStyle/>
          <a:p>
            <a:r>
              <a:rPr lang="en-GB" sz="2400" dirty="0"/>
              <a:t>   Mar – Nov 2020</a:t>
            </a:r>
          </a:p>
        </p:txBody>
      </p:sp>
      <p:sp>
        <p:nvSpPr>
          <p:cNvPr id="26" name="TextBox 25">
            <a:extLst>
              <a:ext uri="{FF2B5EF4-FFF2-40B4-BE49-F238E27FC236}">
                <a16:creationId xmlns:a16="http://schemas.microsoft.com/office/drawing/2014/main" id="{EEF719FE-56FF-458E-9A2D-FFD2C3E0377F}"/>
              </a:ext>
            </a:extLst>
          </p:cNvPr>
          <p:cNvSpPr txBox="1"/>
          <p:nvPr userDrawn="1"/>
        </p:nvSpPr>
        <p:spPr>
          <a:xfrm rot="780000">
            <a:off x="5369927" y="2061693"/>
            <a:ext cx="2011172" cy="1108826"/>
          </a:xfrm>
          <a:prstGeom prst="rect">
            <a:avLst/>
          </a:prstGeom>
          <a:noFill/>
        </p:spPr>
        <p:txBody>
          <a:bodyPr wrap="square" rtlCol="0">
            <a:prstTxWarp prst="textArchUp">
              <a:avLst>
                <a:gd name="adj" fmla="val 10696854"/>
              </a:avLst>
            </a:prstTxWarp>
            <a:spAutoFit/>
          </a:bodyPr>
          <a:lstStyle/>
          <a:p>
            <a:r>
              <a:rPr lang="en-GB" sz="1600" dirty="0"/>
              <a:t>   Mar – Nov 2016-19</a:t>
            </a:r>
          </a:p>
        </p:txBody>
      </p:sp>
    </p:spTree>
    <p:extLst>
      <p:ext uri="{BB962C8B-B14F-4D97-AF65-F5344CB8AC3E}">
        <p14:creationId xmlns:p14="http://schemas.microsoft.com/office/powerpoint/2010/main" val="35883523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single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947F34-8F97-4D53-885D-116581186924}"/>
              </a:ext>
            </a:extLst>
          </p:cNvPr>
          <p:cNvSpPr>
            <a:spLocks noGrp="1"/>
          </p:cNvSpPr>
          <p:nvPr>
            <p:ph type="chart" sz="quarter" idx="10"/>
          </p:nvPr>
        </p:nvSpPr>
        <p:spPr>
          <a:xfrm>
            <a:off x="357447" y="1246909"/>
            <a:ext cx="11371811" cy="4534766"/>
          </a:xfrm>
        </p:spPr>
        <p:txBody>
          <a:bodyPr/>
          <a:lstStyle/>
          <a:p>
            <a:endParaRPr lang="en-GB" dirty="0"/>
          </a:p>
        </p:txBody>
      </p:sp>
      <p:sp>
        <p:nvSpPr>
          <p:cNvPr id="7" name="Text Placeholder 6">
            <a:extLst>
              <a:ext uri="{FF2B5EF4-FFF2-40B4-BE49-F238E27FC236}">
                <a16:creationId xmlns:a16="http://schemas.microsoft.com/office/drawing/2014/main" id="{68BCDCAF-010D-43DB-B407-B1B310AD2AEE}"/>
              </a:ext>
            </a:extLst>
          </p:cNvPr>
          <p:cNvSpPr>
            <a:spLocks noGrp="1"/>
          </p:cNvSpPr>
          <p:nvPr>
            <p:ph type="body" sz="quarter" idx="11" hasCustomPrompt="1"/>
          </p:nvPr>
        </p:nvSpPr>
        <p:spPr>
          <a:xfrm>
            <a:off x="205319" y="124067"/>
            <a:ext cx="11804652" cy="725455"/>
          </a:xfrm>
        </p:spPr>
        <p:txBody>
          <a:bodyPr>
            <a:noAutofit/>
          </a:bodyPr>
          <a:lstStyle>
            <a:lvl1pPr marL="0" indent="0">
              <a:lnSpc>
                <a:spcPct val="70000"/>
              </a:lnSpc>
              <a:spcBef>
                <a:spcPts val="600"/>
              </a:spcBef>
              <a:buNone/>
              <a:defRPr sz="5400">
                <a:latin typeface="Angsana New" panose="020B0502040204020203" pitchFamily="18" charset="-34"/>
                <a:cs typeface="Angsana New" panose="020B0502040204020203" pitchFamily="18" charset="-34"/>
              </a:defRPr>
            </a:lvl1pPr>
          </a:lstStyle>
          <a:p>
            <a:pPr lvl="0"/>
            <a:r>
              <a:rPr lang="en-US" dirty="0"/>
              <a:t>Title</a:t>
            </a:r>
            <a:endParaRPr lang="en-GB" dirty="0"/>
          </a:p>
        </p:txBody>
      </p:sp>
      <p:sp>
        <p:nvSpPr>
          <p:cNvPr id="5" name="Text Placeholder 4">
            <a:extLst>
              <a:ext uri="{FF2B5EF4-FFF2-40B4-BE49-F238E27FC236}">
                <a16:creationId xmlns:a16="http://schemas.microsoft.com/office/drawing/2014/main" id="{C2837BFF-D4C5-48B2-BF9C-596BB9075C62}"/>
              </a:ext>
            </a:extLst>
          </p:cNvPr>
          <p:cNvSpPr>
            <a:spLocks noGrp="1"/>
          </p:cNvSpPr>
          <p:nvPr>
            <p:ph type="body" sz="quarter" idx="12"/>
          </p:nvPr>
        </p:nvSpPr>
        <p:spPr>
          <a:xfrm>
            <a:off x="3841750" y="6127750"/>
            <a:ext cx="5400675" cy="234950"/>
          </a:xfrm>
        </p:spPr>
        <p:txBody>
          <a:bodyPr>
            <a:normAutofit/>
          </a:bodyPr>
          <a:lstStyle>
            <a:lvl1pPr marL="0" indent="0">
              <a:buNone/>
              <a:defRPr sz="1000">
                <a:solidFill>
                  <a:schemeClr val="bg1"/>
                </a:solidFill>
              </a:defRPr>
            </a:lvl1pPr>
          </a:lstStyle>
          <a:p>
            <a:pPr lvl="0"/>
            <a:r>
              <a:rPr lang="en-US" dirty="0"/>
              <a:t>Click to edit Master text styles</a:t>
            </a:r>
            <a:endParaRPr lang="en-GB" dirty="0"/>
          </a:p>
        </p:txBody>
      </p:sp>
    </p:spTree>
    <p:extLst>
      <p:ext uri="{BB962C8B-B14F-4D97-AF65-F5344CB8AC3E}">
        <p14:creationId xmlns:p14="http://schemas.microsoft.com/office/powerpoint/2010/main" val="7377063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ingle char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AFD5E7F-0236-4D60-BB7F-E86528CA8774}"/>
              </a:ext>
            </a:extLst>
          </p:cNvPr>
          <p:cNvSpPr/>
          <p:nvPr userDrawn="1"/>
        </p:nvSpPr>
        <p:spPr>
          <a:xfrm>
            <a:off x="5278367" y="900112"/>
            <a:ext cx="4244773" cy="3560375"/>
          </a:xfrm>
          <a:prstGeom prst="rect">
            <a:avLst/>
          </a:prstGeom>
          <a:solidFill>
            <a:srgbClr val="FDF8B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7E0B0B59-86DE-49D3-808E-1753B0558F59}"/>
              </a:ext>
            </a:extLst>
          </p:cNvPr>
          <p:cNvSpPr txBox="1"/>
          <p:nvPr userDrawn="1"/>
        </p:nvSpPr>
        <p:spPr>
          <a:xfrm>
            <a:off x="8137180" y="5366399"/>
            <a:ext cx="1690723" cy="646331"/>
          </a:xfrm>
          <a:prstGeom prst="rect">
            <a:avLst/>
          </a:prstGeom>
          <a:solidFill>
            <a:schemeClr val="bg1"/>
          </a:solidFill>
        </p:spPr>
        <p:txBody>
          <a:bodyPr wrap="square" rtlCol="0">
            <a:spAutoFit/>
          </a:bodyPr>
          <a:lstStyle/>
          <a:p>
            <a:r>
              <a:rPr lang="en-GB" sz="1200" dirty="0"/>
              <a:t>Some gyms, pools and leisure centres can reopen</a:t>
            </a:r>
          </a:p>
        </p:txBody>
      </p:sp>
      <p:sp>
        <p:nvSpPr>
          <p:cNvPr id="3" name="Chart Placeholder 2">
            <a:extLst>
              <a:ext uri="{FF2B5EF4-FFF2-40B4-BE49-F238E27FC236}">
                <a16:creationId xmlns:a16="http://schemas.microsoft.com/office/drawing/2014/main" id="{AB947F34-8F97-4D53-885D-116581186924}"/>
              </a:ext>
            </a:extLst>
          </p:cNvPr>
          <p:cNvSpPr>
            <a:spLocks noGrp="1"/>
          </p:cNvSpPr>
          <p:nvPr>
            <p:ph type="chart" sz="quarter" idx="10"/>
          </p:nvPr>
        </p:nvSpPr>
        <p:spPr>
          <a:xfrm>
            <a:off x="357447" y="1246909"/>
            <a:ext cx="11371811" cy="4534766"/>
          </a:xfrm>
        </p:spPr>
        <p:txBody>
          <a:bodyPr/>
          <a:lstStyle/>
          <a:p>
            <a:endParaRPr lang="en-GB" dirty="0"/>
          </a:p>
        </p:txBody>
      </p:sp>
      <p:sp>
        <p:nvSpPr>
          <p:cNvPr id="7" name="Text Placeholder 6">
            <a:extLst>
              <a:ext uri="{FF2B5EF4-FFF2-40B4-BE49-F238E27FC236}">
                <a16:creationId xmlns:a16="http://schemas.microsoft.com/office/drawing/2014/main" id="{68BCDCAF-010D-43DB-B407-B1B310AD2AEE}"/>
              </a:ext>
            </a:extLst>
          </p:cNvPr>
          <p:cNvSpPr>
            <a:spLocks noGrp="1"/>
          </p:cNvSpPr>
          <p:nvPr>
            <p:ph type="body" sz="quarter" idx="11" hasCustomPrompt="1"/>
          </p:nvPr>
        </p:nvSpPr>
        <p:spPr>
          <a:xfrm>
            <a:off x="205319" y="124067"/>
            <a:ext cx="11804652" cy="725455"/>
          </a:xfrm>
        </p:spPr>
        <p:txBody>
          <a:bodyPr>
            <a:noAutofit/>
          </a:bodyPr>
          <a:lstStyle>
            <a:lvl1pPr marL="0" indent="0">
              <a:lnSpc>
                <a:spcPct val="70000"/>
              </a:lnSpc>
              <a:spcBef>
                <a:spcPts val="600"/>
              </a:spcBef>
              <a:buNone/>
              <a:defRPr sz="5400">
                <a:latin typeface="Angsana New" panose="020B0502040204020203" pitchFamily="18" charset="-34"/>
                <a:cs typeface="Angsana New" panose="020B0502040204020203" pitchFamily="18" charset="-34"/>
              </a:defRPr>
            </a:lvl1pPr>
          </a:lstStyle>
          <a:p>
            <a:pPr lvl="0"/>
            <a:r>
              <a:rPr lang="en-US" dirty="0"/>
              <a:t>Title</a:t>
            </a:r>
            <a:endParaRPr lang="en-GB" dirty="0"/>
          </a:p>
        </p:txBody>
      </p:sp>
      <p:sp>
        <p:nvSpPr>
          <p:cNvPr id="5" name="Text Placeholder 4">
            <a:extLst>
              <a:ext uri="{FF2B5EF4-FFF2-40B4-BE49-F238E27FC236}">
                <a16:creationId xmlns:a16="http://schemas.microsoft.com/office/drawing/2014/main" id="{C2837BFF-D4C5-48B2-BF9C-596BB9075C62}"/>
              </a:ext>
            </a:extLst>
          </p:cNvPr>
          <p:cNvSpPr>
            <a:spLocks noGrp="1"/>
          </p:cNvSpPr>
          <p:nvPr>
            <p:ph type="body" sz="quarter" idx="12"/>
          </p:nvPr>
        </p:nvSpPr>
        <p:spPr>
          <a:xfrm>
            <a:off x="3841750" y="6127750"/>
            <a:ext cx="5400675" cy="234950"/>
          </a:xfrm>
        </p:spPr>
        <p:txBody>
          <a:bodyPr>
            <a:normAutofit/>
          </a:bodyPr>
          <a:lstStyle>
            <a:lvl1pPr marL="0" indent="0">
              <a:buNone/>
              <a:defRPr sz="1000">
                <a:solidFill>
                  <a:schemeClr val="bg1"/>
                </a:solidFill>
              </a:defRPr>
            </a:lvl1pPr>
          </a:lstStyle>
          <a:p>
            <a:pPr lvl="0"/>
            <a:r>
              <a:rPr lang="en-US" dirty="0"/>
              <a:t>Click to edit Master text styles</a:t>
            </a:r>
            <a:endParaRPr lang="en-GB" dirty="0"/>
          </a:p>
        </p:txBody>
      </p:sp>
      <p:sp>
        <p:nvSpPr>
          <p:cNvPr id="6" name="Arrow: Pentagon 5">
            <a:extLst>
              <a:ext uri="{FF2B5EF4-FFF2-40B4-BE49-F238E27FC236}">
                <a16:creationId xmlns:a16="http://schemas.microsoft.com/office/drawing/2014/main" id="{A57C6F41-6783-44D1-9181-73588DA7DC4B}"/>
              </a:ext>
            </a:extLst>
          </p:cNvPr>
          <p:cNvSpPr/>
          <p:nvPr userDrawn="1"/>
        </p:nvSpPr>
        <p:spPr>
          <a:xfrm>
            <a:off x="1039895" y="957379"/>
            <a:ext cx="1525320" cy="539826"/>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t>Full national lockdown</a:t>
            </a:r>
          </a:p>
        </p:txBody>
      </p:sp>
      <p:cxnSp>
        <p:nvCxnSpPr>
          <p:cNvPr id="8" name="Straight Connector 7">
            <a:extLst>
              <a:ext uri="{FF2B5EF4-FFF2-40B4-BE49-F238E27FC236}">
                <a16:creationId xmlns:a16="http://schemas.microsoft.com/office/drawing/2014/main" id="{ED5EF635-01C0-4956-95B7-0C5FA74D41E3}"/>
              </a:ext>
            </a:extLst>
          </p:cNvPr>
          <p:cNvCxnSpPr>
            <a:cxnSpLocks/>
          </p:cNvCxnSpPr>
          <p:nvPr userDrawn="1"/>
        </p:nvCxnSpPr>
        <p:spPr>
          <a:xfrm flipH="1">
            <a:off x="1039895" y="1486187"/>
            <a:ext cx="11022" cy="262861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Arrow: Pentagon 8">
            <a:extLst>
              <a:ext uri="{FF2B5EF4-FFF2-40B4-BE49-F238E27FC236}">
                <a16:creationId xmlns:a16="http://schemas.microsoft.com/office/drawing/2014/main" id="{2E9FAFAB-53F0-48C0-ACAC-88944550D1E8}"/>
              </a:ext>
            </a:extLst>
          </p:cNvPr>
          <p:cNvSpPr/>
          <p:nvPr userDrawn="1"/>
        </p:nvSpPr>
        <p:spPr>
          <a:xfrm>
            <a:off x="3929070" y="945449"/>
            <a:ext cx="1525320" cy="539826"/>
          </a:xfrm>
          <a:prstGeom prst="homePlat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t>Easing restrictions</a:t>
            </a:r>
          </a:p>
        </p:txBody>
      </p:sp>
      <p:cxnSp>
        <p:nvCxnSpPr>
          <p:cNvPr id="10" name="Straight Connector 9">
            <a:extLst>
              <a:ext uri="{FF2B5EF4-FFF2-40B4-BE49-F238E27FC236}">
                <a16:creationId xmlns:a16="http://schemas.microsoft.com/office/drawing/2014/main" id="{7C88C597-AAB5-44D0-BC65-E1C61719FB1B}"/>
              </a:ext>
            </a:extLst>
          </p:cNvPr>
          <p:cNvCxnSpPr>
            <a:cxnSpLocks/>
          </p:cNvCxnSpPr>
          <p:nvPr userDrawn="1"/>
        </p:nvCxnSpPr>
        <p:spPr>
          <a:xfrm>
            <a:off x="3940186" y="1485274"/>
            <a:ext cx="0" cy="2943655"/>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Arrow: Pentagon 10">
            <a:extLst>
              <a:ext uri="{FF2B5EF4-FFF2-40B4-BE49-F238E27FC236}">
                <a16:creationId xmlns:a16="http://schemas.microsoft.com/office/drawing/2014/main" id="{B4C0E074-8D58-467F-BA2E-530B56EE6A5D}"/>
              </a:ext>
            </a:extLst>
          </p:cNvPr>
          <p:cNvSpPr/>
          <p:nvPr userDrawn="1"/>
        </p:nvSpPr>
        <p:spPr>
          <a:xfrm>
            <a:off x="10023661" y="951414"/>
            <a:ext cx="1525320" cy="539826"/>
          </a:xfrm>
          <a:prstGeom prst="homePlat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rPr>
              <a:t>New restrictions</a:t>
            </a:r>
          </a:p>
        </p:txBody>
      </p:sp>
      <p:cxnSp>
        <p:nvCxnSpPr>
          <p:cNvPr id="12" name="Straight Connector 11">
            <a:extLst>
              <a:ext uri="{FF2B5EF4-FFF2-40B4-BE49-F238E27FC236}">
                <a16:creationId xmlns:a16="http://schemas.microsoft.com/office/drawing/2014/main" id="{67B04C49-A98E-4DAC-AE66-40B44B7A6216}"/>
              </a:ext>
            </a:extLst>
          </p:cNvPr>
          <p:cNvCxnSpPr>
            <a:cxnSpLocks/>
          </p:cNvCxnSpPr>
          <p:nvPr userDrawn="1"/>
        </p:nvCxnSpPr>
        <p:spPr>
          <a:xfrm flipH="1">
            <a:off x="10023661" y="1491239"/>
            <a:ext cx="11018" cy="149843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03216D6-B39A-489A-A503-F97F26511A83}"/>
              </a:ext>
            </a:extLst>
          </p:cNvPr>
          <p:cNvSpPr txBox="1"/>
          <p:nvPr userDrawn="1"/>
        </p:nvSpPr>
        <p:spPr>
          <a:xfrm>
            <a:off x="1064916" y="1604676"/>
            <a:ext cx="2008484" cy="1384995"/>
          </a:xfrm>
          <a:prstGeom prst="rect">
            <a:avLst/>
          </a:prstGeom>
          <a:solidFill>
            <a:schemeClr val="bg1"/>
          </a:solidFill>
        </p:spPr>
        <p:txBody>
          <a:bodyPr wrap="square" rtlCol="0">
            <a:spAutoFit/>
          </a:bodyPr>
          <a:lstStyle/>
          <a:p>
            <a:r>
              <a:rPr lang="en-GB" sz="1200" dirty="0"/>
              <a:t>People are advised to stay at home.  Schools close and activities are restricted. Gyms close and team sports stop.  Only cycling, walking, running and informal activities are allowed </a:t>
            </a:r>
          </a:p>
        </p:txBody>
      </p:sp>
      <p:sp>
        <p:nvSpPr>
          <p:cNvPr id="14" name="TextBox 13">
            <a:extLst>
              <a:ext uri="{FF2B5EF4-FFF2-40B4-BE49-F238E27FC236}">
                <a16:creationId xmlns:a16="http://schemas.microsoft.com/office/drawing/2014/main" id="{CA7778F4-1E25-49B2-B001-5EC962858E14}"/>
              </a:ext>
            </a:extLst>
          </p:cNvPr>
          <p:cNvSpPr txBox="1"/>
          <p:nvPr userDrawn="1"/>
        </p:nvSpPr>
        <p:spPr>
          <a:xfrm>
            <a:off x="3929070" y="1581202"/>
            <a:ext cx="1875066" cy="1200329"/>
          </a:xfrm>
          <a:prstGeom prst="rect">
            <a:avLst/>
          </a:prstGeom>
          <a:noFill/>
        </p:spPr>
        <p:txBody>
          <a:bodyPr wrap="square" rtlCol="0">
            <a:spAutoFit/>
          </a:bodyPr>
          <a:lstStyle/>
          <a:p>
            <a:r>
              <a:rPr lang="en-GB" sz="1200" dirty="0"/>
              <a:t>Meeting one person from outside your household is allowed.  Outdoor activities including horse riding and water sports are allowed to return</a:t>
            </a:r>
          </a:p>
        </p:txBody>
      </p:sp>
      <p:sp>
        <p:nvSpPr>
          <p:cNvPr id="15" name="TextBox 14">
            <a:extLst>
              <a:ext uri="{FF2B5EF4-FFF2-40B4-BE49-F238E27FC236}">
                <a16:creationId xmlns:a16="http://schemas.microsoft.com/office/drawing/2014/main" id="{10D9D10C-F83C-4493-9C6A-97E944EF0562}"/>
              </a:ext>
            </a:extLst>
          </p:cNvPr>
          <p:cNvSpPr txBox="1"/>
          <p:nvPr userDrawn="1"/>
        </p:nvSpPr>
        <p:spPr>
          <a:xfrm>
            <a:off x="4479986" y="5388615"/>
            <a:ext cx="2691048" cy="646331"/>
          </a:xfrm>
          <a:prstGeom prst="rect">
            <a:avLst/>
          </a:prstGeom>
          <a:noFill/>
        </p:spPr>
        <p:txBody>
          <a:bodyPr wrap="square" rtlCol="0">
            <a:spAutoFit/>
          </a:bodyPr>
          <a:lstStyle/>
          <a:p>
            <a:r>
              <a:rPr lang="en-GB" sz="1200" dirty="0"/>
              <a:t>Allowed to meet outside in groups of 6.  Schools reopen for reception, Y1 &amp; Y6.  Sports training sessions run</a:t>
            </a:r>
          </a:p>
        </p:txBody>
      </p:sp>
      <p:sp>
        <p:nvSpPr>
          <p:cNvPr id="16" name="Arrow: Pentagon 15">
            <a:extLst>
              <a:ext uri="{FF2B5EF4-FFF2-40B4-BE49-F238E27FC236}">
                <a16:creationId xmlns:a16="http://schemas.microsoft.com/office/drawing/2014/main" id="{763EEE07-1B5A-44F4-AD73-C6BEDD35B5F3}"/>
              </a:ext>
            </a:extLst>
          </p:cNvPr>
          <p:cNvSpPr/>
          <p:nvPr userDrawn="1"/>
        </p:nvSpPr>
        <p:spPr>
          <a:xfrm>
            <a:off x="6517400" y="2015243"/>
            <a:ext cx="1525320" cy="539826"/>
          </a:xfrm>
          <a:prstGeom prst="homePlate">
            <a:avLst/>
          </a:prstGeom>
          <a:solidFill>
            <a:schemeClr val="bg1"/>
          </a:solidFill>
          <a:ln w="127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accent6"/>
                </a:solidFill>
              </a:rPr>
              <a:t>Activities phase in</a:t>
            </a:r>
          </a:p>
        </p:txBody>
      </p:sp>
      <p:cxnSp>
        <p:nvCxnSpPr>
          <p:cNvPr id="17" name="Straight Connector 16">
            <a:extLst>
              <a:ext uri="{FF2B5EF4-FFF2-40B4-BE49-F238E27FC236}">
                <a16:creationId xmlns:a16="http://schemas.microsoft.com/office/drawing/2014/main" id="{EBEDF67C-FB07-483E-B6BB-2D620225FA78}"/>
              </a:ext>
            </a:extLst>
          </p:cNvPr>
          <p:cNvCxnSpPr>
            <a:cxnSpLocks/>
          </p:cNvCxnSpPr>
          <p:nvPr userDrawn="1"/>
        </p:nvCxnSpPr>
        <p:spPr>
          <a:xfrm>
            <a:off x="6517400" y="2555122"/>
            <a:ext cx="0" cy="1873807"/>
          </a:xfrm>
          <a:prstGeom prst="line">
            <a:avLst/>
          </a:prstGeom>
          <a:ln w="12700" cap="flat" cmpd="sng" algn="ctr">
            <a:solidFill>
              <a:schemeClr val="accent6"/>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8" name="TextBox 17">
            <a:extLst>
              <a:ext uri="{FF2B5EF4-FFF2-40B4-BE49-F238E27FC236}">
                <a16:creationId xmlns:a16="http://schemas.microsoft.com/office/drawing/2014/main" id="{29284B7B-93A1-4336-AD8B-8B4D85D27C83}"/>
              </a:ext>
            </a:extLst>
          </p:cNvPr>
          <p:cNvSpPr txBox="1"/>
          <p:nvPr userDrawn="1"/>
        </p:nvSpPr>
        <p:spPr>
          <a:xfrm>
            <a:off x="6516169" y="2612383"/>
            <a:ext cx="1786187" cy="830997"/>
          </a:xfrm>
          <a:prstGeom prst="rect">
            <a:avLst/>
          </a:prstGeom>
          <a:noFill/>
        </p:spPr>
        <p:txBody>
          <a:bodyPr wrap="square" rtlCol="0">
            <a:spAutoFit/>
          </a:bodyPr>
          <a:lstStyle/>
          <a:p>
            <a:r>
              <a:rPr lang="en-GB" sz="1200" dirty="0"/>
              <a:t>Playgrounds &amp; outdoor pools are allowed to reopen.  Organised sports begin to return</a:t>
            </a:r>
          </a:p>
        </p:txBody>
      </p:sp>
      <p:sp>
        <p:nvSpPr>
          <p:cNvPr id="19" name="TextBox 18">
            <a:extLst>
              <a:ext uri="{FF2B5EF4-FFF2-40B4-BE49-F238E27FC236}">
                <a16:creationId xmlns:a16="http://schemas.microsoft.com/office/drawing/2014/main" id="{0F3A67F3-6B3D-4905-8983-5ACD8FA60645}"/>
              </a:ext>
            </a:extLst>
          </p:cNvPr>
          <p:cNvSpPr txBox="1"/>
          <p:nvPr userDrawn="1"/>
        </p:nvSpPr>
        <p:spPr>
          <a:xfrm>
            <a:off x="7912623" y="892196"/>
            <a:ext cx="2129825" cy="830997"/>
          </a:xfrm>
          <a:prstGeom prst="rect">
            <a:avLst/>
          </a:prstGeom>
          <a:noFill/>
        </p:spPr>
        <p:txBody>
          <a:bodyPr wrap="square" rtlCol="0">
            <a:spAutoFit/>
          </a:bodyPr>
          <a:lstStyle/>
          <a:p>
            <a:pPr algn="r"/>
            <a:r>
              <a:rPr lang="en-GB" sz="1200" dirty="0"/>
              <a:t>Restrictions to indoor team sports reintroduced along with rule of 6 (indoors).  Schools reopen for all pupils</a:t>
            </a:r>
          </a:p>
        </p:txBody>
      </p:sp>
      <p:sp>
        <p:nvSpPr>
          <p:cNvPr id="20" name="Arrow: Pentagon 19">
            <a:extLst>
              <a:ext uri="{FF2B5EF4-FFF2-40B4-BE49-F238E27FC236}">
                <a16:creationId xmlns:a16="http://schemas.microsoft.com/office/drawing/2014/main" id="{C3BD0FF7-641C-4860-8CC1-10A076ABD43B}"/>
              </a:ext>
            </a:extLst>
          </p:cNvPr>
          <p:cNvSpPr/>
          <p:nvPr userDrawn="1"/>
        </p:nvSpPr>
        <p:spPr>
          <a:xfrm>
            <a:off x="8127078" y="4864837"/>
            <a:ext cx="1525320" cy="540000"/>
          </a:xfrm>
          <a:prstGeom prst="homePlate">
            <a:avLst/>
          </a:prstGeom>
          <a:solidFill>
            <a:schemeClr val="bg1"/>
          </a:solidFill>
          <a:ln w="127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rPr>
              <a:t>Reopening</a:t>
            </a:r>
          </a:p>
          <a:p>
            <a:r>
              <a:rPr lang="en-GB" sz="1050" dirty="0">
                <a:solidFill>
                  <a:schemeClr val="accent6"/>
                </a:solidFill>
              </a:rPr>
              <a:t>Local variations apply</a:t>
            </a:r>
            <a:endParaRPr lang="en-GB" sz="1600" dirty="0">
              <a:solidFill>
                <a:schemeClr val="accent6"/>
              </a:solidFill>
            </a:endParaRPr>
          </a:p>
        </p:txBody>
      </p:sp>
      <p:cxnSp>
        <p:nvCxnSpPr>
          <p:cNvPr id="21" name="Straight Connector 20">
            <a:extLst>
              <a:ext uri="{FF2B5EF4-FFF2-40B4-BE49-F238E27FC236}">
                <a16:creationId xmlns:a16="http://schemas.microsoft.com/office/drawing/2014/main" id="{202B856A-A81A-408F-9D78-D69FFCE984E3}"/>
              </a:ext>
            </a:extLst>
          </p:cNvPr>
          <p:cNvCxnSpPr>
            <a:cxnSpLocks/>
          </p:cNvCxnSpPr>
          <p:nvPr userDrawn="1"/>
        </p:nvCxnSpPr>
        <p:spPr>
          <a:xfrm flipH="1">
            <a:off x="8121923" y="4512342"/>
            <a:ext cx="103" cy="864000"/>
          </a:xfrm>
          <a:prstGeom prst="line">
            <a:avLst/>
          </a:prstGeom>
          <a:ln w="12700" cap="flat" cmpd="sng" algn="ctr">
            <a:solidFill>
              <a:schemeClr val="accent6"/>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3" name="Arrow: Pentagon 22">
            <a:extLst>
              <a:ext uri="{FF2B5EF4-FFF2-40B4-BE49-F238E27FC236}">
                <a16:creationId xmlns:a16="http://schemas.microsoft.com/office/drawing/2014/main" id="{869EF2E2-DBD6-4D15-8529-EE10A46F011D}"/>
              </a:ext>
            </a:extLst>
          </p:cNvPr>
          <p:cNvSpPr/>
          <p:nvPr userDrawn="1"/>
        </p:nvSpPr>
        <p:spPr>
          <a:xfrm>
            <a:off x="4487091" y="4864837"/>
            <a:ext cx="1525320" cy="539826"/>
          </a:xfrm>
          <a:prstGeom prst="homePlate">
            <a:avLst/>
          </a:prstGeom>
          <a:noFill/>
          <a:ln w="1270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2"/>
                </a:solidFill>
              </a:rPr>
              <a:t>Rule of 6 (outside)</a:t>
            </a:r>
            <a:endParaRPr lang="en-GB" sz="1600" dirty="0"/>
          </a:p>
        </p:txBody>
      </p:sp>
      <p:cxnSp>
        <p:nvCxnSpPr>
          <p:cNvPr id="24" name="Straight Connector 23">
            <a:extLst>
              <a:ext uri="{FF2B5EF4-FFF2-40B4-BE49-F238E27FC236}">
                <a16:creationId xmlns:a16="http://schemas.microsoft.com/office/drawing/2014/main" id="{CF3AFB6F-8675-40C3-98D4-4B48564C3427}"/>
              </a:ext>
            </a:extLst>
          </p:cNvPr>
          <p:cNvCxnSpPr>
            <a:cxnSpLocks/>
          </p:cNvCxnSpPr>
          <p:nvPr userDrawn="1"/>
        </p:nvCxnSpPr>
        <p:spPr>
          <a:xfrm flipH="1">
            <a:off x="4484744" y="4504483"/>
            <a:ext cx="103" cy="864000"/>
          </a:xfrm>
          <a:prstGeom prst="line">
            <a:avLst/>
          </a:prstGeom>
          <a:ln w="12700" cap="flat" cmpd="sng" algn="ctr">
            <a:solidFill>
              <a:schemeClr val="tx2"/>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 name="TextBox 1">
            <a:extLst>
              <a:ext uri="{FF2B5EF4-FFF2-40B4-BE49-F238E27FC236}">
                <a16:creationId xmlns:a16="http://schemas.microsoft.com/office/drawing/2014/main" id="{3E9C3073-693D-4952-A6D7-4220A787201B}"/>
              </a:ext>
            </a:extLst>
          </p:cNvPr>
          <p:cNvSpPr txBox="1"/>
          <p:nvPr userDrawn="1"/>
        </p:nvSpPr>
        <p:spPr>
          <a:xfrm>
            <a:off x="5688531" y="592738"/>
            <a:ext cx="3416968" cy="338554"/>
          </a:xfrm>
          <a:prstGeom prst="rect">
            <a:avLst/>
          </a:prstGeom>
          <a:noFill/>
        </p:spPr>
        <p:txBody>
          <a:bodyPr wrap="square" rtlCol="0">
            <a:spAutoFit/>
          </a:bodyPr>
          <a:lstStyle/>
          <a:p>
            <a:r>
              <a:rPr lang="en-GB" sz="1600" kern="1200" dirty="0">
                <a:solidFill>
                  <a:srgbClr val="D21C60"/>
                </a:solidFill>
                <a:latin typeface="+mn-lt"/>
                <a:ea typeface="+mn-ea"/>
                <a:cs typeface="+mn-cs"/>
              </a:rPr>
              <a:t>Greater Manchester local restrictions</a:t>
            </a:r>
          </a:p>
        </p:txBody>
      </p:sp>
    </p:spTree>
    <p:extLst>
      <p:ext uri="{BB962C8B-B14F-4D97-AF65-F5344CB8AC3E}">
        <p14:creationId xmlns:p14="http://schemas.microsoft.com/office/powerpoint/2010/main" val="9227574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single char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D4E2B96-5D17-441D-865A-C39AE1734C66}"/>
              </a:ext>
            </a:extLst>
          </p:cNvPr>
          <p:cNvSpPr/>
          <p:nvPr userDrawn="1"/>
        </p:nvSpPr>
        <p:spPr>
          <a:xfrm>
            <a:off x="5278367" y="900112"/>
            <a:ext cx="4244773" cy="3560375"/>
          </a:xfrm>
          <a:prstGeom prst="rect">
            <a:avLst/>
          </a:prstGeom>
          <a:solidFill>
            <a:srgbClr val="FDF8B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D466CBB8-5505-44CE-8A1F-A3197A5E81D0}"/>
              </a:ext>
            </a:extLst>
          </p:cNvPr>
          <p:cNvSpPr txBox="1"/>
          <p:nvPr userDrawn="1"/>
        </p:nvSpPr>
        <p:spPr>
          <a:xfrm>
            <a:off x="5688531" y="592738"/>
            <a:ext cx="3416968" cy="338554"/>
          </a:xfrm>
          <a:prstGeom prst="rect">
            <a:avLst/>
          </a:prstGeom>
          <a:noFill/>
        </p:spPr>
        <p:txBody>
          <a:bodyPr wrap="square" rtlCol="0">
            <a:spAutoFit/>
          </a:bodyPr>
          <a:lstStyle/>
          <a:p>
            <a:r>
              <a:rPr lang="en-GB" sz="1600" kern="1200" dirty="0">
                <a:solidFill>
                  <a:srgbClr val="D21C60"/>
                </a:solidFill>
                <a:latin typeface="+mn-lt"/>
                <a:ea typeface="+mn-ea"/>
                <a:cs typeface="+mn-cs"/>
              </a:rPr>
              <a:t>Greater Manchester local restrictions</a:t>
            </a:r>
          </a:p>
        </p:txBody>
      </p:sp>
      <p:sp>
        <p:nvSpPr>
          <p:cNvPr id="3" name="Chart Placeholder 2">
            <a:extLst>
              <a:ext uri="{FF2B5EF4-FFF2-40B4-BE49-F238E27FC236}">
                <a16:creationId xmlns:a16="http://schemas.microsoft.com/office/drawing/2014/main" id="{AB947F34-8F97-4D53-885D-116581186924}"/>
              </a:ext>
            </a:extLst>
          </p:cNvPr>
          <p:cNvSpPr>
            <a:spLocks noGrp="1"/>
          </p:cNvSpPr>
          <p:nvPr>
            <p:ph type="chart" sz="quarter" idx="10"/>
          </p:nvPr>
        </p:nvSpPr>
        <p:spPr>
          <a:xfrm>
            <a:off x="357447" y="1246909"/>
            <a:ext cx="11371811" cy="4534766"/>
          </a:xfrm>
        </p:spPr>
        <p:txBody>
          <a:bodyPr/>
          <a:lstStyle/>
          <a:p>
            <a:endParaRPr lang="en-GB" dirty="0"/>
          </a:p>
        </p:txBody>
      </p:sp>
      <p:sp>
        <p:nvSpPr>
          <p:cNvPr id="7" name="Text Placeholder 6">
            <a:extLst>
              <a:ext uri="{FF2B5EF4-FFF2-40B4-BE49-F238E27FC236}">
                <a16:creationId xmlns:a16="http://schemas.microsoft.com/office/drawing/2014/main" id="{68BCDCAF-010D-43DB-B407-B1B310AD2AEE}"/>
              </a:ext>
            </a:extLst>
          </p:cNvPr>
          <p:cNvSpPr>
            <a:spLocks noGrp="1"/>
          </p:cNvSpPr>
          <p:nvPr>
            <p:ph type="body" sz="quarter" idx="11" hasCustomPrompt="1"/>
          </p:nvPr>
        </p:nvSpPr>
        <p:spPr>
          <a:xfrm>
            <a:off x="205319" y="124067"/>
            <a:ext cx="11804652" cy="725455"/>
          </a:xfrm>
        </p:spPr>
        <p:txBody>
          <a:bodyPr>
            <a:noAutofit/>
          </a:bodyPr>
          <a:lstStyle>
            <a:lvl1pPr marL="0" indent="0">
              <a:lnSpc>
                <a:spcPct val="70000"/>
              </a:lnSpc>
              <a:spcBef>
                <a:spcPts val="600"/>
              </a:spcBef>
              <a:buNone/>
              <a:defRPr sz="5400">
                <a:latin typeface="Angsana New" panose="020B0502040204020203" pitchFamily="18" charset="-34"/>
                <a:cs typeface="Angsana New" panose="020B0502040204020203" pitchFamily="18" charset="-34"/>
              </a:defRPr>
            </a:lvl1pPr>
          </a:lstStyle>
          <a:p>
            <a:pPr lvl="0"/>
            <a:r>
              <a:rPr lang="en-US" dirty="0"/>
              <a:t>Title</a:t>
            </a:r>
            <a:endParaRPr lang="en-GB" dirty="0"/>
          </a:p>
        </p:txBody>
      </p:sp>
      <p:sp>
        <p:nvSpPr>
          <p:cNvPr id="5" name="Text Placeholder 4">
            <a:extLst>
              <a:ext uri="{FF2B5EF4-FFF2-40B4-BE49-F238E27FC236}">
                <a16:creationId xmlns:a16="http://schemas.microsoft.com/office/drawing/2014/main" id="{C2837BFF-D4C5-48B2-BF9C-596BB9075C62}"/>
              </a:ext>
            </a:extLst>
          </p:cNvPr>
          <p:cNvSpPr>
            <a:spLocks noGrp="1"/>
          </p:cNvSpPr>
          <p:nvPr>
            <p:ph type="body" sz="quarter" idx="12"/>
          </p:nvPr>
        </p:nvSpPr>
        <p:spPr>
          <a:xfrm>
            <a:off x="3841750" y="6127750"/>
            <a:ext cx="5400675" cy="234950"/>
          </a:xfrm>
        </p:spPr>
        <p:txBody>
          <a:bodyPr>
            <a:normAutofit/>
          </a:bodyPr>
          <a:lstStyle>
            <a:lvl1pPr marL="0" indent="0">
              <a:buNone/>
              <a:defRPr sz="1000">
                <a:solidFill>
                  <a:schemeClr val="bg1"/>
                </a:solidFill>
              </a:defRPr>
            </a:lvl1pPr>
          </a:lstStyle>
          <a:p>
            <a:pPr lvl="0"/>
            <a:r>
              <a:rPr lang="en-US" dirty="0"/>
              <a:t>Click to edit Master text styles</a:t>
            </a:r>
            <a:endParaRPr lang="en-GB" dirty="0"/>
          </a:p>
        </p:txBody>
      </p:sp>
      <p:cxnSp>
        <p:nvCxnSpPr>
          <p:cNvPr id="8" name="Straight Connector 7">
            <a:extLst>
              <a:ext uri="{FF2B5EF4-FFF2-40B4-BE49-F238E27FC236}">
                <a16:creationId xmlns:a16="http://schemas.microsoft.com/office/drawing/2014/main" id="{ED5EF635-01C0-4956-95B7-0C5FA74D41E3}"/>
              </a:ext>
            </a:extLst>
          </p:cNvPr>
          <p:cNvCxnSpPr>
            <a:cxnSpLocks/>
          </p:cNvCxnSpPr>
          <p:nvPr userDrawn="1"/>
        </p:nvCxnSpPr>
        <p:spPr>
          <a:xfrm>
            <a:off x="1052229" y="963557"/>
            <a:ext cx="0" cy="936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C88C597-AAB5-44D0-BC65-E1C61719FB1B}"/>
              </a:ext>
            </a:extLst>
          </p:cNvPr>
          <p:cNvCxnSpPr>
            <a:cxnSpLocks/>
          </p:cNvCxnSpPr>
          <p:nvPr userDrawn="1"/>
        </p:nvCxnSpPr>
        <p:spPr>
          <a:xfrm>
            <a:off x="3939652" y="963557"/>
            <a:ext cx="0" cy="9360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7B04C49-A98E-4DAC-AE66-40B44B7A6216}"/>
              </a:ext>
            </a:extLst>
          </p:cNvPr>
          <p:cNvCxnSpPr>
            <a:cxnSpLocks/>
          </p:cNvCxnSpPr>
          <p:nvPr userDrawn="1"/>
        </p:nvCxnSpPr>
        <p:spPr>
          <a:xfrm>
            <a:off x="10034679" y="963557"/>
            <a:ext cx="0" cy="93600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Arrow: Pentagon 24">
            <a:extLst>
              <a:ext uri="{FF2B5EF4-FFF2-40B4-BE49-F238E27FC236}">
                <a16:creationId xmlns:a16="http://schemas.microsoft.com/office/drawing/2014/main" id="{478BC99B-109F-4D62-A89F-A934DDDA95B3}"/>
              </a:ext>
            </a:extLst>
          </p:cNvPr>
          <p:cNvSpPr/>
          <p:nvPr userDrawn="1"/>
        </p:nvSpPr>
        <p:spPr>
          <a:xfrm>
            <a:off x="1039895" y="945449"/>
            <a:ext cx="1525320" cy="539826"/>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t>Full national lockdown</a:t>
            </a:r>
          </a:p>
        </p:txBody>
      </p:sp>
      <p:sp>
        <p:nvSpPr>
          <p:cNvPr id="26" name="Arrow: Pentagon 25">
            <a:extLst>
              <a:ext uri="{FF2B5EF4-FFF2-40B4-BE49-F238E27FC236}">
                <a16:creationId xmlns:a16="http://schemas.microsoft.com/office/drawing/2014/main" id="{7908E23F-8AD1-4A95-A94D-6A10AB5AA947}"/>
              </a:ext>
            </a:extLst>
          </p:cNvPr>
          <p:cNvSpPr/>
          <p:nvPr userDrawn="1"/>
        </p:nvSpPr>
        <p:spPr>
          <a:xfrm>
            <a:off x="3929070" y="945449"/>
            <a:ext cx="1525320" cy="539826"/>
          </a:xfrm>
          <a:prstGeom prst="homePlat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t>Easing restrictions</a:t>
            </a:r>
          </a:p>
        </p:txBody>
      </p:sp>
      <p:sp>
        <p:nvSpPr>
          <p:cNvPr id="27" name="Arrow: Pentagon 26">
            <a:extLst>
              <a:ext uri="{FF2B5EF4-FFF2-40B4-BE49-F238E27FC236}">
                <a16:creationId xmlns:a16="http://schemas.microsoft.com/office/drawing/2014/main" id="{07AB27D0-E8F6-4B50-BD84-4743FC77E6AA}"/>
              </a:ext>
            </a:extLst>
          </p:cNvPr>
          <p:cNvSpPr/>
          <p:nvPr userDrawn="1"/>
        </p:nvSpPr>
        <p:spPr>
          <a:xfrm>
            <a:off x="10023661" y="945449"/>
            <a:ext cx="1525320" cy="539826"/>
          </a:xfrm>
          <a:prstGeom prst="homePlat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chemeClr val="tx1"/>
                </a:solidFill>
              </a:rPr>
              <a:t>New restrictions</a:t>
            </a:r>
          </a:p>
        </p:txBody>
      </p:sp>
      <p:sp>
        <p:nvSpPr>
          <p:cNvPr id="29" name="Arrow: Pentagon 28">
            <a:extLst>
              <a:ext uri="{FF2B5EF4-FFF2-40B4-BE49-F238E27FC236}">
                <a16:creationId xmlns:a16="http://schemas.microsoft.com/office/drawing/2014/main" id="{4A5EF8ED-CC0E-45F6-B08C-05EA93CB6A00}"/>
              </a:ext>
            </a:extLst>
          </p:cNvPr>
          <p:cNvSpPr/>
          <p:nvPr userDrawn="1"/>
        </p:nvSpPr>
        <p:spPr>
          <a:xfrm>
            <a:off x="6517400" y="4887111"/>
            <a:ext cx="1525320" cy="539826"/>
          </a:xfrm>
          <a:prstGeom prst="homePlate">
            <a:avLst/>
          </a:prstGeom>
          <a:noFill/>
          <a:ln w="127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chemeClr val="accent6"/>
                </a:solidFill>
              </a:rPr>
              <a:t>Activities phase in</a:t>
            </a:r>
          </a:p>
        </p:txBody>
      </p:sp>
      <p:cxnSp>
        <p:nvCxnSpPr>
          <p:cNvPr id="30" name="Straight Connector 29">
            <a:extLst>
              <a:ext uri="{FF2B5EF4-FFF2-40B4-BE49-F238E27FC236}">
                <a16:creationId xmlns:a16="http://schemas.microsoft.com/office/drawing/2014/main" id="{6F75C87B-32B0-4E1E-8D69-2A71DB367976}"/>
              </a:ext>
            </a:extLst>
          </p:cNvPr>
          <p:cNvCxnSpPr>
            <a:cxnSpLocks/>
          </p:cNvCxnSpPr>
          <p:nvPr userDrawn="1"/>
        </p:nvCxnSpPr>
        <p:spPr>
          <a:xfrm>
            <a:off x="6517400" y="4441911"/>
            <a:ext cx="0" cy="936000"/>
          </a:xfrm>
          <a:prstGeom prst="line">
            <a:avLst/>
          </a:prstGeom>
          <a:ln w="12700" cap="flat" cmpd="sng" algn="ctr">
            <a:solidFill>
              <a:schemeClr val="accent6"/>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5" name="Arrow: Pentagon 34">
            <a:extLst>
              <a:ext uri="{FF2B5EF4-FFF2-40B4-BE49-F238E27FC236}">
                <a16:creationId xmlns:a16="http://schemas.microsoft.com/office/drawing/2014/main" id="{19A6962F-4B96-4E85-8180-B5C667D844AB}"/>
              </a:ext>
            </a:extLst>
          </p:cNvPr>
          <p:cNvSpPr/>
          <p:nvPr userDrawn="1"/>
        </p:nvSpPr>
        <p:spPr>
          <a:xfrm>
            <a:off x="4515966" y="4887111"/>
            <a:ext cx="1525320" cy="539826"/>
          </a:xfrm>
          <a:prstGeom prst="homePlate">
            <a:avLst/>
          </a:prstGeom>
          <a:noFill/>
          <a:ln w="1270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chemeClr val="tx2"/>
                </a:solidFill>
              </a:rPr>
              <a:t>Rule of 6 (outside)</a:t>
            </a:r>
            <a:endParaRPr lang="en-GB" sz="1600" b="1" dirty="0"/>
          </a:p>
        </p:txBody>
      </p:sp>
      <p:cxnSp>
        <p:nvCxnSpPr>
          <p:cNvPr id="36" name="Straight Connector 35">
            <a:extLst>
              <a:ext uri="{FF2B5EF4-FFF2-40B4-BE49-F238E27FC236}">
                <a16:creationId xmlns:a16="http://schemas.microsoft.com/office/drawing/2014/main" id="{2167A9F2-8286-42C3-9302-9A79A0AE8BAA}"/>
              </a:ext>
            </a:extLst>
          </p:cNvPr>
          <p:cNvCxnSpPr>
            <a:cxnSpLocks/>
          </p:cNvCxnSpPr>
          <p:nvPr userDrawn="1"/>
        </p:nvCxnSpPr>
        <p:spPr>
          <a:xfrm flipH="1">
            <a:off x="4513620" y="4441911"/>
            <a:ext cx="2346" cy="936000"/>
          </a:xfrm>
          <a:prstGeom prst="line">
            <a:avLst/>
          </a:prstGeom>
          <a:ln w="12700" cap="flat" cmpd="sng" algn="ctr">
            <a:solidFill>
              <a:schemeClr val="tx2"/>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Arrow: Pentagon 16">
            <a:extLst>
              <a:ext uri="{FF2B5EF4-FFF2-40B4-BE49-F238E27FC236}">
                <a16:creationId xmlns:a16="http://schemas.microsoft.com/office/drawing/2014/main" id="{0377D025-55FA-49A7-BE5E-BE44F73E9EC2}"/>
              </a:ext>
            </a:extLst>
          </p:cNvPr>
          <p:cNvSpPr/>
          <p:nvPr userDrawn="1"/>
        </p:nvSpPr>
        <p:spPr>
          <a:xfrm>
            <a:off x="8127078" y="4864837"/>
            <a:ext cx="1525320" cy="540000"/>
          </a:xfrm>
          <a:prstGeom prst="homePlate">
            <a:avLst/>
          </a:prstGeom>
          <a:solidFill>
            <a:schemeClr val="bg1"/>
          </a:solidFill>
          <a:ln w="127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chemeClr val="tx1"/>
                </a:solidFill>
              </a:rPr>
              <a:t>Reopening</a:t>
            </a:r>
          </a:p>
          <a:p>
            <a:r>
              <a:rPr lang="en-GB" sz="1050" b="1" dirty="0">
                <a:solidFill>
                  <a:schemeClr val="accent6"/>
                </a:solidFill>
              </a:rPr>
              <a:t>Local variations apply</a:t>
            </a:r>
            <a:endParaRPr lang="en-GB" sz="1600" b="1" dirty="0">
              <a:solidFill>
                <a:schemeClr val="accent6"/>
              </a:solidFill>
            </a:endParaRPr>
          </a:p>
        </p:txBody>
      </p:sp>
      <p:cxnSp>
        <p:nvCxnSpPr>
          <p:cNvPr id="18" name="Straight Connector 17">
            <a:extLst>
              <a:ext uri="{FF2B5EF4-FFF2-40B4-BE49-F238E27FC236}">
                <a16:creationId xmlns:a16="http://schemas.microsoft.com/office/drawing/2014/main" id="{CD847E50-5485-4C15-ABD9-0D6061279E92}"/>
              </a:ext>
            </a:extLst>
          </p:cNvPr>
          <p:cNvCxnSpPr>
            <a:cxnSpLocks/>
          </p:cNvCxnSpPr>
          <p:nvPr userDrawn="1"/>
        </p:nvCxnSpPr>
        <p:spPr>
          <a:xfrm flipH="1">
            <a:off x="8121923" y="4512342"/>
            <a:ext cx="103" cy="864000"/>
          </a:xfrm>
          <a:prstGeom prst="line">
            <a:avLst/>
          </a:prstGeom>
          <a:ln w="12700" cap="flat" cmpd="sng" algn="ctr">
            <a:solidFill>
              <a:schemeClr val="accent6"/>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518880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hart + legend">
    <p:spTree>
      <p:nvGrpSpPr>
        <p:cNvPr id="1" name=""/>
        <p:cNvGrpSpPr/>
        <p:nvPr/>
      </p:nvGrpSpPr>
      <p:grpSpPr>
        <a:xfrm>
          <a:off x="0" y="0"/>
          <a:ext cx="0" cy="0"/>
          <a:chOff x="0" y="0"/>
          <a:chExt cx="0" cy="0"/>
        </a:xfrm>
      </p:grpSpPr>
      <p:pic>
        <p:nvPicPr>
          <p:cNvPr id="16" name="Picture 15" descr="Icon&#10;&#10;Description automatically generated">
            <a:extLst>
              <a:ext uri="{FF2B5EF4-FFF2-40B4-BE49-F238E27FC236}">
                <a16:creationId xmlns:a16="http://schemas.microsoft.com/office/drawing/2014/main" id="{8F6E9FC2-AA78-4D60-B58A-EB01F4F47D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45906"/>
            <a:ext cx="1198485" cy="1120971"/>
          </a:xfrm>
          <a:prstGeom prst="rect">
            <a:avLst/>
          </a:prstGeom>
        </p:spPr>
      </p:pic>
      <p:sp>
        <p:nvSpPr>
          <p:cNvPr id="3" name="Chart Placeholder 2">
            <a:extLst>
              <a:ext uri="{FF2B5EF4-FFF2-40B4-BE49-F238E27FC236}">
                <a16:creationId xmlns:a16="http://schemas.microsoft.com/office/drawing/2014/main" id="{AB947F34-8F97-4D53-885D-116581186924}"/>
              </a:ext>
            </a:extLst>
          </p:cNvPr>
          <p:cNvSpPr>
            <a:spLocks noGrp="1"/>
          </p:cNvSpPr>
          <p:nvPr>
            <p:ph type="chart" sz="quarter" idx="10"/>
          </p:nvPr>
        </p:nvSpPr>
        <p:spPr>
          <a:xfrm>
            <a:off x="162990" y="1037168"/>
            <a:ext cx="7908956" cy="4482920"/>
          </a:xfrm>
        </p:spPr>
        <p:txBody>
          <a:bodyPr/>
          <a:lstStyle/>
          <a:p>
            <a:endParaRPr lang="en-GB" dirty="0"/>
          </a:p>
        </p:txBody>
      </p:sp>
      <p:sp>
        <p:nvSpPr>
          <p:cNvPr id="7" name="Text Placeholder 6">
            <a:extLst>
              <a:ext uri="{FF2B5EF4-FFF2-40B4-BE49-F238E27FC236}">
                <a16:creationId xmlns:a16="http://schemas.microsoft.com/office/drawing/2014/main" id="{68BCDCAF-010D-43DB-B407-B1B310AD2AEE}"/>
              </a:ext>
            </a:extLst>
          </p:cNvPr>
          <p:cNvSpPr>
            <a:spLocks noGrp="1"/>
          </p:cNvSpPr>
          <p:nvPr>
            <p:ph type="body" sz="quarter" idx="11" hasCustomPrompt="1"/>
          </p:nvPr>
        </p:nvSpPr>
        <p:spPr>
          <a:xfrm>
            <a:off x="205319" y="124067"/>
            <a:ext cx="11804652" cy="725455"/>
          </a:xfrm>
        </p:spPr>
        <p:txBody>
          <a:bodyPr>
            <a:noAutofit/>
          </a:bodyPr>
          <a:lstStyle>
            <a:lvl1pPr marL="0" indent="0">
              <a:buNone/>
              <a:defRPr sz="5400">
                <a:latin typeface="Angsana New" panose="020B0502040204020203" pitchFamily="18" charset="-34"/>
                <a:cs typeface="Angsana New" panose="020B0502040204020203" pitchFamily="18" charset="-34"/>
              </a:defRPr>
            </a:lvl1pPr>
          </a:lstStyle>
          <a:p>
            <a:pPr lvl="0"/>
            <a:r>
              <a:rPr lang="en-US" dirty="0"/>
              <a:t>Title</a:t>
            </a:r>
            <a:endParaRPr lang="en-GB" dirty="0"/>
          </a:p>
        </p:txBody>
      </p:sp>
      <p:sp>
        <p:nvSpPr>
          <p:cNvPr id="9" name="Title 1">
            <a:extLst>
              <a:ext uri="{FF2B5EF4-FFF2-40B4-BE49-F238E27FC236}">
                <a16:creationId xmlns:a16="http://schemas.microsoft.com/office/drawing/2014/main" id="{A59397D7-1547-4AEC-88EF-0E8F647AE6D3}"/>
              </a:ext>
            </a:extLst>
          </p:cNvPr>
          <p:cNvSpPr txBox="1">
            <a:spLocks noGrp="1"/>
          </p:cNvSpPr>
          <p:nvPr>
            <p:ph type="body" sz="quarter" idx="12"/>
          </p:nvPr>
        </p:nvSpPr>
        <p:spPr>
          <a:xfrm>
            <a:off x="6598321" y="6251038"/>
            <a:ext cx="5411650" cy="230934"/>
          </a:xfrm>
          <a:prstGeom prst="rect">
            <a:avLst/>
          </a:prstGeom>
          <a:ln>
            <a:noFill/>
          </a:ln>
        </p:spPr>
        <p:txBody>
          <a:bodyPr wrap="square">
            <a:normAutofit fontScale="92500"/>
          </a:bodyPr>
          <a:lstStyle>
            <a:lvl1pPr marL="0" indent="0">
              <a:buNone/>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fld id="{9386D989-93B7-4D37-BF6C-3ED024B2711F}" type="TxLink">
              <a:rPr lang="en-US" sz="1100" b="0" i="0" u="none" strike="noStrike">
                <a:solidFill>
                  <a:srgbClr val="000000"/>
                </a:solidFill>
                <a:latin typeface="Calibri"/>
                <a:cs typeface="Calibri"/>
              </a:rPr>
              <a:pPr algn="r"/>
              <a:t>Source: Sport England, Active Lives Adults, Nov 15/16 to Nov 19/20 , age 16+, excluding gardening</a:t>
            </a:fld>
            <a:endParaRPr lang="en-US" sz="800" b="0" i="0" u="none" strike="noStrike" dirty="0">
              <a:solidFill>
                <a:schemeClr val="tx1">
                  <a:lumMod val="75000"/>
                  <a:lumOff val="25000"/>
                </a:schemeClr>
              </a:solidFill>
              <a:latin typeface="Calibri"/>
              <a:cs typeface="Calibri"/>
            </a:endParaRPr>
          </a:p>
        </p:txBody>
      </p:sp>
      <p:sp>
        <p:nvSpPr>
          <p:cNvPr id="6" name="Chart Placeholder 2">
            <a:extLst>
              <a:ext uri="{FF2B5EF4-FFF2-40B4-BE49-F238E27FC236}">
                <a16:creationId xmlns:a16="http://schemas.microsoft.com/office/drawing/2014/main" id="{060E5EEA-2BDC-4C1D-9E35-F61F5E06FC49}"/>
              </a:ext>
            </a:extLst>
          </p:cNvPr>
          <p:cNvSpPr>
            <a:spLocks noGrp="1"/>
          </p:cNvSpPr>
          <p:nvPr>
            <p:ph type="chart" sz="quarter" idx="13"/>
          </p:nvPr>
        </p:nvSpPr>
        <p:spPr>
          <a:xfrm>
            <a:off x="599242" y="5640164"/>
            <a:ext cx="6593411" cy="408347"/>
          </a:xfrm>
        </p:spPr>
        <p:txBody>
          <a:bodyPr/>
          <a:lstStyle/>
          <a:p>
            <a:endParaRPr lang="en-GB" dirty="0"/>
          </a:p>
        </p:txBody>
      </p:sp>
      <p:sp>
        <p:nvSpPr>
          <p:cNvPr id="4" name="Text Placeholder 3">
            <a:extLst>
              <a:ext uri="{FF2B5EF4-FFF2-40B4-BE49-F238E27FC236}">
                <a16:creationId xmlns:a16="http://schemas.microsoft.com/office/drawing/2014/main" id="{C02D1DD5-447E-4F9A-BB6C-BAE706A6D86D}"/>
              </a:ext>
            </a:extLst>
          </p:cNvPr>
          <p:cNvSpPr>
            <a:spLocks noGrp="1"/>
          </p:cNvSpPr>
          <p:nvPr>
            <p:ph type="body" sz="quarter" idx="14"/>
          </p:nvPr>
        </p:nvSpPr>
        <p:spPr>
          <a:xfrm>
            <a:off x="8376746" y="1790240"/>
            <a:ext cx="3526220" cy="3729498"/>
          </a:xfrm>
        </p:spPr>
        <p:txBody>
          <a:bodyPr vert="horz" lIns="91440" tIns="45720" rIns="91440" bIns="45720" rtlCol="0">
            <a:normAutofit/>
          </a:bodyPr>
          <a:lstStyle>
            <a:lvl1pPr>
              <a:defRPr lang="en-US" sz="3600" dirty="0">
                <a:latin typeface="Angsana New" panose="02020603050405020304" pitchFamily="18" charset="-34"/>
                <a:cs typeface="Angsana New" panose="02020603050405020304" pitchFamily="18" charset="-34"/>
              </a:defRPr>
            </a:lvl1pPr>
          </a:lstStyle>
          <a:p>
            <a:pPr marL="0" lvl="0" indent="0">
              <a:lnSpc>
                <a:spcPct val="70000"/>
              </a:lnSpc>
              <a:buNone/>
            </a:pPr>
            <a:r>
              <a:rPr lang="en-US" dirty="0"/>
              <a:t>Click to edit Master text styles</a:t>
            </a:r>
          </a:p>
        </p:txBody>
      </p:sp>
    </p:spTree>
    <p:extLst>
      <p:ext uri="{BB962C8B-B14F-4D97-AF65-F5344CB8AC3E}">
        <p14:creationId xmlns:p14="http://schemas.microsoft.com/office/powerpoint/2010/main" val="40197801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2837BFF-D4C5-48B2-BF9C-596BB9075C62}"/>
              </a:ext>
            </a:extLst>
          </p:cNvPr>
          <p:cNvSpPr>
            <a:spLocks noGrp="1"/>
          </p:cNvSpPr>
          <p:nvPr>
            <p:ph type="body" sz="quarter" idx="12"/>
          </p:nvPr>
        </p:nvSpPr>
        <p:spPr>
          <a:xfrm>
            <a:off x="3841750" y="6127750"/>
            <a:ext cx="5400675" cy="234950"/>
          </a:xfrm>
        </p:spPr>
        <p:txBody>
          <a:bodyPr>
            <a:normAutofit/>
          </a:bodyPr>
          <a:lstStyle>
            <a:lvl1pPr marL="0" indent="0">
              <a:buNone/>
              <a:defRPr sz="1000">
                <a:solidFill>
                  <a:schemeClr val="bg1"/>
                </a:solidFill>
              </a:defRPr>
            </a:lvl1pPr>
          </a:lstStyle>
          <a:p>
            <a:pPr lvl="0"/>
            <a:r>
              <a:rPr lang="en-US" dirty="0"/>
              <a:t>Click to edit Master text styles</a:t>
            </a:r>
            <a:endParaRPr lang="en-GB" dirty="0"/>
          </a:p>
        </p:txBody>
      </p:sp>
      <p:sp>
        <p:nvSpPr>
          <p:cNvPr id="8" name="Chart Placeholder 3">
            <a:extLst>
              <a:ext uri="{FF2B5EF4-FFF2-40B4-BE49-F238E27FC236}">
                <a16:creationId xmlns:a16="http://schemas.microsoft.com/office/drawing/2014/main" id="{807BB872-8FD9-482F-B67B-482EDAEBC0EB}"/>
              </a:ext>
            </a:extLst>
          </p:cNvPr>
          <p:cNvSpPr>
            <a:spLocks noGrp="1"/>
          </p:cNvSpPr>
          <p:nvPr>
            <p:ph type="chart" sz="quarter" idx="14"/>
          </p:nvPr>
        </p:nvSpPr>
        <p:spPr>
          <a:xfrm>
            <a:off x="5992813" y="1028700"/>
            <a:ext cx="5549900" cy="4792663"/>
          </a:xfrm>
        </p:spPr>
        <p:txBody>
          <a:bodyPr/>
          <a:lstStyle/>
          <a:p>
            <a:endParaRPr lang="en-GB"/>
          </a:p>
        </p:txBody>
      </p:sp>
      <p:sp>
        <p:nvSpPr>
          <p:cNvPr id="9" name="TextBox 8">
            <a:extLst>
              <a:ext uri="{FF2B5EF4-FFF2-40B4-BE49-F238E27FC236}">
                <a16:creationId xmlns:a16="http://schemas.microsoft.com/office/drawing/2014/main" id="{F541FBBE-9A9B-476A-AECF-F5AC0FAB98A1}"/>
              </a:ext>
            </a:extLst>
          </p:cNvPr>
          <p:cNvSpPr txBox="1"/>
          <p:nvPr userDrawn="1"/>
        </p:nvSpPr>
        <p:spPr>
          <a:xfrm>
            <a:off x="325437" y="1488172"/>
            <a:ext cx="5151438" cy="1015663"/>
          </a:xfrm>
          <a:prstGeom prst="rect">
            <a:avLst/>
          </a:prstGeom>
          <a:noFill/>
        </p:spPr>
        <p:txBody>
          <a:bodyPr wrap="square">
            <a:spAutoFit/>
          </a:bodyPr>
          <a:lstStyle/>
          <a:p>
            <a:r>
              <a:rPr lang="en-GB" sz="2000" dirty="0">
                <a:latin typeface="+mn-lt"/>
                <a:cs typeface="Angsana New" panose="02020603050405020304" pitchFamily="18" charset="-34"/>
              </a:rPr>
              <a:t>started </a:t>
            </a:r>
            <a:r>
              <a:rPr lang="en-GB" sz="2000" b="1" dirty="0">
                <a:solidFill>
                  <a:schemeClr val="accent6"/>
                </a:solidFill>
                <a:latin typeface="+mn-lt"/>
                <a:cs typeface="Angsana New" panose="02020603050405020304" pitchFamily="18" charset="-34"/>
              </a:rPr>
              <a:t>walking for leisure </a:t>
            </a:r>
            <a:r>
              <a:rPr lang="en-GB" sz="2000" dirty="0">
                <a:latin typeface="+mn-lt"/>
                <a:cs typeface="Angsana New" panose="02020603050405020304" pitchFamily="18" charset="-34"/>
              </a:rPr>
              <a:t>during </a:t>
            </a:r>
          </a:p>
          <a:p>
            <a:r>
              <a:rPr lang="en-GB" sz="2000" dirty="0">
                <a:latin typeface="+mn-lt"/>
                <a:cs typeface="Angsana New" panose="02020603050405020304" pitchFamily="18" charset="-34"/>
              </a:rPr>
              <a:t>the pandemic.  Additionally the average </a:t>
            </a:r>
          </a:p>
          <a:p>
            <a:r>
              <a:rPr lang="en-GB" sz="2000" dirty="0">
                <a:latin typeface="+mn-lt"/>
                <a:cs typeface="Angsana New" panose="02020603050405020304" pitchFamily="18" charset="-34"/>
              </a:rPr>
              <a:t>amount of time spent increased by</a:t>
            </a:r>
            <a:endParaRPr lang="en-GB" sz="2000" dirty="0"/>
          </a:p>
        </p:txBody>
      </p:sp>
      <p:sp>
        <p:nvSpPr>
          <p:cNvPr id="4" name="Text Placeholder 3">
            <a:extLst>
              <a:ext uri="{FF2B5EF4-FFF2-40B4-BE49-F238E27FC236}">
                <a16:creationId xmlns:a16="http://schemas.microsoft.com/office/drawing/2014/main" id="{3EE69C62-1CB8-429A-8936-659C04D45B59}"/>
              </a:ext>
            </a:extLst>
          </p:cNvPr>
          <p:cNvSpPr>
            <a:spLocks noGrp="1"/>
          </p:cNvSpPr>
          <p:nvPr>
            <p:ph type="body" sz="quarter" idx="16" hasCustomPrompt="1"/>
          </p:nvPr>
        </p:nvSpPr>
        <p:spPr>
          <a:xfrm>
            <a:off x="330202" y="1071567"/>
            <a:ext cx="4131734" cy="503237"/>
          </a:xfrm>
        </p:spPr>
        <p:txBody>
          <a:bodyPr>
            <a:noAutofit/>
          </a:bodyPr>
          <a:lstStyle>
            <a:lvl1pPr marL="0" indent="0">
              <a:buNone/>
              <a:defRPr sz="3200">
                <a:solidFill>
                  <a:schemeClr val="accent6"/>
                </a:solidFill>
              </a:defRPr>
            </a:lvl1pPr>
          </a:lstStyle>
          <a:p>
            <a:pPr lvl="0"/>
            <a:r>
              <a:rPr lang="en-US" dirty="0"/>
              <a:t>Almost 70,000 people</a:t>
            </a:r>
            <a:endParaRPr lang="en-GB" dirty="0"/>
          </a:p>
        </p:txBody>
      </p:sp>
      <p:sp>
        <p:nvSpPr>
          <p:cNvPr id="12" name="Text Placeholder 3">
            <a:extLst>
              <a:ext uri="{FF2B5EF4-FFF2-40B4-BE49-F238E27FC236}">
                <a16:creationId xmlns:a16="http://schemas.microsoft.com/office/drawing/2014/main" id="{0B23F2A5-26B4-44F1-8D37-144CE483DAAB}"/>
              </a:ext>
            </a:extLst>
          </p:cNvPr>
          <p:cNvSpPr>
            <a:spLocks noGrp="1"/>
          </p:cNvSpPr>
          <p:nvPr>
            <p:ph type="body" sz="quarter" idx="17" hasCustomPrompt="1"/>
          </p:nvPr>
        </p:nvSpPr>
        <p:spPr>
          <a:xfrm>
            <a:off x="325437" y="2434030"/>
            <a:ext cx="1553102" cy="503237"/>
          </a:xfrm>
          <a:ln>
            <a:noFill/>
          </a:ln>
        </p:spPr>
        <p:txBody>
          <a:bodyPr>
            <a:noAutofit/>
          </a:bodyPr>
          <a:lstStyle>
            <a:lvl1pPr marL="0" indent="0">
              <a:buNone/>
              <a:defRPr sz="3200">
                <a:solidFill>
                  <a:schemeClr val="accent6"/>
                </a:solidFill>
              </a:defRPr>
            </a:lvl1pPr>
          </a:lstStyle>
          <a:p>
            <a:pPr lvl="0"/>
            <a:r>
              <a:rPr lang="en-US" dirty="0"/>
              <a:t>35%</a:t>
            </a:r>
            <a:endParaRPr lang="en-GB" dirty="0"/>
          </a:p>
        </p:txBody>
      </p:sp>
      <p:pic>
        <p:nvPicPr>
          <p:cNvPr id="13" name="Content Placeholder 12">
            <a:extLst>
              <a:ext uri="{FF2B5EF4-FFF2-40B4-BE49-F238E27FC236}">
                <a16:creationId xmlns:a16="http://schemas.microsoft.com/office/drawing/2014/main" id="{BCE1FEE3-EC52-4C8F-BA5D-249D176348D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3972" b="22455"/>
          <a:stretch/>
        </p:blipFill>
        <p:spPr>
          <a:xfrm>
            <a:off x="3108615" y="3156926"/>
            <a:ext cx="3139498" cy="2379563"/>
          </a:xfrm>
          <a:prstGeom prst="rect">
            <a:avLst/>
          </a:prstGeom>
        </p:spPr>
      </p:pic>
      <p:sp>
        <p:nvSpPr>
          <p:cNvPr id="14" name="Text Placeholder 15">
            <a:extLst>
              <a:ext uri="{FF2B5EF4-FFF2-40B4-BE49-F238E27FC236}">
                <a16:creationId xmlns:a16="http://schemas.microsoft.com/office/drawing/2014/main" id="{930B07CC-7A84-41BF-9319-E8117E32A54A}"/>
              </a:ext>
            </a:extLst>
          </p:cNvPr>
          <p:cNvSpPr>
            <a:spLocks noGrp="1"/>
          </p:cNvSpPr>
          <p:nvPr>
            <p:ph type="body" sz="quarter" idx="18"/>
          </p:nvPr>
        </p:nvSpPr>
        <p:spPr>
          <a:xfrm>
            <a:off x="309563" y="3586163"/>
            <a:ext cx="2971800" cy="1968500"/>
          </a:xfrm>
        </p:spPr>
        <p:txBody>
          <a:bodyPr>
            <a:noAutofit/>
          </a:bodyPr>
          <a:lstStyle>
            <a:lvl1pPr marL="0" indent="0">
              <a:buNone/>
              <a:defRPr sz="2000"/>
            </a:lvl1pPr>
            <a:lvl2pPr>
              <a:defRPr sz="2000"/>
            </a:lvl2pPr>
            <a:lvl3pPr marL="914400" indent="0">
              <a:buNone/>
              <a:defRPr sz="2000"/>
            </a:lvl3pPr>
            <a:lvl4pPr>
              <a:defRPr sz="2000"/>
            </a:lvl4pPr>
            <a:lvl5pPr>
              <a:defRPr sz="2000"/>
            </a:lvl5pPr>
          </a:lstStyle>
          <a:p>
            <a:pPr lvl="0"/>
            <a:r>
              <a:rPr lang="en-US" dirty="0"/>
              <a:t>Click to edit Master text styles</a:t>
            </a:r>
            <a:endParaRPr lang="en-GB" dirty="0"/>
          </a:p>
        </p:txBody>
      </p:sp>
      <p:sp>
        <p:nvSpPr>
          <p:cNvPr id="15" name="Text Placeholder 2">
            <a:extLst>
              <a:ext uri="{FF2B5EF4-FFF2-40B4-BE49-F238E27FC236}">
                <a16:creationId xmlns:a16="http://schemas.microsoft.com/office/drawing/2014/main" id="{B3315CDC-E34D-419C-887F-9AE5FD30F66D}"/>
              </a:ext>
            </a:extLst>
          </p:cNvPr>
          <p:cNvSpPr>
            <a:spLocks noGrp="1"/>
          </p:cNvSpPr>
          <p:nvPr>
            <p:ph type="body" sz="quarter" idx="11" hasCustomPrompt="1"/>
          </p:nvPr>
        </p:nvSpPr>
        <p:spPr>
          <a:xfrm>
            <a:off x="205319" y="124067"/>
            <a:ext cx="5613590" cy="725455"/>
          </a:xfrm>
        </p:spPr>
        <p:txBody>
          <a:bodyPr>
            <a:noAutofit/>
          </a:bodyPr>
          <a:lstStyle>
            <a:lvl1pPr marL="0" indent="0">
              <a:buNone/>
              <a:defRPr sz="5400">
                <a:solidFill>
                  <a:schemeClr val="accent6"/>
                </a:solidFill>
                <a:latin typeface="Angsana New" panose="02020603050405020304" pitchFamily="18" charset="-34"/>
                <a:cs typeface="Angsana New" panose="02020603050405020304" pitchFamily="18" charset="-34"/>
              </a:defRPr>
            </a:lvl1pPr>
          </a:lstStyle>
          <a:p>
            <a:r>
              <a:rPr lang="en-GB" dirty="0"/>
              <a:t>Walking for leisure</a:t>
            </a:r>
          </a:p>
        </p:txBody>
      </p:sp>
      <p:sp>
        <p:nvSpPr>
          <p:cNvPr id="16" name="TextBox 15">
            <a:extLst>
              <a:ext uri="{FF2B5EF4-FFF2-40B4-BE49-F238E27FC236}">
                <a16:creationId xmlns:a16="http://schemas.microsoft.com/office/drawing/2014/main" id="{1453F052-A44F-4E8F-8952-2E49F6BF36C1}"/>
              </a:ext>
            </a:extLst>
          </p:cNvPr>
          <p:cNvSpPr txBox="1"/>
          <p:nvPr userDrawn="1"/>
        </p:nvSpPr>
        <p:spPr>
          <a:xfrm>
            <a:off x="7799600" y="5612398"/>
            <a:ext cx="3625106" cy="338554"/>
          </a:xfrm>
          <a:prstGeom prst="rect">
            <a:avLst/>
          </a:prstGeom>
          <a:noFill/>
        </p:spPr>
        <p:txBody>
          <a:bodyPr wrap="square" rtlCol="0">
            <a:spAutoFit/>
          </a:bodyPr>
          <a:lstStyle/>
          <a:p>
            <a:pPr algn="r"/>
            <a:r>
              <a:rPr lang="en-GB" sz="1600" dirty="0"/>
              <a:t>Any sessions </a:t>
            </a:r>
            <a:r>
              <a:rPr lang="en-GB" sz="1600" b="1" dirty="0">
                <a:solidFill>
                  <a:schemeClr val="accent6"/>
                </a:solidFill>
              </a:rPr>
              <a:t>2020</a:t>
            </a:r>
            <a:r>
              <a:rPr lang="en-GB" sz="1600" dirty="0"/>
              <a:t> and </a:t>
            </a:r>
            <a:r>
              <a:rPr lang="en-GB" sz="1600" b="1" dirty="0">
                <a:solidFill>
                  <a:schemeClr val="bg1">
                    <a:lumMod val="65000"/>
                  </a:schemeClr>
                </a:solidFill>
              </a:rPr>
              <a:t>2016-19 (average)</a:t>
            </a:r>
          </a:p>
        </p:txBody>
      </p:sp>
      <p:sp>
        <p:nvSpPr>
          <p:cNvPr id="18" name="TextBox 17">
            <a:extLst>
              <a:ext uri="{FF2B5EF4-FFF2-40B4-BE49-F238E27FC236}">
                <a16:creationId xmlns:a16="http://schemas.microsoft.com/office/drawing/2014/main" id="{C940A4BE-AA81-4B9A-8372-BB0D401097C6}"/>
              </a:ext>
            </a:extLst>
          </p:cNvPr>
          <p:cNvSpPr txBox="1"/>
          <p:nvPr userDrawn="1"/>
        </p:nvSpPr>
        <p:spPr>
          <a:xfrm>
            <a:off x="7723187" y="299486"/>
            <a:ext cx="3535363" cy="707886"/>
          </a:xfrm>
          <a:prstGeom prst="rect">
            <a:avLst/>
          </a:prstGeom>
          <a:noFill/>
        </p:spPr>
        <p:txBody>
          <a:bodyPr wrap="square">
            <a:spAutoFit/>
          </a:bodyPr>
          <a:lstStyle/>
          <a:p>
            <a:pPr algn="ctr" rtl="0">
              <a:defRPr sz="2200" b="0" i="0" u="none" strike="noStrike" kern="1200" spc="0" baseline="0">
                <a:solidFill>
                  <a:srgbClr val="484043"/>
                </a:solidFill>
                <a:latin typeface="+mn-lt"/>
                <a:ea typeface="+mn-ea"/>
                <a:cs typeface="+mn-cs"/>
              </a:defRPr>
            </a:pPr>
            <a:r>
              <a:rPr lang="en-US" sz="2000" dirty="0"/>
              <a:t>Percentage of people doing </a:t>
            </a:r>
          </a:p>
          <a:p>
            <a:pPr algn="ctr" rtl="0">
              <a:defRPr sz="2200" b="0" i="0" u="none" strike="noStrike" kern="1200" spc="0" baseline="0">
                <a:solidFill>
                  <a:srgbClr val="484043"/>
                </a:solidFill>
                <a:latin typeface="+mn-lt"/>
                <a:ea typeface="+mn-ea"/>
                <a:cs typeface="+mn-cs"/>
              </a:defRPr>
            </a:pPr>
            <a:r>
              <a:rPr lang="en-US" sz="2000" dirty="0"/>
              <a:t>‘any sessions’ walking for leisure</a:t>
            </a:r>
          </a:p>
        </p:txBody>
      </p:sp>
    </p:spTree>
    <p:extLst>
      <p:ext uri="{BB962C8B-B14F-4D97-AF65-F5344CB8AC3E}">
        <p14:creationId xmlns:p14="http://schemas.microsoft.com/office/powerpoint/2010/main" val="23022123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ext and char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2837BFF-D4C5-48B2-BF9C-596BB9075C62}"/>
              </a:ext>
            </a:extLst>
          </p:cNvPr>
          <p:cNvSpPr>
            <a:spLocks noGrp="1"/>
          </p:cNvSpPr>
          <p:nvPr>
            <p:ph type="body" sz="quarter" idx="12"/>
          </p:nvPr>
        </p:nvSpPr>
        <p:spPr>
          <a:xfrm>
            <a:off x="3841750" y="6127750"/>
            <a:ext cx="5400675" cy="234950"/>
          </a:xfrm>
        </p:spPr>
        <p:txBody>
          <a:bodyPr>
            <a:normAutofit/>
          </a:bodyPr>
          <a:lstStyle>
            <a:lvl1pPr marL="0" indent="0">
              <a:buNone/>
              <a:defRPr sz="1000">
                <a:solidFill>
                  <a:schemeClr val="bg1"/>
                </a:solidFill>
              </a:defRPr>
            </a:lvl1pPr>
          </a:lstStyle>
          <a:p>
            <a:pPr lvl="0"/>
            <a:r>
              <a:rPr lang="en-US" dirty="0"/>
              <a:t>Click to edit Master text styles</a:t>
            </a:r>
            <a:endParaRPr lang="en-GB" dirty="0"/>
          </a:p>
        </p:txBody>
      </p:sp>
      <p:sp>
        <p:nvSpPr>
          <p:cNvPr id="8" name="Chart Placeholder 3">
            <a:extLst>
              <a:ext uri="{FF2B5EF4-FFF2-40B4-BE49-F238E27FC236}">
                <a16:creationId xmlns:a16="http://schemas.microsoft.com/office/drawing/2014/main" id="{807BB872-8FD9-482F-B67B-482EDAEBC0EB}"/>
              </a:ext>
            </a:extLst>
          </p:cNvPr>
          <p:cNvSpPr>
            <a:spLocks noGrp="1"/>
          </p:cNvSpPr>
          <p:nvPr>
            <p:ph type="chart" sz="quarter" idx="14"/>
          </p:nvPr>
        </p:nvSpPr>
        <p:spPr>
          <a:xfrm>
            <a:off x="5992813" y="1028700"/>
            <a:ext cx="5549900" cy="4792663"/>
          </a:xfrm>
        </p:spPr>
        <p:txBody>
          <a:bodyPr/>
          <a:lstStyle/>
          <a:p>
            <a:endParaRPr lang="en-GB"/>
          </a:p>
        </p:txBody>
      </p:sp>
      <p:sp>
        <p:nvSpPr>
          <p:cNvPr id="9" name="TextBox 8">
            <a:extLst>
              <a:ext uri="{FF2B5EF4-FFF2-40B4-BE49-F238E27FC236}">
                <a16:creationId xmlns:a16="http://schemas.microsoft.com/office/drawing/2014/main" id="{F541FBBE-9A9B-476A-AECF-F5AC0FAB98A1}"/>
              </a:ext>
            </a:extLst>
          </p:cNvPr>
          <p:cNvSpPr txBox="1"/>
          <p:nvPr userDrawn="1"/>
        </p:nvSpPr>
        <p:spPr>
          <a:xfrm>
            <a:off x="325437" y="1488172"/>
            <a:ext cx="5151438" cy="1015663"/>
          </a:xfrm>
          <a:prstGeom prst="rect">
            <a:avLst/>
          </a:prstGeom>
          <a:noFill/>
        </p:spPr>
        <p:txBody>
          <a:bodyPr wrap="square">
            <a:spAutoFit/>
          </a:bodyPr>
          <a:lstStyle/>
          <a:p>
            <a:r>
              <a:rPr lang="en-GB" sz="2000" dirty="0">
                <a:solidFill>
                  <a:schemeClr val="accent1"/>
                </a:solidFill>
                <a:latin typeface="+mn-lt"/>
                <a:cs typeface="Angsana New" panose="02020603050405020304" pitchFamily="18" charset="-34"/>
              </a:rPr>
              <a:t>stopped </a:t>
            </a:r>
            <a:r>
              <a:rPr lang="en-GB" sz="2000" b="1" dirty="0">
                <a:solidFill>
                  <a:schemeClr val="tx2"/>
                </a:solidFill>
                <a:latin typeface="+mn-lt"/>
                <a:cs typeface="Angsana New" panose="02020603050405020304" pitchFamily="18" charset="-34"/>
              </a:rPr>
              <a:t>walking for travel</a:t>
            </a:r>
            <a:r>
              <a:rPr lang="en-GB" sz="2000" b="1" dirty="0">
                <a:solidFill>
                  <a:schemeClr val="accent6"/>
                </a:solidFill>
                <a:latin typeface="+mn-lt"/>
                <a:cs typeface="Angsana New" panose="02020603050405020304" pitchFamily="18" charset="-34"/>
              </a:rPr>
              <a:t> </a:t>
            </a:r>
            <a:r>
              <a:rPr lang="en-GB" sz="2000" dirty="0">
                <a:latin typeface="+mn-lt"/>
                <a:cs typeface="Angsana New" panose="02020603050405020304" pitchFamily="18" charset="-34"/>
              </a:rPr>
              <a:t>during </a:t>
            </a:r>
          </a:p>
          <a:p>
            <a:r>
              <a:rPr lang="en-GB" sz="2000" dirty="0">
                <a:latin typeface="+mn-lt"/>
                <a:cs typeface="Angsana New" panose="02020603050405020304" pitchFamily="18" charset="-34"/>
              </a:rPr>
              <a:t>the pandemic. Additionally the average </a:t>
            </a:r>
          </a:p>
          <a:p>
            <a:r>
              <a:rPr lang="en-GB" sz="2000" dirty="0">
                <a:latin typeface="+mn-lt"/>
                <a:cs typeface="Angsana New" panose="02020603050405020304" pitchFamily="18" charset="-34"/>
              </a:rPr>
              <a:t>amount of time </a:t>
            </a:r>
            <a:r>
              <a:rPr lang="en-GB" sz="2000" dirty="0">
                <a:solidFill>
                  <a:schemeClr val="accent1"/>
                </a:solidFill>
                <a:latin typeface="+mn-lt"/>
                <a:cs typeface="Angsana New" panose="02020603050405020304" pitchFamily="18" charset="-34"/>
              </a:rPr>
              <a:t>decreased</a:t>
            </a:r>
            <a:r>
              <a:rPr lang="en-GB" sz="2000" dirty="0">
                <a:latin typeface="+mn-lt"/>
                <a:cs typeface="Angsana New" panose="02020603050405020304" pitchFamily="18" charset="-34"/>
              </a:rPr>
              <a:t> by</a:t>
            </a:r>
            <a:endParaRPr lang="en-GB" sz="2000" dirty="0"/>
          </a:p>
        </p:txBody>
      </p:sp>
      <p:sp>
        <p:nvSpPr>
          <p:cNvPr id="4" name="Text Placeholder 3">
            <a:extLst>
              <a:ext uri="{FF2B5EF4-FFF2-40B4-BE49-F238E27FC236}">
                <a16:creationId xmlns:a16="http://schemas.microsoft.com/office/drawing/2014/main" id="{3EE69C62-1CB8-429A-8936-659C04D45B59}"/>
              </a:ext>
            </a:extLst>
          </p:cNvPr>
          <p:cNvSpPr>
            <a:spLocks noGrp="1"/>
          </p:cNvSpPr>
          <p:nvPr>
            <p:ph type="body" sz="quarter" idx="16" hasCustomPrompt="1"/>
          </p:nvPr>
        </p:nvSpPr>
        <p:spPr>
          <a:xfrm>
            <a:off x="330202" y="1071567"/>
            <a:ext cx="4131734" cy="503237"/>
          </a:xfrm>
        </p:spPr>
        <p:txBody>
          <a:bodyPr>
            <a:noAutofit/>
          </a:bodyPr>
          <a:lstStyle>
            <a:lvl1pPr marL="0" indent="0">
              <a:buNone/>
              <a:defRPr sz="3200">
                <a:solidFill>
                  <a:schemeClr val="accent1"/>
                </a:solidFill>
              </a:defRPr>
            </a:lvl1pPr>
          </a:lstStyle>
          <a:p>
            <a:pPr lvl="0"/>
            <a:r>
              <a:rPr lang="en-US" dirty="0"/>
              <a:t>Almost 70,000 people</a:t>
            </a:r>
            <a:endParaRPr lang="en-GB" dirty="0"/>
          </a:p>
        </p:txBody>
      </p:sp>
      <p:sp>
        <p:nvSpPr>
          <p:cNvPr id="12" name="Text Placeholder 3">
            <a:extLst>
              <a:ext uri="{FF2B5EF4-FFF2-40B4-BE49-F238E27FC236}">
                <a16:creationId xmlns:a16="http://schemas.microsoft.com/office/drawing/2014/main" id="{0B23F2A5-26B4-44F1-8D37-144CE483DAAB}"/>
              </a:ext>
            </a:extLst>
          </p:cNvPr>
          <p:cNvSpPr>
            <a:spLocks noGrp="1"/>
          </p:cNvSpPr>
          <p:nvPr>
            <p:ph type="body" sz="quarter" idx="17" hasCustomPrompt="1"/>
          </p:nvPr>
        </p:nvSpPr>
        <p:spPr>
          <a:xfrm>
            <a:off x="325437" y="2398624"/>
            <a:ext cx="1553102" cy="503237"/>
          </a:xfrm>
        </p:spPr>
        <p:txBody>
          <a:bodyPr>
            <a:noAutofit/>
          </a:bodyPr>
          <a:lstStyle>
            <a:lvl1pPr marL="0" indent="0">
              <a:buNone/>
              <a:defRPr sz="3200">
                <a:solidFill>
                  <a:schemeClr val="accent1"/>
                </a:solidFill>
              </a:defRPr>
            </a:lvl1pPr>
          </a:lstStyle>
          <a:p>
            <a:pPr lvl="0"/>
            <a:r>
              <a:rPr lang="en-US" dirty="0"/>
              <a:t>35%</a:t>
            </a:r>
            <a:endParaRPr lang="en-GB" dirty="0"/>
          </a:p>
        </p:txBody>
      </p:sp>
      <p:sp>
        <p:nvSpPr>
          <p:cNvPr id="14" name="Text Placeholder 15">
            <a:extLst>
              <a:ext uri="{FF2B5EF4-FFF2-40B4-BE49-F238E27FC236}">
                <a16:creationId xmlns:a16="http://schemas.microsoft.com/office/drawing/2014/main" id="{930B07CC-7A84-41BF-9319-E8117E32A54A}"/>
              </a:ext>
            </a:extLst>
          </p:cNvPr>
          <p:cNvSpPr>
            <a:spLocks noGrp="1"/>
          </p:cNvSpPr>
          <p:nvPr>
            <p:ph type="body" sz="quarter" idx="18"/>
          </p:nvPr>
        </p:nvSpPr>
        <p:spPr>
          <a:xfrm>
            <a:off x="309563" y="3586163"/>
            <a:ext cx="2971800" cy="1968500"/>
          </a:xfrm>
        </p:spPr>
        <p:txBody>
          <a:bodyPr>
            <a:noAutofit/>
          </a:bodyPr>
          <a:lstStyle>
            <a:lvl1pPr marL="0" indent="0">
              <a:buNone/>
              <a:defRPr sz="2000"/>
            </a:lvl1pPr>
            <a:lvl2pPr>
              <a:defRPr sz="2000"/>
            </a:lvl2pPr>
            <a:lvl3pPr marL="914400" indent="0">
              <a:buNone/>
              <a:defRPr sz="2000"/>
            </a:lvl3pPr>
            <a:lvl4pPr>
              <a:defRPr sz="2000"/>
            </a:lvl4pPr>
            <a:lvl5pPr>
              <a:defRPr sz="2000"/>
            </a:lvl5pPr>
          </a:lstStyle>
          <a:p>
            <a:pPr lvl="0"/>
            <a:r>
              <a:rPr lang="en-US" dirty="0"/>
              <a:t>Click to edit Master text styles</a:t>
            </a:r>
            <a:endParaRPr lang="en-GB" dirty="0"/>
          </a:p>
        </p:txBody>
      </p:sp>
      <p:sp>
        <p:nvSpPr>
          <p:cNvPr id="16" name="TextBox 15">
            <a:extLst>
              <a:ext uri="{FF2B5EF4-FFF2-40B4-BE49-F238E27FC236}">
                <a16:creationId xmlns:a16="http://schemas.microsoft.com/office/drawing/2014/main" id="{1453F052-A44F-4E8F-8952-2E49F6BF36C1}"/>
              </a:ext>
            </a:extLst>
          </p:cNvPr>
          <p:cNvSpPr txBox="1"/>
          <p:nvPr userDrawn="1"/>
        </p:nvSpPr>
        <p:spPr>
          <a:xfrm>
            <a:off x="7799600" y="5612398"/>
            <a:ext cx="3625106" cy="338554"/>
          </a:xfrm>
          <a:prstGeom prst="rect">
            <a:avLst/>
          </a:prstGeom>
          <a:noFill/>
        </p:spPr>
        <p:txBody>
          <a:bodyPr wrap="square" rtlCol="0">
            <a:spAutoFit/>
          </a:bodyPr>
          <a:lstStyle/>
          <a:p>
            <a:pPr algn="r"/>
            <a:r>
              <a:rPr lang="en-GB" sz="1600" dirty="0"/>
              <a:t>Any sessions </a:t>
            </a:r>
            <a:r>
              <a:rPr lang="en-GB" sz="1600" b="1" dirty="0">
                <a:solidFill>
                  <a:schemeClr val="tx2"/>
                </a:solidFill>
              </a:rPr>
              <a:t>2020</a:t>
            </a:r>
            <a:r>
              <a:rPr lang="en-GB" sz="1600" dirty="0"/>
              <a:t> and </a:t>
            </a:r>
            <a:r>
              <a:rPr lang="en-GB" sz="1600" b="1" dirty="0">
                <a:solidFill>
                  <a:schemeClr val="bg1">
                    <a:lumMod val="65000"/>
                  </a:schemeClr>
                </a:solidFill>
              </a:rPr>
              <a:t>2016-19 (average)</a:t>
            </a:r>
          </a:p>
        </p:txBody>
      </p:sp>
      <p:sp>
        <p:nvSpPr>
          <p:cNvPr id="17" name="TextBox 16">
            <a:extLst>
              <a:ext uri="{FF2B5EF4-FFF2-40B4-BE49-F238E27FC236}">
                <a16:creationId xmlns:a16="http://schemas.microsoft.com/office/drawing/2014/main" id="{53ED20FD-49AF-471E-AE77-77D73C16D531}"/>
              </a:ext>
            </a:extLst>
          </p:cNvPr>
          <p:cNvSpPr txBox="1"/>
          <p:nvPr userDrawn="1"/>
        </p:nvSpPr>
        <p:spPr>
          <a:xfrm>
            <a:off x="7723187" y="308722"/>
            <a:ext cx="3535363" cy="707886"/>
          </a:xfrm>
          <a:prstGeom prst="rect">
            <a:avLst/>
          </a:prstGeom>
          <a:noFill/>
        </p:spPr>
        <p:txBody>
          <a:bodyPr wrap="square">
            <a:spAutoFit/>
          </a:bodyPr>
          <a:lstStyle/>
          <a:p>
            <a:pPr algn="ctr" rtl="0">
              <a:defRPr sz="2200" b="0" i="0" u="none" strike="noStrike" kern="1200" spc="0" baseline="0">
                <a:solidFill>
                  <a:srgbClr val="484043"/>
                </a:solidFill>
                <a:latin typeface="+mn-lt"/>
                <a:ea typeface="+mn-ea"/>
                <a:cs typeface="+mn-cs"/>
              </a:defRPr>
            </a:pPr>
            <a:r>
              <a:rPr lang="en-US" sz="2000" dirty="0"/>
              <a:t>Percentage of people doing </a:t>
            </a:r>
          </a:p>
          <a:p>
            <a:pPr algn="ctr" rtl="0">
              <a:defRPr sz="2200" b="0" i="0" u="none" strike="noStrike" kern="1200" spc="0" baseline="0">
                <a:solidFill>
                  <a:srgbClr val="484043"/>
                </a:solidFill>
                <a:latin typeface="+mn-lt"/>
                <a:ea typeface="+mn-ea"/>
                <a:cs typeface="+mn-cs"/>
              </a:defRPr>
            </a:pPr>
            <a:r>
              <a:rPr lang="en-US" sz="2000" dirty="0"/>
              <a:t>‘any sessions’ walking for travel</a:t>
            </a:r>
          </a:p>
        </p:txBody>
      </p:sp>
      <p:pic>
        <p:nvPicPr>
          <p:cNvPr id="18" name="Content Placeholder 16">
            <a:extLst>
              <a:ext uri="{FF2B5EF4-FFF2-40B4-BE49-F238E27FC236}">
                <a16:creationId xmlns:a16="http://schemas.microsoft.com/office/drawing/2014/main" id="{123D2254-4D81-44F4-8CB0-A957BFB54AD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38223" y="2944393"/>
            <a:ext cx="3989088" cy="2819545"/>
          </a:xfrm>
          <a:prstGeom prst="rect">
            <a:avLst/>
          </a:prstGeom>
        </p:spPr>
      </p:pic>
      <p:sp>
        <p:nvSpPr>
          <p:cNvPr id="19" name="Text Placeholder 2">
            <a:extLst>
              <a:ext uri="{FF2B5EF4-FFF2-40B4-BE49-F238E27FC236}">
                <a16:creationId xmlns:a16="http://schemas.microsoft.com/office/drawing/2014/main" id="{4B874D6F-0AAF-4C39-91F3-2C6E679B6681}"/>
              </a:ext>
            </a:extLst>
          </p:cNvPr>
          <p:cNvSpPr>
            <a:spLocks noGrp="1"/>
          </p:cNvSpPr>
          <p:nvPr>
            <p:ph type="body" sz="quarter" idx="11" hasCustomPrompt="1"/>
          </p:nvPr>
        </p:nvSpPr>
        <p:spPr>
          <a:xfrm>
            <a:off x="205319" y="124067"/>
            <a:ext cx="5613590" cy="725455"/>
          </a:xfrm>
        </p:spPr>
        <p:txBody>
          <a:bodyPr>
            <a:noAutofit/>
          </a:bodyPr>
          <a:lstStyle>
            <a:lvl1pPr marL="0" indent="0">
              <a:buNone/>
              <a:defRPr sz="5400">
                <a:solidFill>
                  <a:schemeClr val="tx2"/>
                </a:solidFill>
                <a:latin typeface="Angsana New" panose="02020603050405020304" pitchFamily="18" charset="-34"/>
                <a:cs typeface="Angsana New" panose="02020603050405020304" pitchFamily="18" charset="-34"/>
              </a:defRPr>
            </a:lvl1pPr>
          </a:lstStyle>
          <a:p>
            <a:r>
              <a:rPr lang="en-GB" dirty="0"/>
              <a:t>Walking for travel</a:t>
            </a:r>
          </a:p>
        </p:txBody>
      </p:sp>
    </p:spTree>
    <p:extLst>
      <p:ext uri="{BB962C8B-B14F-4D97-AF65-F5344CB8AC3E}">
        <p14:creationId xmlns:p14="http://schemas.microsoft.com/office/powerpoint/2010/main" val="620278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ext and char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2837BFF-D4C5-48B2-BF9C-596BB9075C62}"/>
              </a:ext>
            </a:extLst>
          </p:cNvPr>
          <p:cNvSpPr>
            <a:spLocks noGrp="1"/>
          </p:cNvSpPr>
          <p:nvPr>
            <p:ph type="body" sz="quarter" idx="12"/>
          </p:nvPr>
        </p:nvSpPr>
        <p:spPr>
          <a:xfrm>
            <a:off x="3841750" y="6127750"/>
            <a:ext cx="5400675" cy="234950"/>
          </a:xfrm>
        </p:spPr>
        <p:txBody>
          <a:bodyPr>
            <a:normAutofit/>
          </a:bodyPr>
          <a:lstStyle>
            <a:lvl1pPr marL="0" indent="0">
              <a:buNone/>
              <a:defRPr sz="1000">
                <a:solidFill>
                  <a:schemeClr val="bg1"/>
                </a:solidFill>
              </a:defRPr>
            </a:lvl1pPr>
          </a:lstStyle>
          <a:p>
            <a:pPr lvl="0"/>
            <a:r>
              <a:rPr lang="en-US" dirty="0"/>
              <a:t>Click to edit Master text styles</a:t>
            </a:r>
            <a:endParaRPr lang="en-GB" dirty="0"/>
          </a:p>
        </p:txBody>
      </p:sp>
      <p:sp>
        <p:nvSpPr>
          <p:cNvPr id="8" name="Chart Placeholder 3">
            <a:extLst>
              <a:ext uri="{FF2B5EF4-FFF2-40B4-BE49-F238E27FC236}">
                <a16:creationId xmlns:a16="http://schemas.microsoft.com/office/drawing/2014/main" id="{807BB872-8FD9-482F-B67B-482EDAEBC0EB}"/>
              </a:ext>
            </a:extLst>
          </p:cNvPr>
          <p:cNvSpPr>
            <a:spLocks noGrp="1"/>
          </p:cNvSpPr>
          <p:nvPr>
            <p:ph type="chart" sz="quarter" idx="14"/>
          </p:nvPr>
        </p:nvSpPr>
        <p:spPr>
          <a:xfrm>
            <a:off x="5992813" y="1028700"/>
            <a:ext cx="5549900" cy="4792663"/>
          </a:xfrm>
        </p:spPr>
        <p:txBody>
          <a:bodyPr/>
          <a:lstStyle/>
          <a:p>
            <a:endParaRPr lang="en-GB"/>
          </a:p>
        </p:txBody>
      </p:sp>
      <p:sp>
        <p:nvSpPr>
          <p:cNvPr id="9" name="TextBox 8">
            <a:extLst>
              <a:ext uri="{FF2B5EF4-FFF2-40B4-BE49-F238E27FC236}">
                <a16:creationId xmlns:a16="http://schemas.microsoft.com/office/drawing/2014/main" id="{F541FBBE-9A9B-476A-AECF-F5AC0FAB98A1}"/>
              </a:ext>
            </a:extLst>
          </p:cNvPr>
          <p:cNvSpPr txBox="1"/>
          <p:nvPr userDrawn="1"/>
        </p:nvSpPr>
        <p:spPr>
          <a:xfrm>
            <a:off x="325437" y="1488172"/>
            <a:ext cx="5151438" cy="1015663"/>
          </a:xfrm>
          <a:prstGeom prst="rect">
            <a:avLst/>
          </a:prstGeom>
          <a:noFill/>
        </p:spPr>
        <p:txBody>
          <a:bodyPr wrap="square">
            <a:spAutoFit/>
          </a:bodyPr>
          <a:lstStyle/>
          <a:p>
            <a:r>
              <a:rPr lang="en-GB" sz="2000" dirty="0">
                <a:solidFill>
                  <a:schemeClr val="accent1"/>
                </a:solidFill>
                <a:latin typeface="+mn-lt"/>
                <a:cs typeface="Angsana New" panose="02020603050405020304" pitchFamily="18" charset="-34"/>
              </a:rPr>
              <a:t>stopped</a:t>
            </a:r>
            <a:r>
              <a:rPr lang="en-GB" sz="2000" dirty="0">
                <a:latin typeface="+mn-lt"/>
                <a:cs typeface="Angsana New" panose="02020603050405020304" pitchFamily="18" charset="-34"/>
              </a:rPr>
              <a:t> taking part in </a:t>
            </a:r>
            <a:r>
              <a:rPr lang="en-GB" sz="2000" b="1" dirty="0">
                <a:solidFill>
                  <a:srgbClr val="7C4982"/>
                </a:solidFill>
                <a:latin typeface="+mn-lt"/>
                <a:cs typeface="Angsana New" panose="02020603050405020304" pitchFamily="18" charset="-34"/>
              </a:rPr>
              <a:t>traditional sport </a:t>
            </a:r>
          </a:p>
          <a:p>
            <a:r>
              <a:rPr lang="en-GB" sz="2000" dirty="0">
                <a:latin typeface="+mn-lt"/>
                <a:cs typeface="Angsana New" panose="02020603050405020304" pitchFamily="18" charset="-34"/>
              </a:rPr>
              <a:t>during the pandemic.  Additionally the average </a:t>
            </a:r>
          </a:p>
          <a:p>
            <a:r>
              <a:rPr lang="en-GB" sz="2000" dirty="0">
                <a:latin typeface="+mn-lt"/>
                <a:cs typeface="Angsana New" panose="02020603050405020304" pitchFamily="18" charset="-34"/>
              </a:rPr>
              <a:t>amount of time spent </a:t>
            </a:r>
            <a:r>
              <a:rPr lang="en-GB" sz="2000" dirty="0">
                <a:solidFill>
                  <a:schemeClr val="accent1"/>
                </a:solidFill>
                <a:latin typeface="+mn-lt"/>
                <a:cs typeface="Angsana New" panose="02020603050405020304" pitchFamily="18" charset="-34"/>
              </a:rPr>
              <a:t>decreased</a:t>
            </a:r>
            <a:r>
              <a:rPr lang="en-GB" sz="2000" dirty="0">
                <a:latin typeface="+mn-lt"/>
                <a:cs typeface="Angsana New" panose="02020603050405020304" pitchFamily="18" charset="-34"/>
              </a:rPr>
              <a:t> by</a:t>
            </a:r>
            <a:endParaRPr lang="en-GB" sz="2000" dirty="0"/>
          </a:p>
        </p:txBody>
      </p:sp>
      <p:sp>
        <p:nvSpPr>
          <p:cNvPr id="4" name="Text Placeholder 3">
            <a:extLst>
              <a:ext uri="{FF2B5EF4-FFF2-40B4-BE49-F238E27FC236}">
                <a16:creationId xmlns:a16="http://schemas.microsoft.com/office/drawing/2014/main" id="{3EE69C62-1CB8-429A-8936-659C04D45B59}"/>
              </a:ext>
            </a:extLst>
          </p:cNvPr>
          <p:cNvSpPr>
            <a:spLocks noGrp="1"/>
          </p:cNvSpPr>
          <p:nvPr>
            <p:ph type="body" sz="quarter" idx="16" hasCustomPrompt="1"/>
          </p:nvPr>
        </p:nvSpPr>
        <p:spPr>
          <a:xfrm>
            <a:off x="330202" y="1071567"/>
            <a:ext cx="4131734" cy="503237"/>
          </a:xfrm>
        </p:spPr>
        <p:txBody>
          <a:bodyPr>
            <a:noAutofit/>
          </a:bodyPr>
          <a:lstStyle>
            <a:lvl1pPr marL="0" indent="0">
              <a:buNone/>
              <a:defRPr sz="3200">
                <a:solidFill>
                  <a:srgbClr val="7C4982"/>
                </a:solidFill>
              </a:defRPr>
            </a:lvl1pPr>
          </a:lstStyle>
          <a:p>
            <a:pPr lvl="0"/>
            <a:r>
              <a:rPr lang="en-US" dirty="0"/>
              <a:t>Almost 70,000 people</a:t>
            </a:r>
            <a:endParaRPr lang="en-GB" dirty="0"/>
          </a:p>
        </p:txBody>
      </p:sp>
      <p:sp>
        <p:nvSpPr>
          <p:cNvPr id="12" name="Text Placeholder 3">
            <a:extLst>
              <a:ext uri="{FF2B5EF4-FFF2-40B4-BE49-F238E27FC236}">
                <a16:creationId xmlns:a16="http://schemas.microsoft.com/office/drawing/2014/main" id="{0B23F2A5-26B4-44F1-8D37-144CE483DAAB}"/>
              </a:ext>
            </a:extLst>
          </p:cNvPr>
          <p:cNvSpPr>
            <a:spLocks noGrp="1"/>
          </p:cNvSpPr>
          <p:nvPr>
            <p:ph type="body" sz="quarter" idx="17" hasCustomPrompt="1"/>
          </p:nvPr>
        </p:nvSpPr>
        <p:spPr>
          <a:xfrm>
            <a:off x="325437" y="2451576"/>
            <a:ext cx="1553102" cy="503237"/>
          </a:xfrm>
        </p:spPr>
        <p:txBody>
          <a:bodyPr>
            <a:noAutofit/>
          </a:bodyPr>
          <a:lstStyle>
            <a:lvl1pPr marL="0" indent="0">
              <a:buNone/>
              <a:defRPr sz="3200">
                <a:solidFill>
                  <a:schemeClr val="accent1"/>
                </a:solidFill>
              </a:defRPr>
            </a:lvl1pPr>
          </a:lstStyle>
          <a:p>
            <a:pPr lvl="0"/>
            <a:r>
              <a:rPr lang="en-US" dirty="0"/>
              <a:t>35%</a:t>
            </a:r>
            <a:endParaRPr lang="en-GB" dirty="0"/>
          </a:p>
        </p:txBody>
      </p:sp>
      <p:sp>
        <p:nvSpPr>
          <p:cNvPr id="14" name="Text Placeholder 15">
            <a:extLst>
              <a:ext uri="{FF2B5EF4-FFF2-40B4-BE49-F238E27FC236}">
                <a16:creationId xmlns:a16="http://schemas.microsoft.com/office/drawing/2014/main" id="{930B07CC-7A84-41BF-9319-E8117E32A54A}"/>
              </a:ext>
            </a:extLst>
          </p:cNvPr>
          <p:cNvSpPr>
            <a:spLocks noGrp="1"/>
          </p:cNvSpPr>
          <p:nvPr>
            <p:ph type="body" sz="quarter" idx="18"/>
          </p:nvPr>
        </p:nvSpPr>
        <p:spPr>
          <a:xfrm>
            <a:off x="309563" y="3586163"/>
            <a:ext cx="2971800" cy="1968500"/>
          </a:xfrm>
        </p:spPr>
        <p:txBody>
          <a:bodyPr>
            <a:noAutofit/>
          </a:bodyPr>
          <a:lstStyle>
            <a:lvl1pPr marL="0" indent="0">
              <a:buNone/>
              <a:defRPr sz="2000"/>
            </a:lvl1pPr>
            <a:lvl2pPr>
              <a:defRPr sz="2000"/>
            </a:lvl2pPr>
            <a:lvl3pPr marL="914400" indent="0">
              <a:buNone/>
              <a:defRPr sz="2000"/>
            </a:lvl3pPr>
            <a:lvl4pPr>
              <a:defRPr sz="2000"/>
            </a:lvl4pPr>
            <a:lvl5pPr>
              <a:defRPr sz="2000"/>
            </a:lvl5pPr>
          </a:lstStyle>
          <a:p>
            <a:pPr lvl="0"/>
            <a:r>
              <a:rPr lang="en-US" dirty="0"/>
              <a:t>Click to edit Master text styles</a:t>
            </a:r>
            <a:endParaRPr lang="en-GB" dirty="0"/>
          </a:p>
        </p:txBody>
      </p:sp>
      <p:sp>
        <p:nvSpPr>
          <p:cNvPr id="15" name="Text Placeholder 2">
            <a:extLst>
              <a:ext uri="{FF2B5EF4-FFF2-40B4-BE49-F238E27FC236}">
                <a16:creationId xmlns:a16="http://schemas.microsoft.com/office/drawing/2014/main" id="{B3315CDC-E34D-419C-887F-9AE5FD30F66D}"/>
              </a:ext>
            </a:extLst>
          </p:cNvPr>
          <p:cNvSpPr>
            <a:spLocks noGrp="1"/>
          </p:cNvSpPr>
          <p:nvPr>
            <p:ph type="body" sz="quarter" idx="11" hasCustomPrompt="1"/>
          </p:nvPr>
        </p:nvSpPr>
        <p:spPr>
          <a:xfrm>
            <a:off x="205319" y="124067"/>
            <a:ext cx="5364208" cy="725455"/>
          </a:xfrm>
        </p:spPr>
        <p:txBody>
          <a:bodyPr>
            <a:noAutofit/>
          </a:bodyPr>
          <a:lstStyle>
            <a:lvl1pPr marL="0" indent="0">
              <a:buNone/>
              <a:defRPr sz="5400">
                <a:solidFill>
                  <a:srgbClr val="7C4982"/>
                </a:solidFill>
                <a:latin typeface="Angsana New" panose="02020603050405020304" pitchFamily="18" charset="-34"/>
                <a:cs typeface="Angsana New" panose="02020603050405020304" pitchFamily="18" charset="-34"/>
              </a:defRPr>
            </a:lvl1pPr>
          </a:lstStyle>
          <a:p>
            <a:r>
              <a:rPr lang="en-GB" dirty="0"/>
              <a:t>Traditional sport</a:t>
            </a:r>
          </a:p>
        </p:txBody>
      </p:sp>
      <p:sp>
        <p:nvSpPr>
          <p:cNvPr id="16" name="TextBox 15">
            <a:extLst>
              <a:ext uri="{FF2B5EF4-FFF2-40B4-BE49-F238E27FC236}">
                <a16:creationId xmlns:a16="http://schemas.microsoft.com/office/drawing/2014/main" id="{1453F052-A44F-4E8F-8952-2E49F6BF36C1}"/>
              </a:ext>
            </a:extLst>
          </p:cNvPr>
          <p:cNvSpPr txBox="1"/>
          <p:nvPr userDrawn="1"/>
        </p:nvSpPr>
        <p:spPr>
          <a:xfrm>
            <a:off x="7799600" y="5612398"/>
            <a:ext cx="3625106" cy="338554"/>
          </a:xfrm>
          <a:prstGeom prst="rect">
            <a:avLst/>
          </a:prstGeom>
          <a:noFill/>
        </p:spPr>
        <p:txBody>
          <a:bodyPr wrap="square" rtlCol="0">
            <a:spAutoFit/>
          </a:bodyPr>
          <a:lstStyle/>
          <a:p>
            <a:pPr algn="r"/>
            <a:r>
              <a:rPr lang="en-GB" sz="1600" dirty="0"/>
              <a:t>Any sessions </a:t>
            </a:r>
            <a:r>
              <a:rPr lang="en-GB" sz="1600" b="1" dirty="0">
                <a:solidFill>
                  <a:srgbClr val="7C4982"/>
                </a:solidFill>
              </a:rPr>
              <a:t>2020</a:t>
            </a:r>
            <a:r>
              <a:rPr lang="en-GB" sz="1600" dirty="0"/>
              <a:t> and </a:t>
            </a:r>
            <a:r>
              <a:rPr lang="en-GB" sz="1600" b="1" dirty="0">
                <a:solidFill>
                  <a:schemeClr val="bg1">
                    <a:lumMod val="65000"/>
                  </a:schemeClr>
                </a:solidFill>
              </a:rPr>
              <a:t>2016-19 (average)</a:t>
            </a:r>
          </a:p>
        </p:txBody>
      </p:sp>
      <p:sp>
        <p:nvSpPr>
          <p:cNvPr id="18" name="TextBox 17">
            <a:extLst>
              <a:ext uri="{FF2B5EF4-FFF2-40B4-BE49-F238E27FC236}">
                <a16:creationId xmlns:a16="http://schemas.microsoft.com/office/drawing/2014/main" id="{A4A36708-F627-4679-AF04-137DB31E554D}"/>
              </a:ext>
            </a:extLst>
          </p:cNvPr>
          <p:cNvSpPr txBox="1"/>
          <p:nvPr userDrawn="1"/>
        </p:nvSpPr>
        <p:spPr>
          <a:xfrm>
            <a:off x="7723187" y="299486"/>
            <a:ext cx="3701519" cy="707886"/>
          </a:xfrm>
          <a:prstGeom prst="rect">
            <a:avLst/>
          </a:prstGeom>
          <a:noFill/>
        </p:spPr>
        <p:txBody>
          <a:bodyPr wrap="square">
            <a:spAutoFit/>
          </a:bodyPr>
          <a:lstStyle/>
          <a:p>
            <a:pPr algn="ctr" rtl="0">
              <a:defRPr sz="2200" b="0" i="0" u="none" strike="noStrike" kern="1200" spc="0" baseline="0">
                <a:solidFill>
                  <a:srgbClr val="484043"/>
                </a:solidFill>
                <a:latin typeface="+mn-lt"/>
                <a:ea typeface="+mn-ea"/>
                <a:cs typeface="+mn-cs"/>
              </a:defRPr>
            </a:pPr>
            <a:r>
              <a:rPr lang="en-US" sz="2000" dirty="0"/>
              <a:t>Percentage of people doing </a:t>
            </a:r>
          </a:p>
          <a:p>
            <a:pPr algn="ctr" rtl="0">
              <a:defRPr sz="2200" b="0" i="0" u="none" strike="noStrike" kern="1200" spc="0" baseline="0">
                <a:solidFill>
                  <a:srgbClr val="484043"/>
                </a:solidFill>
                <a:latin typeface="+mn-lt"/>
                <a:ea typeface="+mn-ea"/>
                <a:cs typeface="+mn-cs"/>
              </a:defRPr>
            </a:pPr>
            <a:r>
              <a:rPr lang="en-US" sz="2000" dirty="0"/>
              <a:t>‘any sessions’ of traditional sport</a:t>
            </a:r>
          </a:p>
        </p:txBody>
      </p:sp>
      <p:pic>
        <p:nvPicPr>
          <p:cNvPr id="19" name="Content Placeholder 4">
            <a:extLst>
              <a:ext uri="{FF2B5EF4-FFF2-40B4-BE49-F238E27FC236}">
                <a16:creationId xmlns:a16="http://schemas.microsoft.com/office/drawing/2014/main" id="{CB1F77BC-4881-4CA8-8ED5-30ECEA1F0C4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7641" b="23827"/>
          <a:stretch/>
        </p:blipFill>
        <p:spPr>
          <a:xfrm>
            <a:off x="3106896" y="3105614"/>
            <a:ext cx="3015422" cy="2497104"/>
          </a:xfrm>
          <a:prstGeom prst="rect">
            <a:avLst/>
          </a:prstGeom>
        </p:spPr>
      </p:pic>
    </p:spTree>
    <p:extLst>
      <p:ext uri="{BB962C8B-B14F-4D97-AF65-F5344CB8AC3E}">
        <p14:creationId xmlns:p14="http://schemas.microsoft.com/office/powerpoint/2010/main" val="37447916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ext and char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2837BFF-D4C5-48B2-BF9C-596BB9075C62}"/>
              </a:ext>
            </a:extLst>
          </p:cNvPr>
          <p:cNvSpPr>
            <a:spLocks noGrp="1"/>
          </p:cNvSpPr>
          <p:nvPr>
            <p:ph type="body" sz="quarter" idx="12"/>
          </p:nvPr>
        </p:nvSpPr>
        <p:spPr>
          <a:xfrm>
            <a:off x="3841750" y="6127750"/>
            <a:ext cx="5400675" cy="234950"/>
          </a:xfrm>
        </p:spPr>
        <p:txBody>
          <a:bodyPr>
            <a:normAutofit/>
          </a:bodyPr>
          <a:lstStyle>
            <a:lvl1pPr marL="0" indent="0">
              <a:buNone/>
              <a:defRPr sz="1000">
                <a:solidFill>
                  <a:schemeClr val="bg1"/>
                </a:solidFill>
              </a:defRPr>
            </a:lvl1pPr>
          </a:lstStyle>
          <a:p>
            <a:pPr lvl="0"/>
            <a:r>
              <a:rPr lang="en-US" dirty="0"/>
              <a:t>Click to edit Master text styles</a:t>
            </a:r>
            <a:endParaRPr lang="en-GB" dirty="0"/>
          </a:p>
        </p:txBody>
      </p:sp>
      <p:sp>
        <p:nvSpPr>
          <p:cNvPr id="8" name="Chart Placeholder 3">
            <a:extLst>
              <a:ext uri="{FF2B5EF4-FFF2-40B4-BE49-F238E27FC236}">
                <a16:creationId xmlns:a16="http://schemas.microsoft.com/office/drawing/2014/main" id="{807BB872-8FD9-482F-B67B-482EDAEBC0EB}"/>
              </a:ext>
            </a:extLst>
          </p:cNvPr>
          <p:cNvSpPr>
            <a:spLocks noGrp="1"/>
          </p:cNvSpPr>
          <p:nvPr>
            <p:ph type="chart" sz="quarter" idx="14"/>
          </p:nvPr>
        </p:nvSpPr>
        <p:spPr>
          <a:xfrm>
            <a:off x="5992813" y="1028700"/>
            <a:ext cx="5549900" cy="4792663"/>
          </a:xfrm>
        </p:spPr>
        <p:txBody>
          <a:bodyPr/>
          <a:lstStyle/>
          <a:p>
            <a:endParaRPr lang="en-GB"/>
          </a:p>
        </p:txBody>
      </p:sp>
      <p:sp>
        <p:nvSpPr>
          <p:cNvPr id="9" name="TextBox 8">
            <a:extLst>
              <a:ext uri="{FF2B5EF4-FFF2-40B4-BE49-F238E27FC236}">
                <a16:creationId xmlns:a16="http://schemas.microsoft.com/office/drawing/2014/main" id="{F541FBBE-9A9B-476A-AECF-F5AC0FAB98A1}"/>
              </a:ext>
            </a:extLst>
          </p:cNvPr>
          <p:cNvSpPr txBox="1"/>
          <p:nvPr userDrawn="1"/>
        </p:nvSpPr>
        <p:spPr>
          <a:xfrm>
            <a:off x="325437" y="1488172"/>
            <a:ext cx="5151438" cy="1015663"/>
          </a:xfrm>
          <a:prstGeom prst="rect">
            <a:avLst/>
          </a:prstGeom>
          <a:noFill/>
        </p:spPr>
        <p:txBody>
          <a:bodyPr wrap="square">
            <a:spAutoFit/>
          </a:bodyPr>
          <a:lstStyle/>
          <a:p>
            <a:r>
              <a:rPr lang="en-GB" sz="2000" dirty="0">
                <a:latin typeface="+mn-lt"/>
                <a:cs typeface="Angsana New" panose="02020603050405020304" pitchFamily="18" charset="-34"/>
              </a:rPr>
              <a:t>started </a:t>
            </a:r>
            <a:r>
              <a:rPr lang="en-GB" sz="2000" b="1" dirty="0">
                <a:solidFill>
                  <a:schemeClr val="accent5"/>
                </a:solidFill>
                <a:latin typeface="+mn-lt"/>
                <a:cs typeface="Angsana New" panose="02020603050405020304" pitchFamily="18" charset="-34"/>
              </a:rPr>
              <a:t>gardening</a:t>
            </a:r>
            <a:r>
              <a:rPr lang="en-GB" sz="2000" dirty="0">
                <a:solidFill>
                  <a:schemeClr val="accent6"/>
                </a:solidFill>
                <a:latin typeface="+mn-lt"/>
                <a:cs typeface="Angsana New" panose="02020603050405020304" pitchFamily="18" charset="-34"/>
              </a:rPr>
              <a:t> </a:t>
            </a:r>
            <a:r>
              <a:rPr lang="en-GB" sz="2000" dirty="0">
                <a:latin typeface="+mn-lt"/>
                <a:cs typeface="Angsana New" panose="02020603050405020304" pitchFamily="18" charset="-34"/>
              </a:rPr>
              <a:t>during </a:t>
            </a:r>
          </a:p>
          <a:p>
            <a:r>
              <a:rPr lang="en-GB" sz="2000" dirty="0">
                <a:latin typeface="+mn-lt"/>
                <a:cs typeface="Angsana New" panose="02020603050405020304" pitchFamily="18" charset="-34"/>
              </a:rPr>
              <a:t>the pandemic. Additionally the average </a:t>
            </a:r>
          </a:p>
          <a:p>
            <a:r>
              <a:rPr lang="en-GB" sz="2000" dirty="0">
                <a:latin typeface="+mn-lt"/>
                <a:cs typeface="Angsana New" panose="02020603050405020304" pitchFamily="18" charset="-34"/>
              </a:rPr>
              <a:t>amount of time spent increased by</a:t>
            </a:r>
            <a:endParaRPr lang="en-GB" sz="2000" dirty="0"/>
          </a:p>
        </p:txBody>
      </p:sp>
      <p:sp>
        <p:nvSpPr>
          <p:cNvPr id="4" name="Text Placeholder 3">
            <a:extLst>
              <a:ext uri="{FF2B5EF4-FFF2-40B4-BE49-F238E27FC236}">
                <a16:creationId xmlns:a16="http://schemas.microsoft.com/office/drawing/2014/main" id="{3EE69C62-1CB8-429A-8936-659C04D45B59}"/>
              </a:ext>
            </a:extLst>
          </p:cNvPr>
          <p:cNvSpPr>
            <a:spLocks noGrp="1"/>
          </p:cNvSpPr>
          <p:nvPr>
            <p:ph type="body" sz="quarter" idx="16" hasCustomPrompt="1"/>
          </p:nvPr>
        </p:nvSpPr>
        <p:spPr>
          <a:xfrm>
            <a:off x="330202" y="1071567"/>
            <a:ext cx="4131734" cy="503237"/>
          </a:xfrm>
        </p:spPr>
        <p:txBody>
          <a:bodyPr>
            <a:noAutofit/>
          </a:bodyPr>
          <a:lstStyle>
            <a:lvl1pPr marL="0" indent="0">
              <a:buNone/>
              <a:defRPr sz="3200">
                <a:solidFill>
                  <a:schemeClr val="accent5"/>
                </a:solidFill>
              </a:defRPr>
            </a:lvl1pPr>
          </a:lstStyle>
          <a:p>
            <a:pPr lvl="0"/>
            <a:r>
              <a:rPr lang="en-US" dirty="0"/>
              <a:t>Almost 70,000 people</a:t>
            </a:r>
            <a:endParaRPr lang="en-GB" dirty="0"/>
          </a:p>
        </p:txBody>
      </p:sp>
      <p:sp>
        <p:nvSpPr>
          <p:cNvPr id="12" name="Text Placeholder 3">
            <a:extLst>
              <a:ext uri="{FF2B5EF4-FFF2-40B4-BE49-F238E27FC236}">
                <a16:creationId xmlns:a16="http://schemas.microsoft.com/office/drawing/2014/main" id="{0B23F2A5-26B4-44F1-8D37-144CE483DAAB}"/>
              </a:ext>
            </a:extLst>
          </p:cNvPr>
          <p:cNvSpPr>
            <a:spLocks noGrp="1"/>
          </p:cNvSpPr>
          <p:nvPr>
            <p:ph type="body" sz="quarter" idx="17" hasCustomPrompt="1"/>
          </p:nvPr>
        </p:nvSpPr>
        <p:spPr>
          <a:xfrm>
            <a:off x="325437" y="2418327"/>
            <a:ext cx="1553102" cy="503237"/>
          </a:xfrm>
        </p:spPr>
        <p:txBody>
          <a:bodyPr>
            <a:noAutofit/>
          </a:bodyPr>
          <a:lstStyle>
            <a:lvl1pPr marL="0" indent="0">
              <a:buNone/>
              <a:defRPr sz="3200">
                <a:solidFill>
                  <a:schemeClr val="accent5"/>
                </a:solidFill>
              </a:defRPr>
            </a:lvl1pPr>
          </a:lstStyle>
          <a:p>
            <a:pPr lvl="0"/>
            <a:r>
              <a:rPr lang="en-US" dirty="0"/>
              <a:t>35%</a:t>
            </a:r>
            <a:endParaRPr lang="en-GB" dirty="0"/>
          </a:p>
        </p:txBody>
      </p:sp>
      <p:sp>
        <p:nvSpPr>
          <p:cNvPr id="14" name="Text Placeholder 15">
            <a:extLst>
              <a:ext uri="{FF2B5EF4-FFF2-40B4-BE49-F238E27FC236}">
                <a16:creationId xmlns:a16="http://schemas.microsoft.com/office/drawing/2014/main" id="{930B07CC-7A84-41BF-9319-E8117E32A54A}"/>
              </a:ext>
            </a:extLst>
          </p:cNvPr>
          <p:cNvSpPr>
            <a:spLocks noGrp="1"/>
          </p:cNvSpPr>
          <p:nvPr>
            <p:ph type="body" sz="quarter" idx="18"/>
          </p:nvPr>
        </p:nvSpPr>
        <p:spPr>
          <a:xfrm>
            <a:off x="309563" y="3586163"/>
            <a:ext cx="2971800" cy="1968500"/>
          </a:xfrm>
        </p:spPr>
        <p:txBody>
          <a:bodyPr>
            <a:noAutofit/>
          </a:bodyPr>
          <a:lstStyle>
            <a:lvl1pPr marL="0" indent="0">
              <a:buNone/>
              <a:defRPr sz="2000"/>
            </a:lvl1pPr>
            <a:lvl2pPr>
              <a:defRPr sz="2000"/>
            </a:lvl2pPr>
            <a:lvl3pPr marL="914400" indent="0">
              <a:buNone/>
              <a:defRPr sz="2000"/>
            </a:lvl3pPr>
            <a:lvl4pPr>
              <a:defRPr sz="2000"/>
            </a:lvl4pPr>
            <a:lvl5pPr>
              <a:defRPr sz="2000"/>
            </a:lvl5pPr>
          </a:lstStyle>
          <a:p>
            <a:pPr lvl="0"/>
            <a:r>
              <a:rPr lang="en-US" dirty="0"/>
              <a:t>Click to edit Master text styles</a:t>
            </a:r>
            <a:endParaRPr lang="en-GB" dirty="0"/>
          </a:p>
        </p:txBody>
      </p:sp>
      <p:sp>
        <p:nvSpPr>
          <p:cNvPr id="15" name="Text Placeholder 2">
            <a:extLst>
              <a:ext uri="{FF2B5EF4-FFF2-40B4-BE49-F238E27FC236}">
                <a16:creationId xmlns:a16="http://schemas.microsoft.com/office/drawing/2014/main" id="{B3315CDC-E34D-419C-887F-9AE5FD30F66D}"/>
              </a:ext>
            </a:extLst>
          </p:cNvPr>
          <p:cNvSpPr>
            <a:spLocks noGrp="1"/>
          </p:cNvSpPr>
          <p:nvPr>
            <p:ph type="body" sz="quarter" idx="11" hasCustomPrompt="1"/>
          </p:nvPr>
        </p:nvSpPr>
        <p:spPr>
          <a:xfrm>
            <a:off x="205319" y="124067"/>
            <a:ext cx="5622826" cy="725455"/>
          </a:xfrm>
        </p:spPr>
        <p:txBody>
          <a:bodyPr>
            <a:noAutofit/>
          </a:bodyPr>
          <a:lstStyle>
            <a:lvl1pPr marL="0" indent="0">
              <a:buNone/>
              <a:defRPr sz="5400">
                <a:solidFill>
                  <a:schemeClr val="accent5"/>
                </a:solidFill>
                <a:latin typeface="Angsana New" panose="02020603050405020304" pitchFamily="18" charset="-34"/>
                <a:cs typeface="Angsana New" panose="02020603050405020304" pitchFamily="18" charset="-34"/>
              </a:defRPr>
            </a:lvl1pPr>
          </a:lstStyle>
          <a:p>
            <a:r>
              <a:rPr lang="en-GB" dirty="0"/>
              <a:t>Gardening</a:t>
            </a:r>
          </a:p>
        </p:txBody>
      </p:sp>
      <p:sp>
        <p:nvSpPr>
          <p:cNvPr id="16" name="TextBox 15">
            <a:extLst>
              <a:ext uri="{FF2B5EF4-FFF2-40B4-BE49-F238E27FC236}">
                <a16:creationId xmlns:a16="http://schemas.microsoft.com/office/drawing/2014/main" id="{1453F052-A44F-4E8F-8952-2E49F6BF36C1}"/>
              </a:ext>
            </a:extLst>
          </p:cNvPr>
          <p:cNvSpPr txBox="1"/>
          <p:nvPr userDrawn="1"/>
        </p:nvSpPr>
        <p:spPr>
          <a:xfrm>
            <a:off x="7799600" y="5612398"/>
            <a:ext cx="3625106" cy="338554"/>
          </a:xfrm>
          <a:prstGeom prst="rect">
            <a:avLst/>
          </a:prstGeom>
          <a:noFill/>
        </p:spPr>
        <p:txBody>
          <a:bodyPr wrap="square" rtlCol="0">
            <a:spAutoFit/>
          </a:bodyPr>
          <a:lstStyle/>
          <a:p>
            <a:pPr algn="r"/>
            <a:r>
              <a:rPr lang="en-GB" sz="1600" dirty="0"/>
              <a:t>Any sessions </a:t>
            </a:r>
            <a:r>
              <a:rPr lang="en-GB" sz="1600" b="1" dirty="0">
                <a:solidFill>
                  <a:schemeClr val="accent5"/>
                </a:solidFill>
              </a:rPr>
              <a:t>2020</a:t>
            </a:r>
            <a:r>
              <a:rPr lang="en-GB" sz="1600" dirty="0"/>
              <a:t> and </a:t>
            </a:r>
            <a:r>
              <a:rPr lang="en-GB" sz="1600" b="1" dirty="0">
                <a:solidFill>
                  <a:schemeClr val="bg1">
                    <a:lumMod val="65000"/>
                  </a:schemeClr>
                </a:solidFill>
              </a:rPr>
              <a:t>2016-19 (average)</a:t>
            </a:r>
          </a:p>
        </p:txBody>
      </p:sp>
      <p:sp>
        <p:nvSpPr>
          <p:cNvPr id="18" name="TextBox 17">
            <a:extLst>
              <a:ext uri="{FF2B5EF4-FFF2-40B4-BE49-F238E27FC236}">
                <a16:creationId xmlns:a16="http://schemas.microsoft.com/office/drawing/2014/main" id="{1E5FB421-F34C-4D03-9C90-8095FA545C83}"/>
              </a:ext>
            </a:extLst>
          </p:cNvPr>
          <p:cNvSpPr txBox="1"/>
          <p:nvPr userDrawn="1"/>
        </p:nvSpPr>
        <p:spPr>
          <a:xfrm>
            <a:off x="7723187" y="299486"/>
            <a:ext cx="3535363" cy="707886"/>
          </a:xfrm>
          <a:prstGeom prst="rect">
            <a:avLst/>
          </a:prstGeom>
          <a:noFill/>
        </p:spPr>
        <p:txBody>
          <a:bodyPr wrap="square">
            <a:spAutoFit/>
          </a:bodyPr>
          <a:lstStyle/>
          <a:p>
            <a:pPr algn="ctr" rtl="0">
              <a:defRPr sz="2200" b="0" i="0" u="none" strike="noStrike" kern="1200" spc="0" baseline="0">
                <a:solidFill>
                  <a:srgbClr val="484043"/>
                </a:solidFill>
                <a:latin typeface="+mn-lt"/>
                <a:ea typeface="+mn-ea"/>
                <a:cs typeface="+mn-cs"/>
              </a:defRPr>
            </a:pPr>
            <a:r>
              <a:rPr lang="en-US" sz="2000" dirty="0"/>
              <a:t>Percentage of people doing </a:t>
            </a:r>
          </a:p>
          <a:p>
            <a:pPr algn="ctr" rtl="0">
              <a:defRPr sz="2200" b="0" i="0" u="none" strike="noStrike" kern="1200" spc="0" baseline="0">
                <a:solidFill>
                  <a:srgbClr val="484043"/>
                </a:solidFill>
                <a:latin typeface="+mn-lt"/>
                <a:ea typeface="+mn-ea"/>
                <a:cs typeface="+mn-cs"/>
              </a:defRPr>
            </a:pPr>
            <a:r>
              <a:rPr lang="en-US" sz="2000" dirty="0"/>
              <a:t>‘any sessions’ of gardening</a:t>
            </a:r>
          </a:p>
        </p:txBody>
      </p:sp>
      <p:pic>
        <p:nvPicPr>
          <p:cNvPr id="19" name="Content Placeholder 4">
            <a:extLst>
              <a:ext uri="{FF2B5EF4-FFF2-40B4-BE49-F238E27FC236}">
                <a16:creationId xmlns:a16="http://schemas.microsoft.com/office/drawing/2014/main" id="{C18B386F-2DEF-4FC3-879C-63440B34FA8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8076" b="23117"/>
          <a:stretch/>
        </p:blipFill>
        <p:spPr>
          <a:xfrm>
            <a:off x="3218691" y="3454393"/>
            <a:ext cx="3699474" cy="2554545"/>
          </a:xfrm>
          <a:prstGeom prst="rect">
            <a:avLst/>
          </a:prstGeom>
        </p:spPr>
      </p:pic>
    </p:spTree>
    <p:extLst>
      <p:ext uri="{BB962C8B-B14F-4D97-AF65-F5344CB8AC3E}">
        <p14:creationId xmlns:p14="http://schemas.microsoft.com/office/powerpoint/2010/main" val="25100395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charts">
    <p:spTree>
      <p:nvGrpSpPr>
        <p:cNvPr id="1" name=""/>
        <p:cNvGrpSpPr/>
        <p:nvPr/>
      </p:nvGrpSpPr>
      <p:grpSpPr>
        <a:xfrm>
          <a:off x="0" y="0"/>
          <a:ext cx="0" cy="0"/>
          <a:chOff x="0" y="0"/>
          <a:chExt cx="0" cy="0"/>
        </a:xfrm>
      </p:grpSpPr>
      <p:pic>
        <p:nvPicPr>
          <p:cNvPr id="16" name="Picture 15" descr="Icon&#10;&#10;Description automatically generated">
            <a:extLst>
              <a:ext uri="{FF2B5EF4-FFF2-40B4-BE49-F238E27FC236}">
                <a16:creationId xmlns:a16="http://schemas.microsoft.com/office/drawing/2014/main" id="{8F6E9FC2-AA78-4D60-B58A-EB01F4F47D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45906"/>
            <a:ext cx="1198485" cy="1120971"/>
          </a:xfrm>
          <a:prstGeom prst="rect">
            <a:avLst/>
          </a:prstGeom>
        </p:spPr>
      </p:pic>
      <p:sp>
        <p:nvSpPr>
          <p:cNvPr id="3" name="Chart Placeholder 2">
            <a:extLst>
              <a:ext uri="{FF2B5EF4-FFF2-40B4-BE49-F238E27FC236}">
                <a16:creationId xmlns:a16="http://schemas.microsoft.com/office/drawing/2014/main" id="{AB947F34-8F97-4D53-885D-116581186924}"/>
              </a:ext>
            </a:extLst>
          </p:cNvPr>
          <p:cNvSpPr>
            <a:spLocks noGrp="1"/>
          </p:cNvSpPr>
          <p:nvPr>
            <p:ph type="chart" sz="quarter" idx="10"/>
          </p:nvPr>
        </p:nvSpPr>
        <p:spPr>
          <a:xfrm>
            <a:off x="162989" y="1056254"/>
            <a:ext cx="5806011" cy="4482920"/>
          </a:xfrm>
        </p:spPr>
        <p:txBody>
          <a:bodyPr/>
          <a:lstStyle/>
          <a:p>
            <a:endParaRPr lang="en-GB" dirty="0"/>
          </a:p>
        </p:txBody>
      </p:sp>
      <p:sp>
        <p:nvSpPr>
          <p:cNvPr id="7" name="Text Placeholder 6">
            <a:extLst>
              <a:ext uri="{FF2B5EF4-FFF2-40B4-BE49-F238E27FC236}">
                <a16:creationId xmlns:a16="http://schemas.microsoft.com/office/drawing/2014/main" id="{68BCDCAF-010D-43DB-B407-B1B310AD2AEE}"/>
              </a:ext>
            </a:extLst>
          </p:cNvPr>
          <p:cNvSpPr>
            <a:spLocks noGrp="1"/>
          </p:cNvSpPr>
          <p:nvPr>
            <p:ph type="body" sz="quarter" idx="11" hasCustomPrompt="1"/>
          </p:nvPr>
        </p:nvSpPr>
        <p:spPr>
          <a:xfrm>
            <a:off x="205319" y="124067"/>
            <a:ext cx="11804652" cy="725455"/>
          </a:xfrm>
        </p:spPr>
        <p:txBody>
          <a:bodyPr>
            <a:noAutofit/>
          </a:bodyPr>
          <a:lstStyle>
            <a:lvl1pPr marL="0" indent="0">
              <a:buNone/>
              <a:defRPr sz="5400">
                <a:latin typeface="Angsana New" panose="020B0502040204020203" pitchFamily="18" charset="-34"/>
                <a:cs typeface="Angsana New" panose="020B0502040204020203" pitchFamily="18" charset="-34"/>
              </a:defRPr>
            </a:lvl1pPr>
          </a:lstStyle>
          <a:p>
            <a:pPr lvl="0"/>
            <a:r>
              <a:rPr lang="en-US" dirty="0"/>
              <a:t>Title</a:t>
            </a:r>
            <a:endParaRPr lang="en-GB" dirty="0"/>
          </a:p>
        </p:txBody>
      </p:sp>
      <p:sp>
        <p:nvSpPr>
          <p:cNvPr id="8" name="Chart Placeholder 2">
            <a:extLst>
              <a:ext uri="{FF2B5EF4-FFF2-40B4-BE49-F238E27FC236}">
                <a16:creationId xmlns:a16="http://schemas.microsoft.com/office/drawing/2014/main" id="{86D2A4A1-A6BB-42D4-B4AC-844ECB287D50}"/>
              </a:ext>
            </a:extLst>
          </p:cNvPr>
          <p:cNvSpPr>
            <a:spLocks noGrp="1"/>
          </p:cNvSpPr>
          <p:nvPr>
            <p:ph type="chart" sz="quarter" idx="13"/>
          </p:nvPr>
        </p:nvSpPr>
        <p:spPr>
          <a:xfrm>
            <a:off x="6064256" y="1056254"/>
            <a:ext cx="5806011" cy="4482920"/>
          </a:xfrm>
        </p:spPr>
        <p:txBody>
          <a:bodyPr/>
          <a:lstStyle/>
          <a:p>
            <a:endParaRPr lang="en-GB" dirty="0"/>
          </a:p>
        </p:txBody>
      </p:sp>
      <p:sp>
        <p:nvSpPr>
          <p:cNvPr id="10" name="Text Placeholder 4">
            <a:extLst>
              <a:ext uri="{FF2B5EF4-FFF2-40B4-BE49-F238E27FC236}">
                <a16:creationId xmlns:a16="http://schemas.microsoft.com/office/drawing/2014/main" id="{982C46B8-8353-478D-A1FE-06F270F7F29C}"/>
              </a:ext>
            </a:extLst>
          </p:cNvPr>
          <p:cNvSpPr>
            <a:spLocks noGrp="1"/>
          </p:cNvSpPr>
          <p:nvPr>
            <p:ph type="body" sz="quarter" idx="12"/>
          </p:nvPr>
        </p:nvSpPr>
        <p:spPr>
          <a:xfrm>
            <a:off x="3841750" y="6127750"/>
            <a:ext cx="5400675" cy="234950"/>
          </a:xfrm>
        </p:spPr>
        <p:txBody>
          <a:bodyPr>
            <a:normAutofit/>
          </a:bodyPr>
          <a:lstStyle>
            <a:lvl1pPr marL="0" indent="0">
              <a:buNone/>
              <a:defRPr sz="1000">
                <a:solidFill>
                  <a:schemeClr val="bg1"/>
                </a:solidFill>
              </a:defRPr>
            </a:lvl1pPr>
          </a:lstStyle>
          <a:p>
            <a:pPr lvl="0"/>
            <a:r>
              <a:rPr lang="en-US" dirty="0"/>
              <a:t>Click to edit Master text styles</a:t>
            </a:r>
            <a:endParaRPr lang="en-GB" dirty="0"/>
          </a:p>
        </p:txBody>
      </p:sp>
    </p:spTree>
    <p:extLst>
      <p:ext uri="{BB962C8B-B14F-4D97-AF65-F5344CB8AC3E}">
        <p14:creationId xmlns:p14="http://schemas.microsoft.com/office/powerpoint/2010/main" val="34751341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73393FA5-1E7A-4A99-989F-DEB851F048FC}"/>
              </a:ext>
            </a:extLst>
          </p:cNvPr>
          <p:cNvSpPr>
            <a:spLocks noGrp="1"/>
          </p:cNvSpPr>
          <p:nvPr>
            <p:ph type="chart" sz="quarter" idx="13"/>
          </p:nvPr>
        </p:nvSpPr>
        <p:spPr>
          <a:xfrm>
            <a:off x="8498469" y="706071"/>
            <a:ext cx="3564001" cy="1061370"/>
          </a:xfrm>
        </p:spPr>
        <p:txBody>
          <a:bodyPr/>
          <a:lstStyle/>
          <a:p>
            <a:endParaRPr lang="en-GB"/>
          </a:p>
        </p:txBody>
      </p:sp>
      <p:sp>
        <p:nvSpPr>
          <p:cNvPr id="7" name="Chart Placeholder 5">
            <a:extLst>
              <a:ext uri="{FF2B5EF4-FFF2-40B4-BE49-F238E27FC236}">
                <a16:creationId xmlns:a16="http://schemas.microsoft.com/office/drawing/2014/main" id="{31AB4A36-CFA6-43EC-997C-8E11AF77D846}"/>
              </a:ext>
            </a:extLst>
          </p:cNvPr>
          <p:cNvSpPr>
            <a:spLocks noGrp="1"/>
          </p:cNvSpPr>
          <p:nvPr>
            <p:ph type="chart" sz="quarter" idx="14"/>
          </p:nvPr>
        </p:nvSpPr>
        <p:spPr>
          <a:xfrm>
            <a:off x="8498469" y="1976028"/>
            <a:ext cx="3564001" cy="1061370"/>
          </a:xfrm>
        </p:spPr>
        <p:txBody>
          <a:bodyPr/>
          <a:lstStyle/>
          <a:p>
            <a:endParaRPr lang="en-GB"/>
          </a:p>
        </p:txBody>
      </p:sp>
      <p:sp>
        <p:nvSpPr>
          <p:cNvPr id="8" name="Chart Placeholder 5">
            <a:extLst>
              <a:ext uri="{FF2B5EF4-FFF2-40B4-BE49-F238E27FC236}">
                <a16:creationId xmlns:a16="http://schemas.microsoft.com/office/drawing/2014/main" id="{F3AB0D6E-375F-4FCF-96CE-6AE39AC77D3A}"/>
              </a:ext>
            </a:extLst>
          </p:cNvPr>
          <p:cNvSpPr>
            <a:spLocks noGrp="1"/>
          </p:cNvSpPr>
          <p:nvPr>
            <p:ph type="chart" sz="quarter" idx="15"/>
          </p:nvPr>
        </p:nvSpPr>
        <p:spPr>
          <a:xfrm>
            <a:off x="8498469" y="3245985"/>
            <a:ext cx="3564001" cy="1061370"/>
          </a:xfrm>
        </p:spPr>
        <p:txBody>
          <a:bodyPr/>
          <a:lstStyle/>
          <a:p>
            <a:endParaRPr lang="en-GB"/>
          </a:p>
        </p:txBody>
      </p:sp>
      <p:sp>
        <p:nvSpPr>
          <p:cNvPr id="9" name="Chart Placeholder 5">
            <a:extLst>
              <a:ext uri="{FF2B5EF4-FFF2-40B4-BE49-F238E27FC236}">
                <a16:creationId xmlns:a16="http://schemas.microsoft.com/office/drawing/2014/main" id="{BBE37E7A-8DC9-408E-B4E4-5E94900CF77C}"/>
              </a:ext>
            </a:extLst>
          </p:cNvPr>
          <p:cNvSpPr>
            <a:spLocks noGrp="1"/>
          </p:cNvSpPr>
          <p:nvPr>
            <p:ph type="chart" sz="quarter" idx="16"/>
          </p:nvPr>
        </p:nvSpPr>
        <p:spPr>
          <a:xfrm>
            <a:off x="8498469" y="4552887"/>
            <a:ext cx="3564001" cy="1345871"/>
          </a:xfrm>
        </p:spPr>
        <p:txBody>
          <a:bodyPr/>
          <a:lstStyle/>
          <a:p>
            <a:endParaRPr lang="en-GB"/>
          </a:p>
        </p:txBody>
      </p:sp>
      <p:sp>
        <p:nvSpPr>
          <p:cNvPr id="10" name="Chart Placeholder 5">
            <a:extLst>
              <a:ext uri="{FF2B5EF4-FFF2-40B4-BE49-F238E27FC236}">
                <a16:creationId xmlns:a16="http://schemas.microsoft.com/office/drawing/2014/main" id="{E00D4DB9-E646-4CA5-A8E1-09D5F5E11AC7}"/>
              </a:ext>
            </a:extLst>
          </p:cNvPr>
          <p:cNvSpPr>
            <a:spLocks noGrp="1"/>
          </p:cNvSpPr>
          <p:nvPr>
            <p:ph type="chart" sz="quarter" idx="17"/>
          </p:nvPr>
        </p:nvSpPr>
        <p:spPr>
          <a:xfrm>
            <a:off x="4476034" y="706071"/>
            <a:ext cx="3564001" cy="1061370"/>
          </a:xfrm>
        </p:spPr>
        <p:txBody>
          <a:bodyPr/>
          <a:lstStyle/>
          <a:p>
            <a:endParaRPr lang="en-GB"/>
          </a:p>
        </p:txBody>
      </p:sp>
      <p:sp>
        <p:nvSpPr>
          <p:cNvPr id="11" name="Chart Placeholder 5">
            <a:extLst>
              <a:ext uri="{FF2B5EF4-FFF2-40B4-BE49-F238E27FC236}">
                <a16:creationId xmlns:a16="http://schemas.microsoft.com/office/drawing/2014/main" id="{F6FC3B5C-96CB-4C33-8F6C-A00FB2FE798F}"/>
              </a:ext>
            </a:extLst>
          </p:cNvPr>
          <p:cNvSpPr>
            <a:spLocks noGrp="1"/>
          </p:cNvSpPr>
          <p:nvPr>
            <p:ph type="chart" sz="quarter" idx="18"/>
          </p:nvPr>
        </p:nvSpPr>
        <p:spPr>
          <a:xfrm>
            <a:off x="4476034" y="1976028"/>
            <a:ext cx="3564001" cy="1061370"/>
          </a:xfrm>
        </p:spPr>
        <p:txBody>
          <a:bodyPr/>
          <a:lstStyle/>
          <a:p>
            <a:endParaRPr lang="en-GB"/>
          </a:p>
        </p:txBody>
      </p:sp>
      <p:sp>
        <p:nvSpPr>
          <p:cNvPr id="12" name="Chart Placeholder 5">
            <a:extLst>
              <a:ext uri="{FF2B5EF4-FFF2-40B4-BE49-F238E27FC236}">
                <a16:creationId xmlns:a16="http://schemas.microsoft.com/office/drawing/2014/main" id="{0A5614C3-D7F1-4777-829F-9817577D64A7}"/>
              </a:ext>
            </a:extLst>
          </p:cNvPr>
          <p:cNvSpPr>
            <a:spLocks noGrp="1"/>
          </p:cNvSpPr>
          <p:nvPr>
            <p:ph type="chart" sz="quarter" idx="19"/>
          </p:nvPr>
        </p:nvSpPr>
        <p:spPr>
          <a:xfrm>
            <a:off x="4476034" y="3264458"/>
            <a:ext cx="3564001" cy="1061370"/>
          </a:xfrm>
        </p:spPr>
        <p:txBody>
          <a:bodyPr/>
          <a:lstStyle/>
          <a:p>
            <a:endParaRPr lang="en-GB"/>
          </a:p>
        </p:txBody>
      </p:sp>
      <p:sp>
        <p:nvSpPr>
          <p:cNvPr id="13" name="Chart Placeholder 5">
            <a:extLst>
              <a:ext uri="{FF2B5EF4-FFF2-40B4-BE49-F238E27FC236}">
                <a16:creationId xmlns:a16="http://schemas.microsoft.com/office/drawing/2014/main" id="{97D836F2-1D84-44BE-89E1-92D8399BC2AF}"/>
              </a:ext>
            </a:extLst>
          </p:cNvPr>
          <p:cNvSpPr>
            <a:spLocks noGrp="1"/>
          </p:cNvSpPr>
          <p:nvPr>
            <p:ph type="chart" sz="quarter" idx="20"/>
          </p:nvPr>
        </p:nvSpPr>
        <p:spPr>
          <a:xfrm>
            <a:off x="4476034" y="4552887"/>
            <a:ext cx="3564001" cy="1345871"/>
          </a:xfrm>
        </p:spPr>
        <p:txBody>
          <a:bodyPr/>
          <a:lstStyle/>
          <a:p>
            <a:endParaRPr lang="en-GB"/>
          </a:p>
        </p:txBody>
      </p:sp>
      <p:sp>
        <p:nvSpPr>
          <p:cNvPr id="14" name="Chart Placeholder 5">
            <a:extLst>
              <a:ext uri="{FF2B5EF4-FFF2-40B4-BE49-F238E27FC236}">
                <a16:creationId xmlns:a16="http://schemas.microsoft.com/office/drawing/2014/main" id="{A4979D8A-2F0A-4077-A3CD-F4B5C3218634}"/>
              </a:ext>
            </a:extLst>
          </p:cNvPr>
          <p:cNvSpPr>
            <a:spLocks noGrp="1"/>
          </p:cNvSpPr>
          <p:nvPr>
            <p:ph type="chart" sz="quarter" idx="21"/>
          </p:nvPr>
        </p:nvSpPr>
        <p:spPr>
          <a:xfrm>
            <a:off x="453599" y="706071"/>
            <a:ext cx="3564001" cy="1061370"/>
          </a:xfrm>
        </p:spPr>
        <p:txBody>
          <a:bodyPr/>
          <a:lstStyle/>
          <a:p>
            <a:endParaRPr lang="en-GB"/>
          </a:p>
        </p:txBody>
      </p:sp>
      <p:sp>
        <p:nvSpPr>
          <p:cNvPr id="15" name="Chart Placeholder 5">
            <a:extLst>
              <a:ext uri="{FF2B5EF4-FFF2-40B4-BE49-F238E27FC236}">
                <a16:creationId xmlns:a16="http://schemas.microsoft.com/office/drawing/2014/main" id="{65236CAA-EA2B-4CBB-9E8B-F081096008B2}"/>
              </a:ext>
            </a:extLst>
          </p:cNvPr>
          <p:cNvSpPr>
            <a:spLocks noGrp="1"/>
          </p:cNvSpPr>
          <p:nvPr>
            <p:ph type="chart" sz="quarter" idx="22"/>
          </p:nvPr>
        </p:nvSpPr>
        <p:spPr>
          <a:xfrm>
            <a:off x="453599" y="1976028"/>
            <a:ext cx="3564001" cy="1061370"/>
          </a:xfrm>
        </p:spPr>
        <p:txBody>
          <a:bodyPr/>
          <a:lstStyle/>
          <a:p>
            <a:endParaRPr lang="en-GB"/>
          </a:p>
        </p:txBody>
      </p:sp>
      <p:sp>
        <p:nvSpPr>
          <p:cNvPr id="16" name="Chart Placeholder 5">
            <a:extLst>
              <a:ext uri="{FF2B5EF4-FFF2-40B4-BE49-F238E27FC236}">
                <a16:creationId xmlns:a16="http://schemas.microsoft.com/office/drawing/2014/main" id="{123F3DC3-20A4-4A17-8743-EFCADDD5789A}"/>
              </a:ext>
            </a:extLst>
          </p:cNvPr>
          <p:cNvSpPr>
            <a:spLocks noGrp="1"/>
          </p:cNvSpPr>
          <p:nvPr>
            <p:ph type="chart" sz="quarter" idx="23"/>
          </p:nvPr>
        </p:nvSpPr>
        <p:spPr>
          <a:xfrm>
            <a:off x="453599" y="3245985"/>
            <a:ext cx="3564001" cy="1061370"/>
          </a:xfrm>
        </p:spPr>
        <p:txBody>
          <a:bodyPr/>
          <a:lstStyle/>
          <a:p>
            <a:endParaRPr lang="en-GB"/>
          </a:p>
        </p:txBody>
      </p:sp>
      <p:sp>
        <p:nvSpPr>
          <p:cNvPr id="17" name="Chart Placeholder 5">
            <a:extLst>
              <a:ext uri="{FF2B5EF4-FFF2-40B4-BE49-F238E27FC236}">
                <a16:creationId xmlns:a16="http://schemas.microsoft.com/office/drawing/2014/main" id="{2CBA9EA3-8EF7-4271-9623-4B70E504FF17}"/>
              </a:ext>
            </a:extLst>
          </p:cNvPr>
          <p:cNvSpPr>
            <a:spLocks noGrp="1"/>
          </p:cNvSpPr>
          <p:nvPr>
            <p:ph type="chart" sz="quarter" idx="24"/>
          </p:nvPr>
        </p:nvSpPr>
        <p:spPr>
          <a:xfrm>
            <a:off x="453599" y="4552887"/>
            <a:ext cx="3564001" cy="1345871"/>
          </a:xfrm>
        </p:spPr>
        <p:txBody>
          <a:bodyPr/>
          <a:lstStyle/>
          <a:p>
            <a:endParaRPr lang="en-GB"/>
          </a:p>
        </p:txBody>
      </p:sp>
      <p:sp>
        <p:nvSpPr>
          <p:cNvPr id="18" name="Text Placeholder 7">
            <a:extLst>
              <a:ext uri="{FF2B5EF4-FFF2-40B4-BE49-F238E27FC236}">
                <a16:creationId xmlns:a16="http://schemas.microsoft.com/office/drawing/2014/main" id="{2CB75080-DDD6-4DCC-92AA-1A41C64365F2}"/>
              </a:ext>
            </a:extLst>
          </p:cNvPr>
          <p:cNvSpPr>
            <a:spLocks noGrp="1"/>
          </p:cNvSpPr>
          <p:nvPr>
            <p:ph type="body" sz="quarter" idx="25" hasCustomPrompt="1"/>
          </p:nvPr>
        </p:nvSpPr>
        <p:spPr>
          <a:xfrm>
            <a:off x="131762" y="125994"/>
            <a:ext cx="11928476" cy="725488"/>
          </a:xfrm>
        </p:spPr>
        <p:txBody>
          <a:bodyPr vert="horz" lIns="91440" tIns="45720" rIns="91440" bIns="45720" rtlCol="0">
            <a:noAutofit/>
          </a:bodyPr>
          <a:lstStyle>
            <a:lvl1pPr>
              <a:defRPr lang="en-GB" sz="4800" dirty="0">
                <a:latin typeface="Angsana New" panose="02020603050405020304" pitchFamily="18" charset="-34"/>
                <a:cs typeface="Angsana New" panose="02020603050405020304" pitchFamily="18" charset="-34"/>
              </a:defRPr>
            </a:lvl1pPr>
          </a:lstStyle>
          <a:p>
            <a:pPr marL="0" lvl="0" indent="0">
              <a:lnSpc>
                <a:spcPct val="70000"/>
              </a:lnSpc>
              <a:buNone/>
            </a:pPr>
            <a:r>
              <a:rPr lang="en-US" dirty="0"/>
              <a:t>Title</a:t>
            </a:r>
            <a:endParaRPr lang="en-GB" dirty="0"/>
          </a:p>
        </p:txBody>
      </p:sp>
      <p:sp>
        <p:nvSpPr>
          <p:cNvPr id="19" name="Chart Placeholder 5">
            <a:extLst>
              <a:ext uri="{FF2B5EF4-FFF2-40B4-BE49-F238E27FC236}">
                <a16:creationId xmlns:a16="http://schemas.microsoft.com/office/drawing/2014/main" id="{9CF35A81-262B-4296-9B3A-5A9E2B2832EC}"/>
              </a:ext>
            </a:extLst>
          </p:cNvPr>
          <p:cNvSpPr>
            <a:spLocks noGrp="1"/>
          </p:cNvSpPr>
          <p:nvPr>
            <p:ph type="chart" sz="quarter" idx="26"/>
          </p:nvPr>
        </p:nvSpPr>
        <p:spPr>
          <a:xfrm>
            <a:off x="827669" y="6251038"/>
            <a:ext cx="5230231" cy="401254"/>
          </a:xfrm>
        </p:spPr>
        <p:txBody>
          <a:bodyPr/>
          <a:lstStyle/>
          <a:p>
            <a:endParaRPr lang="en-GB"/>
          </a:p>
        </p:txBody>
      </p:sp>
      <p:sp>
        <p:nvSpPr>
          <p:cNvPr id="21" name="Text Placeholder 4">
            <a:extLst>
              <a:ext uri="{FF2B5EF4-FFF2-40B4-BE49-F238E27FC236}">
                <a16:creationId xmlns:a16="http://schemas.microsoft.com/office/drawing/2014/main" id="{B2AC3E41-283B-4226-8A33-95C4576CC5A7}"/>
              </a:ext>
            </a:extLst>
          </p:cNvPr>
          <p:cNvSpPr>
            <a:spLocks noGrp="1"/>
          </p:cNvSpPr>
          <p:nvPr>
            <p:ph type="body" sz="quarter" idx="12"/>
          </p:nvPr>
        </p:nvSpPr>
        <p:spPr>
          <a:xfrm>
            <a:off x="3841750" y="6127750"/>
            <a:ext cx="5400675" cy="234950"/>
          </a:xfrm>
        </p:spPr>
        <p:txBody>
          <a:bodyPr>
            <a:normAutofit/>
          </a:bodyPr>
          <a:lstStyle>
            <a:lvl1pPr marL="0" indent="0">
              <a:buNone/>
              <a:defRPr sz="1000">
                <a:solidFill>
                  <a:schemeClr val="bg1"/>
                </a:solidFill>
              </a:defRPr>
            </a:lvl1pPr>
          </a:lstStyle>
          <a:p>
            <a:pPr lvl="0"/>
            <a:r>
              <a:rPr lang="en-US" dirty="0"/>
              <a:t>Click to edit Master text styles</a:t>
            </a:r>
            <a:endParaRPr lang="en-GB" dirty="0"/>
          </a:p>
        </p:txBody>
      </p:sp>
    </p:spTree>
    <p:extLst>
      <p:ext uri="{BB962C8B-B14F-4D97-AF65-F5344CB8AC3E}">
        <p14:creationId xmlns:p14="http://schemas.microsoft.com/office/powerpoint/2010/main" val="14157624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73393FA5-1E7A-4A99-989F-DEB851F048FC}"/>
              </a:ext>
            </a:extLst>
          </p:cNvPr>
          <p:cNvSpPr>
            <a:spLocks noGrp="1"/>
          </p:cNvSpPr>
          <p:nvPr>
            <p:ph type="chart" sz="quarter" idx="13"/>
          </p:nvPr>
        </p:nvSpPr>
        <p:spPr>
          <a:xfrm>
            <a:off x="8344295" y="722020"/>
            <a:ext cx="3600000" cy="2304000"/>
          </a:xfrm>
        </p:spPr>
        <p:txBody>
          <a:bodyPr/>
          <a:lstStyle/>
          <a:p>
            <a:endParaRPr lang="en-GB"/>
          </a:p>
        </p:txBody>
      </p:sp>
      <p:sp>
        <p:nvSpPr>
          <p:cNvPr id="7" name="Chart Placeholder 5">
            <a:extLst>
              <a:ext uri="{FF2B5EF4-FFF2-40B4-BE49-F238E27FC236}">
                <a16:creationId xmlns:a16="http://schemas.microsoft.com/office/drawing/2014/main" id="{31AB4A36-CFA6-43EC-997C-8E11AF77D846}"/>
              </a:ext>
            </a:extLst>
          </p:cNvPr>
          <p:cNvSpPr>
            <a:spLocks noGrp="1"/>
          </p:cNvSpPr>
          <p:nvPr>
            <p:ph type="chart" sz="quarter" idx="14"/>
          </p:nvPr>
        </p:nvSpPr>
        <p:spPr>
          <a:xfrm>
            <a:off x="8344295" y="3129661"/>
            <a:ext cx="3600000" cy="2304000"/>
          </a:xfrm>
        </p:spPr>
        <p:txBody>
          <a:bodyPr/>
          <a:lstStyle/>
          <a:p>
            <a:endParaRPr lang="en-GB"/>
          </a:p>
        </p:txBody>
      </p:sp>
      <p:sp>
        <p:nvSpPr>
          <p:cNvPr id="10" name="Chart Placeholder 5">
            <a:extLst>
              <a:ext uri="{FF2B5EF4-FFF2-40B4-BE49-F238E27FC236}">
                <a16:creationId xmlns:a16="http://schemas.microsoft.com/office/drawing/2014/main" id="{E00D4DB9-E646-4CA5-A8E1-09D5F5E11AC7}"/>
              </a:ext>
            </a:extLst>
          </p:cNvPr>
          <p:cNvSpPr>
            <a:spLocks noGrp="1"/>
          </p:cNvSpPr>
          <p:nvPr>
            <p:ph type="chart" sz="quarter" idx="17"/>
          </p:nvPr>
        </p:nvSpPr>
        <p:spPr>
          <a:xfrm>
            <a:off x="4422868" y="722020"/>
            <a:ext cx="3600000" cy="2304000"/>
          </a:xfrm>
        </p:spPr>
        <p:txBody>
          <a:bodyPr/>
          <a:lstStyle/>
          <a:p>
            <a:endParaRPr lang="en-GB"/>
          </a:p>
        </p:txBody>
      </p:sp>
      <p:sp>
        <p:nvSpPr>
          <p:cNvPr id="11" name="Chart Placeholder 5">
            <a:extLst>
              <a:ext uri="{FF2B5EF4-FFF2-40B4-BE49-F238E27FC236}">
                <a16:creationId xmlns:a16="http://schemas.microsoft.com/office/drawing/2014/main" id="{F6FC3B5C-96CB-4C33-8F6C-A00FB2FE798F}"/>
              </a:ext>
            </a:extLst>
          </p:cNvPr>
          <p:cNvSpPr>
            <a:spLocks noGrp="1"/>
          </p:cNvSpPr>
          <p:nvPr>
            <p:ph type="chart" sz="quarter" idx="18"/>
          </p:nvPr>
        </p:nvSpPr>
        <p:spPr>
          <a:xfrm>
            <a:off x="4422868" y="3129661"/>
            <a:ext cx="3600000" cy="2304000"/>
          </a:xfrm>
        </p:spPr>
        <p:txBody>
          <a:bodyPr/>
          <a:lstStyle/>
          <a:p>
            <a:endParaRPr lang="en-GB"/>
          </a:p>
        </p:txBody>
      </p:sp>
      <p:sp>
        <p:nvSpPr>
          <p:cNvPr id="14" name="Chart Placeholder 5">
            <a:extLst>
              <a:ext uri="{FF2B5EF4-FFF2-40B4-BE49-F238E27FC236}">
                <a16:creationId xmlns:a16="http://schemas.microsoft.com/office/drawing/2014/main" id="{A4979D8A-2F0A-4077-A3CD-F4B5C3218634}"/>
              </a:ext>
            </a:extLst>
          </p:cNvPr>
          <p:cNvSpPr>
            <a:spLocks noGrp="1"/>
          </p:cNvSpPr>
          <p:nvPr>
            <p:ph type="chart" sz="quarter" idx="21"/>
          </p:nvPr>
        </p:nvSpPr>
        <p:spPr>
          <a:xfrm>
            <a:off x="299425" y="722020"/>
            <a:ext cx="3812416" cy="2304000"/>
          </a:xfrm>
        </p:spPr>
        <p:txBody>
          <a:bodyPr/>
          <a:lstStyle/>
          <a:p>
            <a:endParaRPr lang="en-GB"/>
          </a:p>
        </p:txBody>
      </p:sp>
      <p:sp>
        <p:nvSpPr>
          <p:cNvPr id="15" name="Chart Placeholder 5">
            <a:extLst>
              <a:ext uri="{FF2B5EF4-FFF2-40B4-BE49-F238E27FC236}">
                <a16:creationId xmlns:a16="http://schemas.microsoft.com/office/drawing/2014/main" id="{65236CAA-EA2B-4CBB-9E8B-F081096008B2}"/>
              </a:ext>
            </a:extLst>
          </p:cNvPr>
          <p:cNvSpPr>
            <a:spLocks noGrp="1"/>
          </p:cNvSpPr>
          <p:nvPr>
            <p:ph type="chart" sz="quarter" idx="22"/>
          </p:nvPr>
        </p:nvSpPr>
        <p:spPr>
          <a:xfrm>
            <a:off x="299425" y="3129661"/>
            <a:ext cx="3812416" cy="2304000"/>
          </a:xfrm>
        </p:spPr>
        <p:txBody>
          <a:bodyPr/>
          <a:lstStyle/>
          <a:p>
            <a:endParaRPr lang="en-GB"/>
          </a:p>
        </p:txBody>
      </p:sp>
      <p:sp>
        <p:nvSpPr>
          <p:cNvPr id="18" name="Text Placeholder 7">
            <a:extLst>
              <a:ext uri="{FF2B5EF4-FFF2-40B4-BE49-F238E27FC236}">
                <a16:creationId xmlns:a16="http://schemas.microsoft.com/office/drawing/2014/main" id="{2CB75080-DDD6-4DCC-92AA-1A41C64365F2}"/>
              </a:ext>
            </a:extLst>
          </p:cNvPr>
          <p:cNvSpPr>
            <a:spLocks noGrp="1"/>
          </p:cNvSpPr>
          <p:nvPr>
            <p:ph type="body" sz="quarter" idx="25" hasCustomPrompt="1"/>
          </p:nvPr>
        </p:nvSpPr>
        <p:spPr>
          <a:xfrm>
            <a:off x="131762" y="125994"/>
            <a:ext cx="11928476" cy="725488"/>
          </a:xfrm>
        </p:spPr>
        <p:txBody>
          <a:bodyPr vert="horz" lIns="91440" tIns="45720" rIns="91440" bIns="45720" rtlCol="0">
            <a:noAutofit/>
          </a:bodyPr>
          <a:lstStyle>
            <a:lvl1pPr marL="0" indent="0">
              <a:buNone/>
              <a:defRPr lang="en-GB" sz="4800" dirty="0">
                <a:latin typeface="Angsana New" panose="02020603050405020304" pitchFamily="18" charset="-34"/>
                <a:cs typeface="Angsana New" panose="02020603050405020304" pitchFamily="18" charset="-34"/>
              </a:defRPr>
            </a:lvl1pPr>
          </a:lstStyle>
          <a:p>
            <a:pPr marL="228600" lvl="0" indent="-228600">
              <a:lnSpc>
                <a:spcPct val="70000"/>
              </a:lnSpc>
            </a:pPr>
            <a:r>
              <a:rPr lang="en-US" dirty="0"/>
              <a:t>Title</a:t>
            </a:r>
            <a:endParaRPr lang="en-GB" dirty="0"/>
          </a:p>
        </p:txBody>
      </p:sp>
      <p:sp>
        <p:nvSpPr>
          <p:cNvPr id="19" name="Chart Placeholder 5">
            <a:extLst>
              <a:ext uri="{FF2B5EF4-FFF2-40B4-BE49-F238E27FC236}">
                <a16:creationId xmlns:a16="http://schemas.microsoft.com/office/drawing/2014/main" id="{9CF35A81-262B-4296-9B3A-5A9E2B2832EC}"/>
              </a:ext>
            </a:extLst>
          </p:cNvPr>
          <p:cNvSpPr>
            <a:spLocks noGrp="1"/>
          </p:cNvSpPr>
          <p:nvPr>
            <p:ph type="chart" sz="quarter" idx="26"/>
          </p:nvPr>
        </p:nvSpPr>
        <p:spPr>
          <a:xfrm>
            <a:off x="299425" y="5537302"/>
            <a:ext cx="5230231" cy="401254"/>
          </a:xfrm>
        </p:spPr>
        <p:txBody>
          <a:bodyPr/>
          <a:lstStyle/>
          <a:p>
            <a:endParaRPr lang="en-GB"/>
          </a:p>
        </p:txBody>
      </p:sp>
      <p:sp>
        <p:nvSpPr>
          <p:cNvPr id="21" name="Text Placeholder 4">
            <a:extLst>
              <a:ext uri="{FF2B5EF4-FFF2-40B4-BE49-F238E27FC236}">
                <a16:creationId xmlns:a16="http://schemas.microsoft.com/office/drawing/2014/main" id="{B2AC3E41-283B-4226-8A33-95C4576CC5A7}"/>
              </a:ext>
            </a:extLst>
          </p:cNvPr>
          <p:cNvSpPr>
            <a:spLocks noGrp="1"/>
          </p:cNvSpPr>
          <p:nvPr>
            <p:ph type="body" sz="quarter" idx="12"/>
          </p:nvPr>
        </p:nvSpPr>
        <p:spPr>
          <a:xfrm>
            <a:off x="3841750" y="6127750"/>
            <a:ext cx="5400675" cy="234950"/>
          </a:xfrm>
        </p:spPr>
        <p:txBody>
          <a:bodyPr>
            <a:normAutofit/>
          </a:bodyPr>
          <a:lstStyle>
            <a:lvl1pPr marL="0" indent="0">
              <a:buNone/>
              <a:defRPr sz="1000">
                <a:solidFill>
                  <a:schemeClr val="bg1"/>
                </a:solidFill>
              </a:defRPr>
            </a:lvl1pPr>
          </a:lstStyle>
          <a:p>
            <a:pPr lvl="0"/>
            <a:r>
              <a:rPr lang="en-US" dirty="0"/>
              <a:t>Click to edit Master text styles</a:t>
            </a:r>
            <a:endParaRPr lang="en-GB" dirty="0"/>
          </a:p>
        </p:txBody>
      </p:sp>
      <p:cxnSp>
        <p:nvCxnSpPr>
          <p:cNvPr id="3" name="Straight Connector 2">
            <a:extLst>
              <a:ext uri="{FF2B5EF4-FFF2-40B4-BE49-F238E27FC236}">
                <a16:creationId xmlns:a16="http://schemas.microsoft.com/office/drawing/2014/main" id="{749E899D-0CF8-466D-A922-B3521B726FF3}"/>
              </a:ext>
            </a:extLst>
          </p:cNvPr>
          <p:cNvCxnSpPr/>
          <p:nvPr userDrawn="1"/>
        </p:nvCxnSpPr>
        <p:spPr>
          <a:xfrm>
            <a:off x="217967" y="3063232"/>
            <a:ext cx="11842271" cy="46789"/>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0E4D694-6F0A-4C04-8FB8-CEF65889BF46}"/>
              </a:ext>
            </a:extLst>
          </p:cNvPr>
          <p:cNvCxnSpPr>
            <a:cxnSpLocks/>
          </p:cNvCxnSpPr>
          <p:nvPr userDrawn="1"/>
        </p:nvCxnSpPr>
        <p:spPr>
          <a:xfrm>
            <a:off x="4279598" y="722020"/>
            <a:ext cx="0" cy="4610208"/>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E44AC85-AF5D-4E68-A8C5-1C44B33E13B8}"/>
              </a:ext>
            </a:extLst>
          </p:cNvPr>
          <p:cNvCxnSpPr>
            <a:cxnSpLocks/>
          </p:cNvCxnSpPr>
          <p:nvPr userDrawn="1"/>
        </p:nvCxnSpPr>
        <p:spPr>
          <a:xfrm>
            <a:off x="8190625" y="722020"/>
            <a:ext cx="0" cy="4610208"/>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11032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73393FA5-1E7A-4A99-989F-DEB851F048FC}"/>
              </a:ext>
            </a:extLst>
          </p:cNvPr>
          <p:cNvSpPr>
            <a:spLocks noGrp="1"/>
          </p:cNvSpPr>
          <p:nvPr>
            <p:ph type="chart" sz="quarter" idx="13"/>
          </p:nvPr>
        </p:nvSpPr>
        <p:spPr>
          <a:xfrm>
            <a:off x="8422633" y="851482"/>
            <a:ext cx="3453810" cy="2174538"/>
          </a:xfrm>
        </p:spPr>
        <p:txBody>
          <a:bodyPr/>
          <a:lstStyle/>
          <a:p>
            <a:endParaRPr lang="en-GB"/>
          </a:p>
        </p:txBody>
      </p:sp>
      <p:sp>
        <p:nvSpPr>
          <p:cNvPr id="7" name="Chart Placeholder 5">
            <a:extLst>
              <a:ext uri="{FF2B5EF4-FFF2-40B4-BE49-F238E27FC236}">
                <a16:creationId xmlns:a16="http://schemas.microsoft.com/office/drawing/2014/main" id="{31AB4A36-CFA6-43EC-997C-8E11AF77D846}"/>
              </a:ext>
            </a:extLst>
          </p:cNvPr>
          <p:cNvSpPr>
            <a:spLocks noGrp="1"/>
          </p:cNvSpPr>
          <p:nvPr>
            <p:ph type="chart" sz="quarter" idx="14"/>
          </p:nvPr>
        </p:nvSpPr>
        <p:spPr>
          <a:xfrm>
            <a:off x="8422633" y="3259123"/>
            <a:ext cx="3453810" cy="2174538"/>
          </a:xfrm>
        </p:spPr>
        <p:txBody>
          <a:bodyPr/>
          <a:lstStyle/>
          <a:p>
            <a:endParaRPr lang="en-GB"/>
          </a:p>
        </p:txBody>
      </p:sp>
      <p:sp>
        <p:nvSpPr>
          <p:cNvPr id="10" name="Chart Placeholder 5">
            <a:extLst>
              <a:ext uri="{FF2B5EF4-FFF2-40B4-BE49-F238E27FC236}">
                <a16:creationId xmlns:a16="http://schemas.microsoft.com/office/drawing/2014/main" id="{E00D4DB9-E646-4CA5-A8E1-09D5F5E11AC7}"/>
              </a:ext>
            </a:extLst>
          </p:cNvPr>
          <p:cNvSpPr>
            <a:spLocks noGrp="1"/>
          </p:cNvSpPr>
          <p:nvPr>
            <p:ph type="chart" sz="quarter" idx="17"/>
          </p:nvPr>
        </p:nvSpPr>
        <p:spPr>
          <a:xfrm>
            <a:off x="4501206" y="851482"/>
            <a:ext cx="3453810" cy="2174538"/>
          </a:xfrm>
        </p:spPr>
        <p:txBody>
          <a:bodyPr/>
          <a:lstStyle/>
          <a:p>
            <a:endParaRPr lang="en-GB"/>
          </a:p>
        </p:txBody>
      </p:sp>
      <p:sp>
        <p:nvSpPr>
          <p:cNvPr id="11" name="Chart Placeholder 5">
            <a:extLst>
              <a:ext uri="{FF2B5EF4-FFF2-40B4-BE49-F238E27FC236}">
                <a16:creationId xmlns:a16="http://schemas.microsoft.com/office/drawing/2014/main" id="{F6FC3B5C-96CB-4C33-8F6C-A00FB2FE798F}"/>
              </a:ext>
            </a:extLst>
          </p:cNvPr>
          <p:cNvSpPr>
            <a:spLocks noGrp="1"/>
          </p:cNvSpPr>
          <p:nvPr>
            <p:ph type="chart" sz="quarter" idx="18"/>
          </p:nvPr>
        </p:nvSpPr>
        <p:spPr>
          <a:xfrm>
            <a:off x="4501206" y="3259123"/>
            <a:ext cx="3453810" cy="2174538"/>
          </a:xfrm>
        </p:spPr>
        <p:txBody>
          <a:bodyPr/>
          <a:lstStyle/>
          <a:p>
            <a:endParaRPr lang="en-GB"/>
          </a:p>
        </p:txBody>
      </p:sp>
      <p:sp>
        <p:nvSpPr>
          <p:cNvPr id="14" name="Chart Placeholder 5">
            <a:extLst>
              <a:ext uri="{FF2B5EF4-FFF2-40B4-BE49-F238E27FC236}">
                <a16:creationId xmlns:a16="http://schemas.microsoft.com/office/drawing/2014/main" id="{A4979D8A-2F0A-4077-A3CD-F4B5C3218634}"/>
              </a:ext>
            </a:extLst>
          </p:cNvPr>
          <p:cNvSpPr>
            <a:spLocks noGrp="1"/>
          </p:cNvSpPr>
          <p:nvPr>
            <p:ph type="chart" sz="quarter" idx="21"/>
          </p:nvPr>
        </p:nvSpPr>
        <p:spPr>
          <a:xfrm>
            <a:off x="382385" y="851482"/>
            <a:ext cx="3657600" cy="2174538"/>
          </a:xfrm>
        </p:spPr>
        <p:txBody>
          <a:bodyPr/>
          <a:lstStyle/>
          <a:p>
            <a:endParaRPr lang="en-GB"/>
          </a:p>
        </p:txBody>
      </p:sp>
      <p:sp>
        <p:nvSpPr>
          <p:cNvPr id="15" name="Chart Placeholder 5">
            <a:extLst>
              <a:ext uri="{FF2B5EF4-FFF2-40B4-BE49-F238E27FC236}">
                <a16:creationId xmlns:a16="http://schemas.microsoft.com/office/drawing/2014/main" id="{65236CAA-EA2B-4CBB-9E8B-F081096008B2}"/>
              </a:ext>
            </a:extLst>
          </p:cNvPr>
          <p:cNvSpPr>
            <a:spLocks noGrp="1"/>
          </p:cNvSpPr>
          <p:nvPr>
            <p:ph type="chart" sz="quarter" idx="22"/>
          </p:nvPr>
        </p:nvSpPr>
        <p:spPr>
          <a:xfrm>
            <a:off x="382385" y="3259123"/>
            <a:ext cx="3657600" cy="2174538"/>
          </a:xfrm>
        </p:spPr>
        <p:txBody>
          <a:bodyPr/>
          <a:lstStyle/>
          <a:p>
            <a:endParaRPr lang="en-GB"/>
          </a:p>
        </p:txBody>
      </p:sp>
      <p:sp>
        <p:nvSpPr>
          <p:cNvPr id="18" name="Text Placeholder 7">
            <a:extLst>
              <a:ext uri="{FF2B5EF4-FFF2-40B4-BE49-F238E27FC236}">
                <a16:creationId xmlns:a16="http://schemas.microsoft.com/office/drawing/2014/main" id="{2CB75080-DDD6-4DCC-92AA-1A41C64365F2}"/>
              </a:ext>
            </a:extLst>
          </p:cNvPr>
          <p:cNvSpPr>
            <a:spLocks noGrp="1"/>
          </p:cNvSpPr>
          <p:nvPr>
            <p:ph type="body" sz="quarter" idx="25" hasCustomPrompt="1"/>
          </p:nvPr>
        </p:nvSpPr>
        <p:spPr>
          <a:xfrm>
            <a:off x="131762" y="125994"/>
            <a:ext cx="11928476" cy="725488"/>
          </a:xfrm>
        </p:spPr>
        <p:txBody>
          <a:bodyPr vert="horz" lIns="91440" tIns="45720" rIns="91440" bIns="45720" rtlCol="0">
            <a:noAutofit/>
          </a:bodyPr>
          <a:lstStyle>
            <a:lvl1pPr marL="0" indent="0">
              <a:buNone/>
              <a:defRPr lang="en-GB" sz="4800" dirty="0">
                <a:latin typeface="Angsana New" panose="02020603050405020304" pitchFamily="18" charset="-34"/>
                <a:cs typeface="Angsana New" panose="02020603050405020304" pitchFamily="18" charset="-34"/>
              </a:defRPr>
            </a:lvl1pPr>
          </a:lstStyle>
          <a:p>
            <a:pPr marL="228600" lvl="0" indent="-228600">
              <a:lnSpc>
                <a:spcPct val="70000"/>
              </a:lnSpc>
            </a:pPr>
            <a:r>
              <a:rPr lang="en-US" dirty="0"/>
              <a:t>Title</a:t>
            </a:r>
            <a:endParaRPr lang="en-GB" dirty="0"/>
          </a:p>
        </p:txBody>
      </p:sp>
      <p:sp>
        <p:nvSpPr>
          <p:cNvPr id="19" name="Chart Placeholder 5">
            <a:extLst>
              <a:ext uri="{FF2B5EF4-FFF2-40B4-BE49-F238E27FC236}">
                <a16:creationId xmlns:a16="http://schemas.microsoft.com/office/drawing/2014/main" id="{9CF35A81-262B-4296-9B3A-5A9E2B2832EC}"/>
              </a:ext>
            </a:extLst>
          </p:cNvPr>
          <p:cNvSpPr>
            <a:spLocks noGrp="1"/>
          </p:cNvSpPr>
          <p:nvPr>
            <p:ph type="chart" sz="quarter" idx="26"/>
          </p:nvPr>
        </p:nvSpPr>
        <p:spPr>
          <a:xfrm>
            <a:off x="299425" y="5537302"/>
            <a:ext cx="5230231" cy="401254"/>
          </a:xfrm>
        </p:spPr>
        <p:txBody>
          <a:bodyPr/>
          <a:lstStyle/>
          <a:p>
            <a:endParaRPr lang="en-GB"/>
          </a:p>
        </p:txBody>
      </p:sp>
      <p:sp>
        <p:nvSpPr>
          <p:cNvPr id="21" name="Text Placeholder 4">
            <a:extLst>
              <a:ext uri="{FF2B5EF4-FFF2-40B4-BE49-F238E27FC236}">
                <a16:creationId xmlns:a16="http://schemas.microsoft.com/office/drawing/2014/main" id="{B2AC3E41-283B-4226-8A33-95C4576CC5A7}"/>
              </a:ext>
            </a:extLst>
          </p:cNvPr>
          <p:cNvSpPr>
            <a:spLocks noGrp="1"/>
          </p:cNvSpPr>
          <p:nvPr>
            <p:ph type="body" sz="quarter" idx="12"/>
          </p:nvPr>
        </p:nvSpPr>
        <p:spPr>
          <a:xfrm>
            <a:off x="3841750" y="6127750"/>
            <a:ext cx="5400675" cy="234950"/>
          </a:xfrm>
        </p:spPr>
        <p:txBody>
          <a:bodyPr>
            <a:normAutofit/>
          </a:bodyPr>
          <a:lstStyle>
            <a:lvl1pPr marL="0" indent="0">
              <a:buNone/>
              <a:defRPr sz="1000">
                <a:solidFill>
                  <a:schemeClr val="bg1"/>
                </a:solidFill>
              </a:defRPr>
            </a:lvl1pPr>
          </a:lstStyle>
          <a:p>
            <a:pPr lvl="0"/>
            <a:r>
              <a:rPr lang="en-US" dirty="0"/>
              <a:t>Click to edit Master text styles</a:t>
            </a:r>
            <a:endParaRPr lang="en-GB" dirty="0"/>
          </a:p>
        </p:txBody>
      </p:sp>
    </p:spTree>
    <p:extLst>
      <p:ext uri="{BB962C8B-B14F-4D97-AF65-F5344CB8AC3E}">
        <p14:creationId xmlns:p14="http://schemas.microsoft.com/office/powerpoint/2010/main" val="25230511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46439A89-1AD9-429A-BDE8-2343EE08944F}"/>
              </a:ext>
            </a:extLst>
          </p:cNvPr>
          <p:cNvSpPr>
            <a:spLocks noGrp="1"/>
          </p:cNvSpPr>
          <p:nvPr>
            <p:ph type="body" sz="quarter" idx="14" hasCustomPrompt="1"/>
          </p:nvPr>
        </p:nvSpPr>
        <p:spPr>
          <a:xfrm>
            <a:off x="131762" y="125994"/>
            <a:ext cx="11928476" cy="725488"/>
          </a:xfrm>
          <a:prstGeom prst="rect">
            <a:avLst/>
          </a:prstGeom>
        </p:spPr>
        <p:txBody>
          <a:bodyPr vert="horz" lIns="91440" tIns="45720" rIns="91440" bIns="45720" rtlCol="0">
            <a:noAutofit/>
          </a:bodyPr>
          <a:lstStyle>
            <a:lvl1pPr marL="0" indent="0">
              <a:buNone/>
              <a:defRPr lang="en-GB" sz="5400" dirty="0">
                <a:latin typeface="Angsana New" panose="02020603050405020304" pitchFamily="18" charset="-34"/>
                <a:cs typeface="Angsana New" panose="02020603050405020304" pitchFamily="18" charset="-34"/>
              </a:defRPr>
            </a:lvl1pPr>
          </a:lstStyle>
          <a:p>
            <a:pPr marL="228600" lvl="0" indent="-228600">
              <a:lnSpc>
                <a:spcPct val="70000"/>
              </a:lnSpc>
            </a:pPr>
            <a:r>
              <a:rPr lang="en-US" dirty="0"/>
              <a:t>Title</a:t>
            </a:r>
            <a:endParaRPr lang="en-GB" dirty="0"/>
          </a:p>
        </p:txBody>
      </p:sp>
      <p:sp>
        <p:nvSpPr>
          <p:cNvPr id="5" name="Text Placeholder 3">
            <a:extLst>
              <a:ext uri="{FF2B5EF4-FFF2-40B4-BE49-F238E27FC236}">
                <a16:creationId xmlns:a16="http://schemas.microsoft.com/office/drawing/2014/main" id="{B77960A2-E640-49BF-BF07-0935380DF63F}"/>
              </a:ext>
            </a:extLst>
          </p:cNvPr>
          <p:cNvSpPr>
            <a:spLocks noGrp="1"/>
          </p:cNvSpPr>
          <p:nvPr>
            <p:ph type="body" sz="quarter" idx="13"/>
          </p:nvPr>
        </p:nvSpPr>
        <p:spPr>
          <a:xfrm>
            <a:off x="320510" y="1055687"/>
            <a:ext cx="11623251" cy="5535235"/>
          </a:xfrm>
          <a:prstGeom prst="rect">
            <a:avLst/>
          </a:prstGeom>
        </p:spPr>
        <p:txBody>
          <a:bodyPr>
            <a:normAutofit/>
          </a:bodyPr>
          <a:lstStyle>
            <a:lvl1pPr marL="228600" indent="-228600">
              <a:lnSpc>
                <a:spcPct val="90000"/>
              </a:lnSpc>
              <a:buClr>
                <a:schemeClr val="accent1"/>
              </a:buClr>
              <a:buFont typeface="Wingdings" panose="05000000000000000000" pitchFamily="2" charset="2"/>
              <a:buChar char="§"/>
              <a:defRPr sz="2400">
                <a:solidFill>
                  <a:schemeClr val="tx1"/>
                </a:solidFill>
                <a:latin typeface="+mn-lt"/>
                <a:cs typeface="Angsana New" panose="02020603050405020304" pitchFamily="18" charset="-34"/>
              </a:defRPr>
            </a:lvl1pPr>
            <a:lvl2pPr marL="685800" indent="-228600">
              <a:lnSpc>
                <a:spcPct val="90000"/>
              </a:lnSpc>
              <a:buClr>
                <a:schemeClr val="accent1"/>
              </a:buClr>
              <a:buFont typeface="Wingdings" panose="05000000000000000000" pitchFamily="2" charset="2"/>
              <a:buChar char="§"/>
              <a:defRPr sz="2400">
                <a:solidFill>
                  <a:schemeClr val="tx1"/>
                </a:solidFill>
                <a:latin typeface="+mn-lt"/>
                <a:cs typeface="Angsana New" panose="02020603050405020304" pitchFamily="18" charset="-34"/>
              </a:defRPr>
            </a:lvl2pPr>
            <a:lvl3pPr marL="1143000" indent="-228600">
              <a:lnSpc>
                <a:spcPct val="90000"/>
              </a:lnSpc>
              <a:buClr>
                <a:schemeClr val="accent1"/>
              </a:buClr>
              <a:buFont typeface="Wingdings" panose="05000000000000000000" pitchFamily="2" charset="2"/>
              <a:buChar char="§"/>
              <a:defRPr sz="2400">
                <a:solidFill>
                  <a:schemeClr val="tx1"/>
                </a:solidFill>
                <a:latin typeface="+mn-lt"/>
                <a:cs typeface="Angsana New" panose="02020603050405020304" pitchFamily="18" charset="-34"/>
              </a:defRPr>
            </a:lvl3pPr>
            <a:lvl4pPr marL="1600200" indent="-228600">
              <a:lnSpc>
                <a:spcPct val="90000"/>
              </a:lnSpc>
              <a:buClr>
                <a:schemeClr val="accent1"/>
              </a:buClr>
              <a:buFont typeface="Wingdings" panose="05000000000000000000" pitchFamily="2" charset="2"/>
              <a:buChar char="§"/>
              <a:defRPr sz="2400">
                <a:solidFill>
                  <a:schemeClr val="tx1"/>
                </a:solidFill>
                <a:latin typeface="+mn-lt"/>
                <a:cs typeface="Angsana New" panose="02020603050405020304" pitchFamily="18" charset="-34"/>
              </a:defRPr>
            </a:lvl4pPr>
            <a:lvl5pPr marL="2057400" indent="-228600">
              <a:lnSpc>
                <a:spcPct val="90000"/>
              </a:lnSpc>
              <a:buClr>
                <a:schemeClr val="accent1"/>
              </a:buClr>
              <a:buFont typeface="Wingdings" panose="05000000000000000000" pitchFamily="2" charset="2"/>
              <a:buChar char="§"/>
              <a:defRPr sz="2400">
                <a:solidFill>
                  <a:schemeClr val="tx1"/>
                </a:solidFill>
                <a:latin typeface="+mn-lt"/>
                <a:cs typeface="Angsana New" panose="02020603050405020304" pitchFamily="18" charset="-34"/>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6" name="Picture 5">
            <a:extLst>
              <a:ext uri="{FF2B5EF4-FFF2-40B4-BE49-F238E27FC236}">
                <a16:creationId xmlns:a16="http://schemas.microsoft.com/office/drawing/2014/main" id="{3E9DD815-24B6-4095-83AD-28881AA2D00A}"/>
              </a:ext>
            </a:extLst>
          </p:cNvPr>
          <p:cNvPicPr>
            <a:picLocks noChangeAspect="1"/>
          </p:cNvPicPr>
          <p:nvPr userDrawn="1"/>
        </p:nvPicPr>
        <p:blipFill rotWithShape="1">
          <a:blip r:embed="rId2">
            <a:alphaModFix amt="20000"/>
            <a:lum bright="-20000" contrast="-40000"/>
          </a:blip>
          <a:srcRect b="1438"/>
          <a:stretch/>
        </p:blipFill>
        <p:spPr>
          <a:xfrm>
            <a:off x="0" y="2086845"/>
            <a:ext cx="4880113" cy="4771156"/>
          </a:xfrm>
          <a:prstGeom prst="rect">
            <a:avLst/>
          </a:prstGeom>
        </p:spPr>
      </p:pic>
    </p:spTree>
    <p:extLst>
      <p:ext uri="{BB962C8B-B14F-4D97-AF65-F5344CB8AC3E}">
        <p14:creationId xmlns:p14="http://schemas.microsoft.com/office/powerpoint/2010/main" val="38601369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single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947F34-8F97-4D53-885D-116581186924}"/>
              </a:ext>
            </a:extLst>
          </p:cNvPr>
          <p:cNvSpPr>
            <a:spLocks noGrp="1"/>
          </p:cNvSpPr>
          <p:nvPr>
            <p:ph type="chart" sz="quarter" idx="10"/>
          </p:nvPr>
        </p:nvSpPr>
        <p:spPr>
          <a:xfrm>
            <a:off x="162989" y="1037167"/>
            <a:ext cx="11846982" cy="5032395"/>
          </a:xfrm>
        </p:spPr>
        <p:txBody>
          <a:bodyPr/>
          <a:lstStyle/>
          <a:p>
            <a:endParaRPr lang="en-GB" dirty="0"/>
          </a:p>
        </p:txBody>
      </p:sp>
      <p:sp>
        <p:nvSpPr>
          <p:cNvPr id="7" name="Text Placeholder 6">
            <a:extLst>
              <a:ext uri="{FF2B5EF4-FFF2-40B4-BE49-F238E27FC236}">
                <a16:creationId xmlns:a16="http://schemas.microsoft.com/office/drawing/2014/main" id="{68BCDCAF-010D-43DB-B407-B1B310AD2AEE}"/>
              </a:ext>
            </a:extLst>
          </p:cNvPr>
          <p:cNvSpPr>
            <a:spLocks noGrp="1"/>
          </p:cNvSpPr>
          <p:nvPr>
            <p:ph type="body" sz="quarter" idx="11" hasCustomPrompt="1"/>
          </p:nvPr>
        </p:nvSpPr>
        <p:spPr>
          <a:xfrm>
            <a:off x="205319" y="124067"/>
            <a:ext cx="11804652" cy="725455"/>
          </a:xfrm>
        </p:spPr>
        <p:txBody>
          <a:bodyPr>
            <a:noAutofit/>
          </a:bodyPr>
          <a:lstStyle>
            <a:lvl1pPr marL="0" indent="0">
              <a:buNone/>
              <a:defRPr sz="5400">
                <a:latin typeface="Angsana New" panose="020B0502040204020203" pitchFamily="18" charset="-34"/>
                <a:cs typeface="Angsana New" panose="020B0502040204020203" pitchFamily="18" charset="-34"/>
              </a:defRPr>
            </a:lvl1pPr>
          </a:lstStyle>
          <a:p>
            <a:pPr lvl="0"/>
            <a:r>
              <a:rPr lang="en-US" dirty="0"/>
              <a:t>Title</a:t>
            </a:r>
            <a:endParaRPr lang="en-GB" dirty="0"/>
          </a:p>
        </p:txBody>
      </p:sp>
      <p:sp>
        <p:nvSpPr>
          <p:cNvPr id="6" name="Text Placeholder 9">
            <a:extLst>
              <a:ext uri="{FF2B5EF4-FFF2-40B4-BE49-F238E27FC236}">
                <a16:creationId xmlns:a16="http://schemas.microsoft.com/office/drawing/2014/main" id="{5786D890-8C2B-AE4F-9F14-44DEA70A5CF7}"/>
              </a:ext>
            </a:extLst>
          </p:cNvPr>
          <p:cNvSpPr>
            <a:spLocks noGrp="1"/>
          </p:cNvSpPr>
          <p:nvPr>
            <p:ph type="body" sz="quarter" idx="12"/>
          </p:nvPr>
        </p:nvSpPr>
        <p:spPr>
          <a:xfrm>
            <a:off x="3828498" y="6257207"/>
            <a:ext cx="5400675" cy="234950"/>
          </a:xfrm>
        </p:spPr>
        <p:txBody>
          <a:bodyPr>
            <a:noAutofit/>
          </a:bodyPr>
          <a:lstStyle>
            <a:lvl1pPr marL="0" indent="0">
              <a:buNone/>
              <a:defRPr sz="1400">
                <a:solidFill>
                  <a:schemeClr val="bg1"/>
                </a:solidFill>
              </a:defRPr>
            </a:lvl1pPr>
          </a:lstStyle>
          <a:p>
            <a:r>
              <a:rPr lang="en-GB" dirty="0"/>
              <a:t>Source: Sport England Active Lives Nov 15/16 to Nov 19/20</a:t>
            </a:r>
          </a:p>
        </p:txBody>
      </p:sp>
    </p:spTree>
    <p:extLst>
      <p:ext uri="{BB962C8B-B14F-4D97-AF65-F5344CB8AC3E}">
        <p14:creationId xmlns:p14="http://schemas.microsoft.com/office/powerpoint/2010/main" val="2586353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hart + legend">
    <p:spTree>
      <p:nvGrpSpPr>
        <p:cNvPr id="1" name=""/>
        <p:cNvGrpSpPr/>
        <p:nvPr/>
      </p:nvGrpSpPr>
      <p:grpSpPr>
        <a:xfrm>
          <a:off x="0" y="0"/>
          <a:ext cx="0" cy="0"/>
          <a:chOff x="0" y="0"/>
          <a:chExt cx="0" cy="0"/>
        </a:xfrm>
      </p:grpSpPr>
      <p:pic>
        <p:nvPicPr>
          <p:cNvPr id="16" name="Picture 15" descr="Icon&#10;&#10;Description automatically generated">
            <a:extLst>
              <a:ext uri="{FF2B5EF4-FFF2-40B4-BE49-F238E27FC236}">
                <a16:creationId xmlns:a16="http://schemas.microsoft.com/office/drawing/2014/main" id="{8F6E9FC2-AA78-4D60-B58A-EB01F4F47D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45906"/>
            <a:ext cx="1198485" cy="1120971"/>
          </a:xfrm>
          <a:prstGeom prst="rect">
            <a:avLst/>
          </a:prstGeom>
        </p:spPr>
      </p:pic>
      <p:sp>
        <p:nvSpPr>
          <p:cNvPr id="7" name="Text Placeholder 6">
            <a:extLst>
              <a:ext uri="{FF2B5EF4-FFF2-40B4-BE49-F238E27FC236}">
                <a16:creationId xmlns:a16="http://schemas.microsoft.com/office/drawing/2014/main" id="{68BCDCAF-010D-43DB-B407-B1B310AD2AEE}"/>
              </a:ext>
            </a:extLst>
          </p:cNvPr>
          <p:cNvSpPr>
            <a:spLocks noGrp="1"/>
          </p:cNvSpPr>
          <p:nvPr>
            <p:ph type="body" sz="quarter" idx="11" hasCustomPrompt="1"/>
          </p:nvPr>
        </p:nvSpPr>
        <p:spPr>
          <a:xfrm>
            <a:off x="205319" y="124067"/>
            <a:ext cx="11804652" cy="725455"/>
          </a:xfrm>
        </p:spPr>
        <p:txBody>
          <a:bodyPr>
            <a:noAutofit/>
          </a:bodyPr>
          <a:lstStyle>
            <a:lvl1pPr marL="0" indent="0">
              <a:buNone/>
              <a:defRPr sz="5400">
                <a:latin typeface="Angsana New" panose="020B0502040204020203" pitchFamily="18" charset="-34"/>
                <a:cs typeface="Angsana New" panose="020B0502040204020203" pitchFamily="18" charset="-34"/>
              </a:defRPr>
            </a:lvl1pPr>
          </a:lstStyle>
          <a:p>
            <a:pPr lvl="0"/>
            <a:r>
              <a:rPr lang="en-US" dirty="0"/>
              <a:t>Title</a:t>
            </a:r>
            <a:endParaRPr lang="en-GB" dirty="0"/>
          </a:p>
        </p:txBody>
      </p:sp>
      <p:sp>
        <p:nvSpPr>
          <p:cNvPr id="9" name="Title 1">
            <a:extLst>
              <a:ext uri="{FF2B5EF4-FFF2-40B4-BE49-F238E27FC236}">
                <a16:creationId xmlns:a16="http://schemas.microsoft.com/office/drawing/2014/main" id="{A59397D7-1547-4AEC-88EF-0E8F647AE6D3}"/>
              </a:ext>
            </a:extLst>
          </p:cNvPr>
          <p:cNvSpPr txBox="1">
            <a:spLocks noGrp="1"/>
          </p:cNvSpPr>
          <p:nvPr>
            <p:ph type="body" sz="quarter" idx="12"/>
          </p:nvPr>
        </p:nvSpPr>
        <p:spPr>
          <a:xfrm>
            <a:off x="6598321" y="6251038"/>
            <a:ext cx="5411650" cy="230934"/>
          </a:xfrm>
          <a:prstGeom prst="rect">
            <a:avLst/>
          </a:prstGeom>
          <a:ln>
            <a:noFill/>
          </a:ln>
        </p:spPr>
        <p:txBody>
          <a:bodyPr wrap="square">
            <a:normAutofit fontScale="92500"/>
          </a:bodyPr>
          <a:lstStyle>
            <a:lvl1pPr marL="0" indent="0">
              <a:buNone/>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fld id="{9386D989-93B7-4D37-BF6C-3ED024B2711F}" type="TxLink">
              <a:rPr lang="en-US" sz="1100" b="0" i="0" u="none" strike="noStrike">
                <a:solidFill>
                  <a:srgbClr val="000000"/>
                </a:solidFill>
                <a:latin typeface="Calibri"/>
                <a:cs typeface="Calibri"/>
              </a:rPr>
              <a:pPr algn="r"/>
              <a:t>Source: Sport England, Active Lives Adults, Nov 15/16 to Nov 19/20 , age 16+, excluding gardening</a:t>
            </a:fld>
            <a:endParaRPr lang="en-US" sz="800" b="0" i="0" u="none" strike="noStrike" dirty="0">
              <a:solidFill>
                <a:schemeClr val="tx1">
                  <a:lumMod val="75000"/>
                  <a:lumOff val="25000"/>
                </a:schemeClr>
              </a:solidFill>
              <a:latin typeface="Calibri"/>
              <a:cs typeface="Calibri"/>
            </a:endParaRPr>
          </a:p>
        </p:txBody>
      </p:sp>
      <p:sp>
        <p:nvSpPr>
          <p:cNvPr id="4" name="Text Placeholder 3">
            <a:extLst>
              <a:ext uri="{FF2B5EF4-FFF2-40B4-BE49-F238E27FC236}">
                <a16:creationId xmlns:a16="http://schemas.microsoft.com/office/drawing/2014/main" id="{C02D1DD5-447E-4F9A-BB6C-BAE706A6D86D}"/>
              </a:ext>
            </a:extLst>
          </p:cNvPr>
          <p:cNvSpPr>
            <a:spLocks noGrp="1"/>
          </p:cNvSpPr>
          <p:nvPr>
            <p:ph type="body" sz="quarter" idx="14"/>
          </p:nvPr>
        </p:nvSpPr>
        <p:spPr>
          <a:xfrm>
            <a:off x="8178800" y="1751308"/>
            <a:ext cx="3849687" cy="3768430"/>
          </a:xfrm>
        </p:spPr>
        <p:txBody>
          <a:bodyPr>
            <a:normAutofit/>
          </a:bodyPr>
          <a:lstStyle>
            <a:lvl1pPr marL="0" indent="0">
              <a:lnSpc>
                <a:spcPct val="70000"/>
              </a:lnSpc>
              <a:buNone/>
              <a:defRPr sz="3600">
                <a:latin typeface="Angsana New" panose="02020603050405020304" pitchFamily="18" charset="-34"/>
                <a:cs typeface="Angsana New" panose="02020603050405020304" pitchFamily="18" charset="-34"/>
              </a:defRPr>
            </a:lvl1pPr>
          </a:lstStyle>
          <a:p>
            <a:pPr lvl="0"/>
            <a:r>
              <a:rPr lang="en-US" dirty="0"/>
              <a:t>Click to edit Master text styles</a:t>
            </a:r>
          </a:p>
        </p:txBody>
      </p:sp>
      <p:sp>
        <p:nvSpPr>
          <p:cNvPr id="5" name="Chart Placeholder 4">
            <a:extLst>
              <a:ext uri="{FF2B5EF4-FFF2-40B4-BE49-F238E27FC236}">
                <a16:creationId xmlns:a16="http://schemas.microsoft.com/office/drawing/2014/main" id="{48035991-4799-45E8-9A24-7932F476216C}"/>
              </a:ext>
            </a:extLst>
          </p:cNvPr>
          <p:cNvSpPr>
            <a:spLocks noGrp="1"/>
          </p:cNvSpPr>
          <p:nvPr>
            <p:ph type="chart" sz="quarter" idx="15"/>
          </p:nvPr>
        </p:nvSpPr>
        <p:spPr>
          <a:xfrm>
            <a:off x="204788" y="862751"/>
            <a:ext cx="3249612" cy="5276850"/>
          </a:xfrm>
        </p:spPr>
        <p:txBody>
          <a:bodyPr/>
          <a:lstStyle/>
          <a:p>
            <a:endParaRPr lang="en-GB"/>
          </a:p>
        </p:txBody>
      </p:sp>
      <p:sp>
        <p:nvSpPr>
          <p:cNvPr id="14" name="Chart Placeholder 4">
            <a:extLst>
              <a:ext uri="{FF2B5EF4-FFF2-40B4-BE49-F238E27FC236}">
                <a16:creationId xmlns:a16="http://schemas.microsoft.com/office/drawing/2014/main" id="{88200D1A-2363-4840-8CE2-EEEA8FC8A71D}"/>
              </a:ext>
            </a:extLst>
          </p:cNvPr>
          <p:cNvSpPr>
            <a:spLocks noGrp="1"/>
          </p:cNvSpPr>
          <p:nvPr>
            <p:ph type="chart" sz="quarter" idx="16"/>
          </p:nvPr>
        </p:nvSpPr>
        <p:spPr>
          <a:xfrm>
            <a:off x="3519103" y="862751"/>
            <a:ext cx="3930411" cy="5276850"/>
          </a:xfrm>
        </p:spPr>
        <p:txBody>
          <a:bodyPr/>
          <a:lstStyle/>
          <a:p>
            <a:endParaRPr lang="en-GB"/>
          </a:p>
        </p:txBody>
      </p:sp>
      <p:cxnSp>
        <p:nvCxnSpPr>
          <p:cNvPr id="10" name="Straight Connector 9">
            <a:extLst>
              <a:ext uri="{FF2B5EF4-FFF2-40B4-BE49-F238E27FC236}">
                <a16:creationId xmlns:a16="http://schemas.microsoft.com/office/drawing/2014/main" id="{3C417962-9DB6-4A27-8ED8-AEC824ABD119}"/>
              </a:ext>
            </a:extLst>
          </p:cNvPr>
          <p:cNvCxnSpPr>
            <a:cxnSpLocks/>
          </p:cNvCxnSpPr>
          <p:nvPr userDrawn="1"/>
        </p:nvCxnSpPr>
        <p:spPr>
          <a:xfrm>
            <a:off x="7748912" y="1790240"/>
            <a:ext cx="0" cy="3341741"/>
          </a:xfrm>
          <a:prstGeom prst="line">
            <a:avLst/>
          </a:prstGeom>
          <a:ln w="19050">
            <a:solidFill>
              <a:schemeClr val="tx1">
                <a:lumMod val="20000"/>
                <a:lumOff val="80000"/>
              </a:scheme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7287391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bullets">
    <p:spTree>
      <p:nvGrpSpPr>
        <p:cNvPr id="1" name=""/>
        <p:cNvGrpSpPr/>
        <p:nvPr/>
      </p:nvGrpSpPr>
      <p:grpSpPr>
        <a:xfrm>
          <a:off x="0" y="0"/>
          <a:ext cx="0" cy="0"/>
          <a:chOff x="0" y="0"/>
          <a:chExt cx="0" cy="0"/>
        </a:xfrm>
      </p:grpSpPr>
      <p:pic>
        <p:nvPicPr>
          <p:cNvPr id="16" name="Picture 15" descr="Icon&#10;&#10;Description automatically generated">
            <a:extLst>
              <a:ext uri="{FF2B5EF4-FFF2-40B4-BE49-F238E27FC236}">
                <a16:creationId xmlns:a16="http://schemas.microsoft.com/office/drawing/2014/main" id="{8F6E9FC2-AA78-4D60-B58A-EB01F4F47D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45906"/>
            <a:ext cx="1198485" cy="1120971"/>
          </a:xfrm>
          <a:prstGeom prst="rect">
            <a:avLst/>
          </a:prstGeom>
        </p:spPr>
      </p:pic>
      <p:sp>
        <p:nvSpPr>
          <p:cNvPr id="9" name="Title 1">
            <a:extLst>
              <a:ext uri="{FF2B5EF4-FFF2-40B4-BE49-F238E27FC236}">
                <a16:creationId xmlns:a16="http://schemas.microsoft.com/office/drawing/2014/main" id="{A59397D7-1547-4AEC-88EF-0E8F647AE6D3}"/>
              </a:ext>
            </a:extLst>
          </p:cNvPr>
          <p:cNvSpPr txBox="1">
            <a:spLocks noGrp="1"/>
          </p:cNvSpPr>
          <p:nvPr>
            <p:ph type="body" sz="quarter" idx="12"/>
          </p:nvPr>
        </p:nvSpPr>
        <p:spPr>
          <a:xfrm>
            <a:off x="6598321" y="6251038"/>
            <a:ext cx="5411650" cy="230934"/>
          </a:xfrm>
          <a:prstGeom prst="rect">
            <a:avLst/>
          </a:prstGeom>
          <a:ln>
            <a:noFill/>
          </a:ln>
        </p:spPr>
        <p:txBody>
          <a:bodyPr wrap="square">
            <a:normAutofit fontScale="92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endParaRPr lang="en-US" sz="800" b="0" i="0" u="none" strike="noStrike" dirty="0">
              <a:solidFill>
                <a:schemeClr val="tx1">
                  <a:lumMod val="75000"/>
                  <a:lumOff val="25000"/>
                </a:schemeClr>
              </a:solidFill>
              <a:latin typeface="Calibri"/>
              <a:cs typeface="Calibri"/>
            </a:endParaRPr>
          </a:p>
        </p:txBody>
      </p:sp>
      <p:sp>
        <p:nvSpPr>
          <p:cNvPr id="11" name="Text Placeholder 2">
            <a:extLst>
              <a:ext uri="{FF2B5EF4-FFF2-40B4-BE49-F238E27FC236}">
                <a16:creationId xmlns:a16="http://schemas.microsoft.com/office/drawing/2014/main" id="{3383D436-656D-4D49-83B0-5FD4FF0F51AF}"/>
              </a:ext>
            </a:extLst>
          </p:cNvPr>
          <p:cNvSpPr>
            <a:spLocks noGrp="1"/>
          </p:cNvSpPr>
          <p:nvPr>
            <p:ph idx="1"/>
          </p:nvPr>
        </p:nvSpPr>
        <p:spPr>
          <a:xfrm>
            <a:off x="182029" y="975773"/>
            <a:ext cx="11827942" cy="5149014"/>
          </a:xfrm>
          <a:prstGeom prst="rect">
            <a:avLst/>
          </a:prstGeom>
        </p:spPr>
        <p:txBody>
          <a:bodyPr vert="horz" lIns="91440" tIns="45720" rIns="91440" bIns="45720" rtlCol="0">
            <a:normAutofit/>
          </a:bodyPr>
          <a:lstStyle>
            <a:lvl1pPr marL="228600" indent="-228600">
              <a:buClr>
                <a:schemeClr val="accent1"/>
              </a:buClr>
              <a:buFont typeface="Wingdings" panose="05000000000000000000" pitchFamily="2" charset="2"/>
              <a:buChar char="§"/>
              <a:defRPr/>
            </a:lvl1pPr>
            <a:lvl2pPr marL="685800" indent="-228600">
              <a:buClr>
                <a:schemeClr val="accent1"/>
              </a:buClr>
              <a:buFont typeface="Wingdings" panose="05000000000000000000" pitchFamily="2" charset="2"/>
              <a:buChar char="§"/>
              <a:defRPr/>
            </a:lvl2pPr>
            <a:lvl3pPr marL="1143000" indent="-228600">
              <a:buClr>
                <a:schemeClr val="accent1"/>
              </a:buClr>
              <a:buFont typeface="Wingdings" panose="05000000000000000000" pitchFamily="2" charset="2"/>
              <a:buChar char="§"/>
              <a:defRPr/>
            </a:lvl3pPr>
            <a:lvl4pPr marL="1600200" indent="-228600">
              <a:buClr>
                <a:schemeClr val="accent1"/>
              </a:buClr>
              <a:buFont typeface="Wingdings" panose="05000000000000000000" pitchFamily="2" charset="2"/>
              <a:buChar char="§"/>
              <a:defRPr/>
            </a:lvl4pPr>
            <a:lvl5pPr marL="2057400" indent="-228600">
              <a:buClr>
                <a:schemeClr val="accent1"/>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6">
            <a:extLst>
              <a:ext uri="{FF2B5EF4-FFF2-40B4-BE49-F238E27FC236}">
                <a16:creationId xmlns:a16="http://schemas.microsoft.com/office/drawing/2014/main" id="{9149D224-B44B-4230-BB25-06511125AD50}"/>
              </a:ext>
            </a:extLst>
          </p:cNvPr>
          <p:cNvSpPr>
            <a:spLocks noGrp="1"/>
          </p:cNvSpPr>
          <p:nvPr>
            <p:ph type="body" sz="quarter" idx="11" hasCustomPrompt="1"/>
          </p:nvPr>
        </p:nvSpPr>
        <p:spPr>
          <a:xfrm>
            <a:off x="205319" y="124067"/>
            <a:ext cx="11804652" cy="725455"/>
          </a:xfrm>
        </p:spPr>
        <p:txBody>
          <a:bodyPr>
            <a:noAutofit/>
          </a:bodyPr>
          <a:lstStyle>
            <a:lvl1pPr marL="0" indent="0">
              <a:lnSpc>
                <a:spcPct val="70000"/>
              </a:lnSpc>
              <a:buNone/>
              <a:defRPr sz="5400">
                <a:solidFill>
                  <a:schemeClr val="tx1"/>
                </a:solidFill>
                <a:latin typeface="Angsana New" panose="02020603050405020304" pitchFamily="18" charset="-34"/>
                <a:cs typeface="Angsana New" panose="02020603050405020304" pitchFamily="18" charset="-34"/>
              </a:defRPr>
            </a:lvl1pPr>
          </a:lstStyle>
          <a:p>
            <a:pPr lvl="0"/>
            <a:r>
              <a:rPr lang="en-US" dirty="0"/>
              <a:t>Title</a:t>
            </a:r>
            <a:endParaRPr lang="en-GB" dirty="0"/>
          </a:p>
        </p:txBody>
      </p:sp>
    </p:spTree>
    <p:extLst>
      <p:ext uri="{BB962C8B-B14F-4D97-AF65-F5344CB8AC3E}">
        <p14:creationId xmlns:p14="http://schemas.microsoft.com/office/powerpoint/2010/main" val="946509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1 chart + text box above">
    <p:spTree>
      <p:nvGrpSpPr>
        <p:cNvPr id="1" name=""/>
        <p:cNvGrpSpPr/>
        <p:nvPr/>
      </p:nvGrpSpPr>
      <p:grpSpPr>
        <a:xfrm>
          <a:off x="0" y="0"/>
          <a:ext cx="0" cy="0"/>
          <a:chOff x="0" y="0"/>
          <a:chExt cx="0" cy="0"/>
        </a:xfrm>
      </p:grpSpPr>
      <p:pic>
        <p:nvPicPr>
          <p:cNvPr id="16" name="Picture 15" descr="Icon&#10;&#10;Description automatically generated">
            <a:extLst>
              <a:ext uri="{FF2B5EF4-FFF2-40B4-BE49-F238E27FC236}">
                <a16:creationId xmlns:a16="http://schemas.microsoft.com/office/drawing/2014/main" id="{8F6E9FC2-AA78-4D60-B58A-EB01F4F47D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45906"/>
            <a:ext cx="1198485" cy="1120971"/>
          </a:xfrm>
          <a:prstGeom prst="rect">
            <a:avLst/>
          </a:prstGeom>
        </p:spPr>
      </p:pic>
      <p:sp>
        <p:nvSpPr>
          <p:cNvPr id="3" name="Chart Placeholder 2">
            <a:extLst>
              <a:ext uri="{FF2B5EF4-FFF2-40B4-BE49-F238E27FC236}">
                <a16:creationId xmlns:a16="http://schemas.microsoft.com/office/drawing/2014/main" id="{AB947F34-8F97-4D53-885D-116581186924}"/>
              </a:ext>
            </a:extLst>
          </p:cNvPr>
          <p:cNvSpPr>
            <a:spLocks noGrp="1"/>
          </p:cNvSpPr>
          <p:nvPr>
            <p:ph type="chart" sz="quarter" idx="10"/>
          </p:nvPr>
        </p:nvSpPr>
        <p:spPr>
          <a:xfrm>
            <a:off x="162989" y="2916018"/>
            <a:ext cx="11846982" cy="3208769"/>
          </a:xfrm>
        </p:spPr>
        <p:txBody>
          <a:bodyPr/>
          <a:lstStyle/>
          <a:p>
            <a:endParaRPr lang="en-GB" dirty="0"/>
          </a:p>
        </p:txBody>
      </p:sp>
      <p:sp>
        <p:nvSpPr>
          <p:cNvPr id="7" name="Text Placeholder 6">
            <a:extLst>
              <a:ext uri="{FF2B5EF4-FFF2-40B4-BE49-F238E27FC236}">
                <a16:creationId xmlns:a16="http://schemas.microsoft.com/office/drawing/2014/main" id="{68BCDCAF-010D-43DB-B407-B1B310AD2AEE}"/>
              </a:ext>
            </a:extLst>
          </p:cNvPr>
          <p:cNvSpPr>
            <a:spLocks noGrp="1"/>
          </p:cNvSpPr>
          <p:nvPr>
            <p:ph type="body" sz="quarter" idx="11" hasCustomPrompt="1"/>
          </p:nvPr>
        </p:nvSpPr>
        <p:spPr>
          <a:xfrm>
            <a:off x="205319" y="124067"/>
            <a:ext cx="11804652" cy="725455"/>
          </a:xfrm>
        </p:spPr>
        <p:txBody>
          <a:bodyPr>
            <a:noAutofit/>
          </a:bodyPr>
          <a:lstStyle>
            <a:lvl1pPr marL="0" indent="0">
              <a:lnSpc>
                <a:spcPct val="70000"/>
              </a:lnSpc>
              <a:buNone/>
              <a:defRPr sz="5400">
                <a:solidFill>
                  <a:schemeClr val="tx1"/>
                </a:solidFill>
                <a:latin typeface="Angsana New" panose="02020603050405020304" pitchFamily="18" charset="-34"/>
                <a:cs typeface="Angsana New" panose="02020603050405020304" pitchFamily="18" charset="-34"/>
              </a:defRPr>
            </a:lvl1pPr>
          </a:lstStyle>
          <a:p>
            <a:pPr lvl="0"/>
            <a:r>
              <a:rPr lang="en-US" dirty="0"/>
              <a:t>Title</a:t>
            </a:r>
            <a:endParaRPr lang="en-GB" dirty="0"/>
          </a:p>
        </p:txBody>
      </p:sp>
      <p:sp>
        <p:nvSpPr>
          <p:cNvPr id="9" name="Title 1">
            <a:extLst>
              <a:ext uri="{FF2B5EF4-FFF2-40B4-BE49-F238E27FC236}">
                <a16:creationId xmlns:a16="http://schemas.microsoft.com/office/drawing/2014/main" id="{A59397D7-1547-4AEC-88EF-0E8F647AE6D3}"/>
              </a:ext>
            </a:extLst>
          </p:cNvPr>
          <p:cNvSpPr txBox="1">
            <a:spLocks noGrp="1"/>
          </p:cNvSpPr>
          <p:nvPr>
            <p:ph type="body" sz="quarter" idx="12" hasCustomPrompt="1"/>
          </p:nvPr>
        </p:nvSpPr>
        <p:spPr>
          <a:xfrm>
            <a:off x="6598321" y="6251038"/>
            <a:ext cx="5411650" cy="230934"/>
          </a:xfrm>
          <a:prstGeom prst="rect">
            <a:avLst/>
          </a:prstGeom>
          <a:ln>
            <a:noFill/>
          </a:ln>
        </p:spPr>
        <p:txBody>
          <a:bodyPr wrap="square">
            <a:normAutofit fontScale="92500"/>
          </a:bodyPr>
          <a:lstStyle>
            <a:lvl1pPr marL="0" indent="0">
              <a:buNone/>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100" b="0" i="0" u="none" strike="noStrike" dirty="0">
                <a:solidFill>
                  <a:srgbClr val="000000"/>
                </a:solidFill>
                <a:latin typeface="Calibri"/>
                <a:cs typeface="Calibri"/>
              </a:rPr>
              <a:t>Source:</a:t>
            </a:r>
            <a:endParaRPr lang="en-US" sz="800" b="0" i="0" u="none" strike="noStrike" dirty="0">
              <a:solidFill>
                <a:schemeClr val="tx1">
                  <a:lumMod val="75000"/>
                  <a:lumOff val="25000"/>
                </a:schemeClr>
              </a:solidFill>
              <a:latin typeface="Calibri"/>
              <a:cs typeface="Calibri"/>
            </a:endParaRPr>
          </a:p>
        </p:txBody>
      </p:sp>
      <p:sp>
        <p:nvSpPr>
          <p:cNvPr id="12" name="TextBox 62">
            <a:extLst>
              <a:ext uri="{FF2B5EF4-FFF2-40B4-BE49-F238E27FC236}">
                <a16:creationId xmlns:a16="http://schemas.microsoft.com/office/drawing/2014/main" id="{5A255ECB-933A-48F3-BD70-90994CD7DD1F}"/>
              </a:ext>
            </a:extLst>
          </p:cNvPr>
          <p:cNvSpPr txBox="1"/>
          <p:nvPr userDrawn="1"/>
        </p:nvSpPr>
        <p:spPr>
          <a:xfrm>
            <a:off x="2994460" y="1426742"/>
            <a:ext cx="1593623" cy="1489253"/>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GB" sz="2000" b="1" dirty="0">
                <a:solidFill>
                  <a:schemeClr val="tx1"/>
                </a:solidFill>
              </a:rPr>
              <a:t>Nothing</a:t>
            </a:r>
          </a:p>
          <a:p>
            <a:r>
              <a:rPr lang="en-GB" sz="2000" dirty="0">
                <a:solidFill>
                  <a:schemeClr val="tx1"/>
                </a:solidFill>
              </a:rPr>
              <a:t>No physical activity at all</a:t>
            </a:r>
          </a:p>
        </p:txBody>
      </p:sp>
      <p:sp>
        <p:nvSpPr>
          <p:cNvPr id="13" name="TextBox 64">
            <a:extLst>
              <a:ext uri="{FF2B5EF4-FFF2-40B4-BE49-F238E27FC236}">
                <a16:creationId xmlns:a16="http://schemas.microsoft.com/office/drawing/2014/main" id="{79189441-19A8-4597-A9F0-28C7B860D631}"/>
              </a:ext>
            </a:extLst>
          </p:cNvPr>
          <p:cNvSpPr txBox="1"/>
          <p:nvPr userDrawn="1"/>
        </p:nvSpPr>
        <p:spPr>
          <a:xfrm>
            <a:off x="9304146" y="1446510"/>
            <a:ext cx="1763904" cy="995952"/>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GB" sz="2000" b="1" dirty="0">
                <a:solidFill>
                  <a:schemeClr val="tx1"/>
                </a:solidFill>
              </a:rPr>
              <a:t>1-29 minutes</a:t>
            </a:r>
          </a:p>
          <a:p>
            <a:r>
              <a:rPr lang="en-GB" sz="2000" dirty="0">
                <a:solidFill>
                  <a:schemeClr val="tx1"/>
                </a:solidFill>
              </a:rPr>
              <a:t>Active but not for 30 mins</a:t>
            </a:r>
          </a:p>
        </p:txBody>
      </p:sp>
      <p:sp>
        <p:nvSpPr>
          <p:cNvPr id="14" name="TextBox 66">
            <a:extLst>
              <a:ext uri="{FF2B5EF4-FFF2-40B4-BE49-F238E27FC236}">
                <a16:creationId xmlns:a16="http://schemas.microsoft.com/office/drawing/2014/main" id="{20037316-FFE7-4C5B-8726-D5C84A4DA3B3}"/>
              </a:ext>
            </a:extLst>
          </p:cNvPr>
          <p:cNvSpPr txBox="1"/>
          <p:nvPr userDrawn="1"/>
        </p:nvSpPr>
        <p:spPr>
          <a:xfrm>
            <a:off x="6175314" y="1454373"/>
            <a:ext cx="1590675" cy="988089"/>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GB" sz="2000" b="1" dirty="0">
                <a:solidFill>
                  <a:schemeClr val="tx1"/>
                </a:solidFill>
              </a:rPr>
              <a:t>Light only</a:t>
            </a:r>
          </a:p>
          <a:p>
            <a:r>
              <a:rPr lang="en-GB" sz="2000" dirty="0">
                <a:solidFill>
                  <a:schemeClr val="tx1"/>
                </a:solidFill>
              </a:rPr>
              <a:t>Missing the intensity</a:t>
            </a:r>
          </a:p>
        </p:txBody>
      </p:sp>
      <p:sp>
        <p:nvSpPr>
          <p:cNvPr id="17" name="Title 1">
            <a:extLst>
              <a:ext uri="{FF2B5EF4-FFF2-40B4-BE49-F238E27FC236}">
                <a16:creationId xmlns:a16="http://schemas.microsoft.com/office/drawing/2014/main" id="{EE408C10-3B7E-4833-80CF-B96C7CEDEB26}"/>
              </a:ext>
            </a:extLst>
          </p:cNvPr>
          <p:cNvSpPr txBox="1">
            <a:spLocks/>
          </p:cNvSpPr>
          <p:nvPr userDrawn="1"/>
        </p:nvSpPr>
        <p:spPr>
          <a:xfrm>
            <a:off x="4692577" y="1505724"/>
            <a:ext cx="1512000" cy="888047"/>
          </a:xfrm>
          <a:prstGeom prst="rect">
            <a:avLst/>
          </a:prstGeom>
          <a:solidFill>
            <a:srgbClr val="7F7F7F"/>
          </a:solidFill>
          <a:ln>
            <a:noFill/>
          </a:ln>
        </p:spPr>
        <p:txBody>
          <a:bodyPr vert="horz" wrap="square" lIns="91440" tIns="45720" rIns="91440" bIns="45720" rtlCol="0" anchor="ctr">
            <a:noAutofit/>
          </a:bodyPr>
          <a:lstStyle>
            <a:lvl1pPr marL="0" indent="0" algn="l" defTabSz="914400" rtl="0" eaLnBrk="1" latinLnBrk="0" hangingPunct="1">
              <a:lnSpc>
                <a:spcPct val="90000"/>
              </a:lnSpc>
              <a:spcBef>
                <a:spcPts val="1000"/>
              </a:spcBef>
              <a:buFont typeface="Wingdings" panose="05000000000000000000" pitchFamily="2" charset="2"/>
              <a:buNone/>
              <a:defRPr sz="11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Wingdings" panose="05000000000000000000" pitchFamily="2" charset="2"/>
              <a:buChar char="§"/>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Wingdings" panose="05000000000000000000" pitchFamily="2" charset="2"/>
              <a:buChar char="§"/>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Wingdings" panose="05000000000000000000" pitchFamily="2" charset="2"/>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Wingdings" panose="05000000000000000000" pitchFamily="2" charset="2"/>
              <a:buChar char="§"/>
              <a:defRPr sz="11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9pPr>
          </a:lstStyle>
          <a:p>
            <a:pPr>
              <a:lnSpc>
                <a:spcPct val="50000"/>
              </a:lnSpc>
            </a:pPr>
            <a:endParaRPr lang="en-GB" sz="2800" b="1" dirty="0">
              <a:solidFill>
                <a:schemeClr val="bg1"/>
              </a:solidFill>
            </a:endParaRPr>
          </a:p>
        </p:txBody>
      </p:sp>
      <p:sp>
        <p:nvSpPr>
          <p:cNvPr id="18" name="Title 1">
            <a:extLst>
              <a:ext uri="{FF2B5EF4-FFF2-40B4-BE49-F238E27FC236}">
                <a16:creationId xmlns:a16="http://schemas.microsoft.com/office/drawing/2014/main" id="{C212EB36-3B7B-4E9F-A716-EAB6C14F6668}"/>
              </a:ext>
            </a:extLst>
          </p:cNvPr>
          <p:cNvSpPr txBox="1">
            <a:spLocks/>
          </p:cNvSpPr>
          <p:nvPr userDrawn="1"/>
        </p:nvSpPr>
        <p:spPr>
          <a:xfrm>
            <a:off x="7834148" y="1505724"/>
            <a:ext cx="1512000" cy="888047"/>
          </a:xfrm>
          <a:prstGeom prst="rect">
            <a:avLst/>
          </a:prstGeom>
          <a:solidFill>
            <a:srgbClr val="A6A6A6"/>
          </a:solidFill>
          <a:ln>
            <a:noFill/>
          </a:ln>
        </p:spPr>
        <p:txBody>
          <a:bodyPr vert="horz" wrap="square" lIns="91440" tIns="45720" rIns="91440" bIns="45720" rtlCol="0" anchor="ctr">
            <a:noAutofit/>
          </a:bodyPr>
          <a:lstStyle>
            <a:lvl1pPr marL="0" indent="0" algn="l" defTabSz="914400" rtl="0" eaLnBrk="1" latinLnBrk="0" hangingPunct="1">
              <a:lnSpc>
                <a:spcPct val="90000"/>
              </a:lnSpc>
              <a:spcBef>
                <a:spcPts val="1000"/>
              </a:spcBef>
              <a:buFont typeface="Wingdings" panose="05000000000000000000" pitchFamily="2" charset="2"/>
              <a:buNone/>
              <a:defRPr sz="11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Wingdings" panose="05000000000000000000" pitchFamily="2" charset="2"/>
              <a:buChar char="§"/>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Wingdings" panose="05000000000000000000" pitchFamily="2" charset="2"/>
              <a:buChar char="§"/>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Wingdings" panose="05000000000000000000" pitchFamily="2" charset="2"/>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Wingdings" panose="05000000000000000000" pitchFamily="2" charset="2"/>
              <a:buChar char="§"/>
              <a:defRPr sz="11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9pPr>
          </a:lstStyle>
          <a:p>
            <a:pPr>
              <a:lnSpc>
                <a:spcPct val="50000"/>
              </a:lnSpc>
            </a:pPr>
            <a:endParaRPr lang="en-GB" sz="2800" b="1" dirty="0">
              <a:solidFill>
                <a:schemeClr val="bg1"/>
              </a:solidFill>
            </a:endParaRPr>
          </a:p>
        </p:txBody>
      </p:sp>
      <p:sp>
        <p:nvSpPr>
          <p:cNvPr id="20" name="Title 1">
            <a:extLst>
              <a:ext uri="{FF2B5EF4-FFF2-40B4-BE49-F238E27FC236}">
                <a16:creationId xmlns:a16="http://schemas.microsoft.com/office/drawing/2014/main" id="{9EBEE84F-4565-4399-927E-ABB102C6151C}"/>
              </a:ext>
            </a:extLst>
          </p:cNvPr>
          <p:cNvSpPr txBox="1">
            <a:spLocks/>
          </p:cNvSpPr>
          <p:nvPr userDrawn="1"/>
        </p:nvSpPr>
        <p:spPr>
          <a:xfrm>
            <a:off x="1554460" y="1505724"/>
            <a:ext cx="1512000" cy="888047"/>
          </a:xfrm>
          <a:prstGeom prst="rect">
            <a:avLst/>
          </a:prstGeom>
          <a:solidFill>
            <a:srgbClr val="BD1622"/>
          </a:solidFill>
          <a:ln>
            <a:noFill/>
          </a:ln>
        </p:spPr>
        <p:txBody>
          <a:bodyPr vert="horz" wrap="square" lIns="91440" tIns="45720" rIns="91440" bIns="45720" rtlCol="0" anchor="ctr">
            <a:noAutofit/>
          </a:bodyPr>
          <a:lstStyle>
            <a:lvl1pPr marL="0" indent="0" algn="l" defTabSz="914400" rtl="0" eaLnBrk="1" latinLnBrk="0" hangingPunct="1">
              <a:lnSpc>
                <a:spcPct val="90000"/>
              </a:lnSpc>
              <a:spcBef>
                <a:spcPts val="1000"/>
              </a:spcBef>
              <a:buFont typeface="Wingdings" panose="05000000000000000000" pitchFamily="2" charset="2"/>
              <a:buNone/>
              <a:defRPr sz="11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Wingdings" panose="05000000000000000000" pitchFamily="2" charset="2"/>
              <a:buChar char="§"/>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Wingdings" panose="05000000000000000000" pitchFamily="2" charset="2"/>
              <a:buChar char="§"/>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Wingdings" panose="05000000000000000000" pitchFamily="2" charset="2"/>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Wingdings" panose="05000000000000000000" pitchFamily="2" charset="2"/>
              <a:buChar char="§"/>
              <a:defRPr sz="11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9pPr>
          </a:lstStyle>
          <a:p>
            <a:pPr>
              <a:lnSpc>
                <a:spcPct val="50000"/>
              </a:lnSpc>
            </a:pPr>
            <a:endParaRPr lang="en-GB" sz="2800" b="1" dirty="0">
              <a:solidFill>
                <a:schemeClr val="bg1"/>
              </a:solidFill>
            </a:endParaRPr>
          </a:p>
        </p:txBody>
      </p:sp>
    </p:spTree>
    <p:extLst>
      <p:ext uri="{BB962C8B-B14F-4D97-AF65-F5344CB8AC3E}">
        <p14:creationId xmlns:p14="http://schemas.microsoft.com/office/powerpoint/2010/main" val="14268467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hart + legend">
    <p:spTree>
      <p:nvGrpSpPr>
        <p:cNvPr id="1" name=""/>
        <p:cNvGrpSpPr/>
        <p:nvPr/>
      </p:nvGrpSpPr>
      <p:grpSpPr>
        <a:xfrm>
          <a:off x="0" y="0"/>
          <a:ext cx="0" cy="0"/>
          <a:chOff x="0" y="0"/>
          <a:chExt cx="0" cy="0"/>
        </a:xfrm>
      </p:grpSpPr>
      <p:pic>
        <p:nvPicPr>
          <p:cNvPr id="16" name="Picture 15" descr="Icon&#10;&#10;Description automatically generated">
            <a:extLst>
              <a:ext uri="{FF2B5EF4-FFF2-40B4-BE49-F238E27FC236}">
                <a16:creationId xmlns:a16="http://schemas.microsoft.com/office/drawing/2014/main" id="{8F6E9FC2-AA78-4D60-B58A-EB01F4F47D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45906"/>
            <a:ext cx="1198485" cy="1120971"/>
          </a:xfrm>
          <a:prstGeom prst="rect">
            <a:avLst/>
          </a:prstGeom>
        </p:spPr>
      </p:pic>
      <p:sp>
        <p:nvSpPr>
          <p:cNvPr id="3" name="Chart Placeholder 2">
            <a:extLst>
              <a:ext uri="{FF2B5EF4-FFF2-40B4-BE49-F238E27FC236}">
                <a16:creationId xmlns:a16="http://schemas.microsoft.com/office/drawing/2014/main" id="{AB947F34-8F97-4D53-885D-116581186924}"/>
              </a:ext>
            </a:extLst>
          </p:cNvPr>
          <p:cNvSpPr>
            <a:spLocks noGrp="1"/>
          </p:cNvSpPr>
          <p:nvPr>
            <p:ph type="chart" sz="quarter" idx="10"/>
          </p:nvPr>
        </p:nvSpPr>
        <p:spPr>
          <a:xfrm>
            <a:off x="162989" y="1037168"/>
            <a:ext cx="11846982" cy="4482920"/>
          </a:xfrm>
        </p:spPr>
        <p:txBody>
          <a:bodyPr/>
          <a:lstStyle/>
          <a:p>
            <a:endParaRPr lang="en-GB" dirty="0"/>
          </a:p>
        </p:txBody>
      </p:sp>
      <p:sp>
        <p:nvSpPr>
          <p:cNvPr id="7" name="Text Placeholder 6">
            <a:extLst>
              <a:ext uri="{FF2B5EF4-FFF2-40B4-BE49-F238E27FC236}">
                <a16:creationId xmlns:a16="http://schemas.microsoft.com/office/drawing/2014/main" id="{68BCDCAF-010D-43DB-B407-B1B310AD2AEE}"/>
              </a:ext>
            </a:extLst>
          </p:cNvPr>
          <p:cNvSpPr>
            <a:spLocks noGrp="1"/>
          </p:cNvSpPr>
          <p:nvPr>
            <p:ph type="body" sz="quarter" idx="11" hasCustomPrompt="1"/>
          </p:nvPr>
        </p:nvSpPr>
        <p:spPr>
          <a:xfrm>
            <a:off x="205319" y="124067"/>
            <a:ext cx="11804652" cy="725455"/>
          </a:xfrm>
        </p:spPr>
        <p:txBody>
          <a:bodyPr>
            <a:noAutofit/>
          </a:bodyPr>
          <a:lstStyle>
            <a:lvl1pPr marL="0" indent="0">
              <a:buNone/>
              <a:defRPr sz="5400">
                <a:latin typeface="Angsana New" panose="020B0502040204020203" pitchFamily="18" charset="-34"/>
                <a:cs typeface="Angsana New" panose="020B0502040204020203" pitchFamily="18" charset="-34"/>
              </a:defRPr>
            </a:lvl1pPr>
          </a:lstStyle>
          <a:p>
            <a:pPr lvl="0"/>
            <a:r>
              <a:rPr lang="en-US" dirty="0"/>
              <a:t>Title</a:t>
            </a:r>
            <a:endParaRPr lang="en-GB" dirty="0"/>
          </a:p>
        </p:txBody>
      </p:sp>
      <p:sp>
        <p:nvSpPr>
          <p:cNvPr id="9" name="Title 1">
            <a:extLst>
              <a:ext uri="{FF2B5EF4-FFF2-40B4-BE49-F238E27FC236}">
                <a16:creationId xmlns:a16="http://schemas.microsoft.com/office/drawing/2014/main" id="{A59397D7-1547-4AEC-88EF-0E8F647AE6D3}"/>
              </a:ext>
            </a:extLst>
          </p:cNvPr>
          <p:cNvSpPr txBox="1">
            <a:spLocks noGrp="1"/>
          </p:cNvSpPr>
          <p:nvPr>
            <p:ph type="body" sz="quarter" idx="12"/>
          </p:nvPr>
        </p:nvSpPr>
        <p:spPr>
          <a:xfrm>
            <a:off x="6598321" y="6251038"/>
            <a:ext cx="5411650" cy="230934"/>
          </a:xfrm>
          <a:prstGeom prst="rect">
            <a:avLst/>
          </a:prstGeom>
          <a:ln>
            <a:noFill/>
          </a:ln>
        </p:spPr>
        <p:txBody>
          <a:bodyPr wrap="square">
            <a:normAutofit fontScale="92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fld id="{9386D989-93B7-4D37-BF6C-3ED024B2711F}" type="TxLink">
              <a:rPr lang="en-US" sz="1100" b="0" i="0" u="none" strike="noStrike">
                <a:solidFill>
                  <a:srgbClr val="000000"/>
                </a:solidFill>
                <a:latin typeface="Calibri"/>
                <a:cs typeface="Calibri"/>
              </a:rPr>
              <a:pPr algn="r"/>
              <a:t>Source: Sport England, Active Lives Adults, Nov 15/16 to Nov 19/20 , age 16+, excluding gardening</a:t>
            </a:fld>
            <a:endParaRPr lang="en-US" sz="800" b="0" i="0" u="none" strike="noStrike" dirty="0">
              <a:solidFill>
                <a:schemeClr val="tx1">
                  <a:lumMod val="75000"/>
                  <a:lumOff val="25000"/>
                </a:schemeClr>
              </a:solidFill>
              <a:latin typeface="Calibri"/>
              <a:cs typeface="Calibri"/>
            </a:endParaRPr>
          </a:p>
        </p:txBody>
      </p:sp>
      <p:sp>
        <p:nvSpPr>
          <p:cNvPr id="6" name="Chart Placeholder 2">
            <a:extLst>
              <a:ext uri="{FF2B5EF4-FFF2-40B4-BE49-F238E27FC236}">
                <a16:creationId xmlns:a16="http://schemas.microsoft.com/office/drawing/2014/main" id="{060E5EEA-2BDC-4C1D-9E35-F61F5E06FC49}"/>
              </a:ext>
            </a:extLst>
          </p:cNvPr>
          <p:cNvSpPr>
            <a:spLocks noGrp="1"/>
          </p:cNvSpPr>
          <p:nvPr>
            <p:ph type="chart" sz="quarter" idx="13"/>
          </p:nvPr>
        </p:nvSpPr>
        <p:spPr>
          <a:xfrm>
            <a:off x="1260910" y="5607442"/>
            <a:ext cx="7512518" cy="408347"/>
          </a:xfrm>
        </p:spPr>
        <p:txBody>
          <a:bodyPr/>
          <a:lstStyle/>
          <a:p>
            <a:endParaRPr lang="en-GB" dirty="0"/>
          </a:p>
        </p:txBody>
      </p:sp>
    </p:spTree>
    <p:extLst>
      <p:ext uri="{BB962C8B-B14F-4D97-AF65-F5344CB8AC3E}">
        <p14:creationId xmlns:p14="http://schemas.microsoft.com/office/powerpoint/2010/main" val="17384012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hart + legend">
    <p:spTree>
      <p:nvGrpSpPr>
        <p:cNvPr id="1" name=""/>
        <p:cNvGrpSpPr/>
        <p:nvPr/>
      </p:nvGrpSpPr>
      <p:grpSpPr>
        <a:xfrm>
          <a:off x="0" y="0"/>
          <a:ext cx="0" cy="0"/>
          <a:chOff x="0" y="0"/>
          <a:chExt cx="0" cy="0"/>
        </a:xfrm>
      </p:grpSpPr>
      <p:pic>
        <p:nvPicPr>
          <p:cNvPr id="16" name="Picture 15" descr="Icon&#10;&#10;Description automatically generated">
            <a:extLst>
              <a:ext uri="{FF2B5EF4-FFF2-40B4-BE49-F238E27FC236}">
                <a16:creationId xmlns:a16="http://schemas.microsoft.com/office/drawing/2014/main" id="{8F6E9FC2-AA78-4D60-B58A-EB01F4F47D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45906"/>
            <a:ext cx="1198485" cy="1120971"/>
          </a:xfrm>
          <a:prstGeom prst="rect">
            <a:avLst/>
          </a:prstGeom>
        </p:spPr>
      </p:pic>
      <p:sp>
        <p:nvSpPr>
          <p:cNvPr id="3" name="Chart Placeholder 2">
            <a:extLst>
              <a:ext uri="{FF2B5EF4-FFF2-40B4-BE49-F238E27FC236}">
                <a16:creationId xmlns:a16="http://schemas.microsoft.com/office/drawing/2014/main" id="{AB947F34-8F97-4D53-885D-116581186924}"/>
              </a:ext>
            </a:extLst>
          </p:cNvPr>
          <p:cNvSpPr>
            <a:spLocks noGrp="1"/>
          </p:cNvSpPr>
          <p:nvPr>
            <p:ph type="chart" sz="quarter" idx="10"/>
          </p:nvPr>
        </p:nvSpPr>
        <p:spPr>
          <a:xfrm>
            <a:off x="162990" y="1037168"/>
            <a:ext cx="7908956" cy="4482920"/>
          </a:xfrm>
        </p:spPr>
        <p:txBody>
          <a:bodyPr/>
          <a:lstStyle/>
          <a:p>
            <a:endParaRPr lang="en-GB" dirty="0"/>
          </a:p>
        </p:txBody>
      </p:sp>
      <p:sp>
        <p:nvSpPr>
          <p:cNvPr id="7" name="Text Placeholder 6">
            <a:extLst>
              <a:ext uri="{FF2B5EF4-FFF2-40B4-BE49-F238E27FC236}">
                <a16:creationId xmlns:a16="http://schemas.microsoft.com/office/drawing/2014/main" id="{68BCDCAF-010D-43DB-B407-B1B310AD2AEE}"/>
              </a:ext>
            </a:extLst>
          </p:cNvPr>
          <p:cNvSpPr>
            <a:spLocks noGrp="1"/>
          </p:cNvSpPr>
          <p:nvPr>
            <p:ph type="body" sz="quarter" idx="11" hasCustomPrompt="1"/>
          </p:nvPr>
        </p:nvSpPr>
        <p:spPr>
          <a:xfrm>
            <a:off x="205319" y="124067"/>
            <a:ext cx="11804652" cy="725455"/>
          </a:xfrm>
        </p:spPr>
        <p:txBody>
          <a:bodyPr>
            <a:noAutofit/>
          </a:bodyPr>
          <a:lstStyle>
            <a:lvl1pPr marL="0" indent="0">
              <a:buNone/>
              <a:defRPr sz="5400">
                <a:latin typeface="Angsana New" panose="020B0502040204020203" pitchFamily="18" charset="-34"/>
                <a:cs typeface="Angsana New" panose="020B0502040204020203" pitchFamily="18" charset="-34"/>
              </a:defRPr>
            </a:lvl1pPr>
          </a:lstStyle>
          <a:p>
            <a:pPr lvl="0"/>
            <a:r>
              <a:rPr lang="en-US" dirty="0"/>
              <a:t>Title</a:t>
            </a:r>
            <a:endParaRPr lang="en-GB" dirty="0"/>
          </a:p>
        </p:txBody>
      </p:sp>
      <p:sp>
        <p:nvSpPr>
          <p:cNvPr id="9" name="Title 1">
            <a:extLst>
              <a:ext uri="{FF2B5EF4-FFF2-40B4-BE49-F238E27FC236}">
                <a16:creationId xmlns:a16="http://schemas.microsoft.com/office/drawing/2014/main" id="{A59397D7-1547-4AEC-88EF-0E8F647AE6D3}"/>
              </a:ext>
            </a:extLst>
          </p:cNvPr>
          <p:cNvSpPr txBox="1">
            <a:spLocks noGrp="1"/>
          </p:cNvSpPr>
          <p:nvPr>
            <p:ph type="body" sz="quarter" idx="12"/>
          </p:nvPr>
        </p:nvSpPr>
        <p:spPr>
          <a:xfrm>
            <a:off x="6598321" y="6251038"/>
            <a:ext cx="5411650" cy="230934"/>
          </a:xfrm>
          <a:prstGeom prst="rect">
            <a:avLst/>
          </a:prstGeom>
          <a:ln>
            <a:noFill/>
          </a:ln>
        </p:spPr>
        <p:txBody>
          <a:bodyPr wrap="square">
            <a:normAutofit fontScale="92500"/>
          </a:bodyPr>
          <a:lstStyle>
            <a:lvl1pPr marL="0" indent="0">
              <a:buNone/>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fld id="{9386D989-93B7-4D37-BF6C-3ED024B2711F}" type="TxLink">
              <a:rPr lang="en-US" sz="1100" b="0" i="0" u="none" strike="noStrike">
                <a:solidFill>
                  <a:srgbClr val="000000"/>
                </a:solidFill>
                <a:latin typeface="Calibri"/>
                <a:cs typeface="Calibri"/>
              </a:rPr>
              <a:pPr algn="r"/>
              <a:t>Source: Sport England, Active Lives Adults, Nov 15/16 to Nov 19/20 , age 16+, excluding gardening</a:t>
            </a:fld>
            <a:endParaRPr lang="en-US" sz="800" b="0" i="0" u="none" strike="noStrike" dirty="0">
              <a:solidFill>
                <a:schemeClr val="tx1">
                  <a:lumMod val="75000"/>
                  <a:lumOff val="25000"/>
                </a:schemeClr>
              </a:solidFill>
              <a:latin typeface="Calibri"/>
              <a:cs typeface="Calibri"/>
            </a:endParaRPr>
          </a:p>
        </p:txBody>
      </p:sp>
      <p:sp>
        <p:nvSpPr>
          <p:cNvPr id="6" name="Chart Placeholder 2">
            <a:extLst>
              <a:ext uri="{FF2B5EF4-FFF2-40B4-BE49-F238E27FC236}">
                <a16:creationId xmlns:a16="http://schemas.microsoft.com/office/drawing/2014/main" id="{060E5EEA-2BDC-4C1D-9E35-F61F5E06FC49}"/>
              </a:ext>
            </a:extLst>
          </p:cNvPr>
          <p:cNvSpPr>
            <a:spLocks noGrp="1"/>
          </p:cNvSpPr>
          <p:nvPr>
            <p:ph type="chart" sz="quarter" idx="13"/>
          </p:nvPr>
        </p:nvSpPr>
        <p:spPr>
          <a:xfrm>
            <a:off x="599242" y="5640164"/>
            <a:ext cx="6593411" cy="408347"/>
          </a:xfrm>
        </p:spPr>
        <p:txBody>
          <a:bodyPr/>
          <a:lstStyle/>
          <a:p>
            <a:endParaRPr lang="en-GB" dirty="0"/>
          </a:p>
        </p:txBody>
      </p:sp>
      <p:sp>
        <p:nvSpPr>
          <p:cNvPr id="4" name="Text Placeholder 3">
            <a:extLst>
              <a:ext uri="{FF2B5EF4-FFF2-40B4-BE49-F238E27FC236}">
                <a16:creationId xmlns:a16="http://schemas.microsoft.com/office/drawing/2014/main" id="{C02D1DD5-447E-4F9A-BB6C-BAE706A6D86D}"/>
              </a:ext>
            </a:extLst>
          </p:cNvPr>
          <p:cNvSpPr>
            <a:spLocks noGrp="1"/>
          </p:cNvSpPr>
          <p:nvPr>
            <p:ph type="body" sz="quarter" idx="14"/>
          </p:nvPr>
        </p:nvSpPr>
        <p:spPr>
          <a:xfrm>
            <a:off x="8376746" y="1790240"/>
            <a:ext cx="3526220" cy="3729498"/>
          </a:xfrm>
        </p:spPr>
        <p:txBody>
          <a:bodyPr vert="horz" lIns="91440" tIns="45720" rIns="91440" bIns="45720" rtlCol="0">
            <a:normAutofit/>
          </a:bodyPr>
          <a:lstStyle>
            <a:lvl1pPr>
              <a:defRPr lang="en-US" sz="3600" dirty="0">
                <a:latin typeface="Angsana New" panose="02020603050405020304" pitchFamily="18" charset="-34"/>
                <a:cs typeface="Angsana New" panose="02020603050405020304" pitchFamily="18" charset="-34"/>
              </a:defRPr>
            </a:lvl1pPr>
          </a:lstStyle>
          <a:p>
            <a:pPr marL="0" lvl="0" indent="0">
              <a:lnSpc>
                <a:spcPct val="70000"/>
              </a:lnSpc>
              <a:buNone/>
            </a:pPr>
            <a:r>
              <a:rPr lang="en-US" dirty="0"/>
              <a:t>Click to edit Master text styles</a:t>
            </a:r>
          </a:p>
        </p:txBody>
      </p:sp>
      <p:cxnSp>
        <p:nvCxnSpPr>
          <p:cNvPr id="10" name="Straight Connector 9">
            <a:extLst>
              <a:ext uri="{FF2B5EF4-FFF2-40B4-BE49-F238E27FC236}">
                <a16:creationId xmlns:a16="http://schemas.microsoft.com/office/drawing/2014/main" id="{D1A69CD2-D7CF-4E73-817C-968CE74A9F4F}"/>
              </a:ext>
            </a:extLst>
          </p:cNvPr>
          <p:cNvCxnSpPr>
            <a:cxnSpLocks/>
          </p:cNvCxnSpPr>
          <p:nvPr userDrawn="1"/>
        </p:nvCxnSpPr>
        <p:spPr>
          <a:xfrm>
            <a:off x="8153561" y="1790240"/>
            <a:ext cx="0" cy="3341741"/>
          </a:xfrm>
          <a:prstGeom prst="line">
            <a:avLst/>
          </a:prstGeom>
          <a:ln w="19050">
            <a:solidFill>
              <a:schemeClr val="tx1">
                <a:lumMod val="20000"/>
                <a:lumOff val="80000"/>
              </a:scheme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1068897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chart + legend">
    <p:spTree>
      <p:nvGrpSpPr>
        <p:cNvPr id="1" name=""/>
        <p:cNvGrpSpPr/>
        <p:nvPr/>
      </p:nvGrpSpPr>
      <p:grpSpPr>
        <a:xfrm>
          <a:off x="0" y="0"/>
          <a:ext cx="0" cy="0"/>
          <a:chOff x="0" y="0"/>
          <a:chExt cx="0" cy="0"/>
        </a:xfrm>
      </p:grpSpPr>
      <p:pic>
        <p:nvPicPr>
          <p:cNvPr id="16" name="Picture 15" descr="Icon&#10;&#10;Description automatically generated">
            <a:extLst>
              <a:ext uri="{FF2B5EF4-FFF2-40B4-BE49-F238E27FC236}">
                <a16:creationId xmlns:a16="http://schemas.microsoft.com/office/drawing/2014/main" id="{8F6E9FC2-AA78-4D60-B58A-EB01F4F47D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45906"/>
            <a:ext cx="1198485" cy="1120971"/>
          </a:xfrm>
          <a:prstGeom prst="rect">
            <a:avLst/>
          </a:prstGeom>
        </p:spPr>
      </p:pic>
      <p:sp>
        <p:nvSpPr>
          <p:cNvPr id="7" name="Text Placeholder 6">
            <a:extLst>
              <a:ext uri="{FF2B5EF4-FFF2-40B4-BE49-F238E27FC236}">
                <a16:creationId xmlns:a16="http://schemas.microsoft.com/office/drawing/2014/main" id="{68BCDCAF-010D-43DB-B407-B1B310AD2AEE}"/>
              </a:ext>
            </a:extLst>
          </p:cNvPr>
          <p:cNvSpPr>
            <a:spLocks noGrp="1"/>
          </p:cNvSpPr>
          <p:nvPr>
            <p:ph type="body" sz="quarter" idx="11" hasCustomPrompt="1"/>
          </p:nvPr>
        </p:nvSpPr>
        <p:spPr>
          <a:xfrm>
            <a:off x="205319" y="124067"/>
            <a:ext cx="11804652" cy="725455"/>
          </a:xfrm>
        </p:spPr>
        <p:txBody>
          <a:bodyPr>
            <a:noAutofit/>
          </a:bodyPr>
          <a:lstStyle>
            <a:lvl1pPr marL="0" indent="0">
              <a:buNone/>
              <a:defRPr sz="5400">
                <a:latin typeface="Angsana New" panose="020B0502040204020203" pitchFamily="18" charset="-34"/>
                <a:cs typeface="Angsana New" panose="020B0502040204020203" pitchFamily="18" charset="-34"/>
              </a:defRPr>
            </a:lvl1pPr>
          </a:lstStyle>
          <a:p>
            <a:pPr lvl="0"/>
            <a:r>
              <a:rPr lang="en-US" dirty="0"/>
              <a:t>Title</a:t>
            </a:r>
            <a:endParaRPr lang="en-GB" dirty="0"/>
          </a:p>
        </p:txBody>
      </p:sp>
      <p:sp>
        <p:nvSpPr>
          <p:cNvPr id="9" name="Title 1">
            <a:extLst>
              <a:ext uri="{FF2B5EF4-FFF2-40B4-BE49-F238E27FC236}">
                <a16:creationId xmlns:a16="http://schemas.microsoft.com/office/drawing/2014/main" id="{A59397D7-1547-4AEC-88EF-0E8F647AE6D3}"/>
              </a:ext>
            </a:extLst>
          </p:cNvPr>
          <p:cNvSpPr txBox="1">
            <a:spLocks noGrp="1"/>
          </p:cNvSpPr>
          <p:nvPr>
            <p:ph type="body" sz="quarter" idx="12"/>
          </p:nvPr>
        </p:nvSpPr>
        <p:spPr>
          <a:xfrm>
            <a:off x="6598321" y="6251038"/>
            <a:ext cx="5411650" cy="230934"/>
          </a:xfrm>
          <a:prstGeom prst="rect">
            <a:avLst/>
          </a:prstGeom>
          <a:ln>
            <a:noFill/>
          </a:ln>
        </p:spPr>
        <p:txBody>
          <a:bodyPr wrap="square">
            <a:normAutofit fontScale="92500"/>
          </a:bodyPr>
          <a:lstStyle>
            <a:lvl1pPr marL="0" indent="0">
              <a:buNone/>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fld id="{9386D989-93B7-4D37-BF6C-3ED024B2711F}" type="TxLink">
              <a:rPr lang="en-US" sz="1100" b="0" i="0" u="none" strike="noStrike">
                <a:solidFill>
                  <a:srgbClr val="000000"/>
                </a:solidFill>
                <a:latin typeface="Calibri"/>
                <a:cs typeface="Calibri"/>
              </a:rPr>
              <a:pPr algn="r"/>
              <a:t>Source: Sport England, Active Lives Adults, Nov 15/16 to Nov 19/20 , age 16+, excluding gardening</a:t>
            </a:fld>
            <a:endParaRPr lang="en-US" sz="800" b="0" i="0" u="none" strike="noStrike" dirty="0">
              <a:solidFill>
                <a:schemeClr val="tx1">
                  <a:lumMod val="75000"/>
                  <a:lumOff val="25000"/>
                </a:schemeClr>
              </a:solidFill>
              <a:latin typeface="Calibri"/>
              <a:cs typeface="Calibri"/>
            </a:endParaRPr>
          </a:p>
        </p:txBody>
      </p:sp>
      <p:sp>
        <p:nvSpPr>
          <p:cNvPr id="4" name="Text Placeholder 3">
            <a:extLst>
              <a:ext uri="{FF2B5EF4-FFF2-40B4-BE49-F238E27FC236}">
                <a16:creationId xmlns:a16="http://schemas.microsoft.com/office/drawing/2014/main" id="{C02D1DD5-447E-4F9A-BB6C-BAE706A6D86D}"/>
              </a:ext>
            </a:extLst>
          </p:cNvPr>
          <p:cNvSpPr>
            <a:spLocks noGrp="1"/>
          </p:cNvSpPr>
          <p:nvPr>
            <p:ph type="body" sz="quarter" idx="14"/>
          </p:nvPr>
        </p:nvSpPr>
        <p:spPr>
          <a:xfrm>
            <a:off x="8178800" y="1751308"/>
            <a:ext cx="3849687" cy="3768430"/>
          </a:xfrm>
        </p:spPr>
        <p:txBody>
          <a:bodyPr>
            <a:normAutofit/>
          </a:bodyPr>
          <a:lstStyle>
            <a:lvl1pPr marL="0" indent="0">
              <a:lnSpc>
                <a:spcPct val="70000"/>
              </a:lnSpc>
              <a:buNone/>
              <a:defRPr sz="3600">
                <a:latin typeface="Angsana New" panose="02020603050405020304" pitchFamily="18" charset="-34"/>
                <a:cs typeface="Angsana New" panose="02020603050405020304" pitchFamily="18" charset="-34"/>
              </a:defRPr>
            </a:lvl1pPr>
          </a:lstStyle>
          <a:p>
            <a:pPr lvl="0"/>
            <a:r>
              <a:rPr lang="en-US" dirty="0"/>
              <a:t>Click to edit Master text styles</a:t>
            </a:r>
          </a:p>
        </p:txBody>
      </p:sp>
      <p:sp>
        <p:nvSpPr>
          <p:cNvPr id="5" name="Chart Placeholder 4">
            <a:extLst>
              <a:ext uri="{FF2B5EF4-FFF2-40B4-BE49-F238E27FC236}">
                <a16:creationId xmlns:a16="http://schemas.microsoft.com/office/drawing/2014/main" id="{48035991-4799-45E8-9A24-7932F476216C}"/>
              </a:ext>
            </a:extLst>
          </p:cNvPr>
          <p:cNvSpPr>
            <a:spLocks noGrp="1"/>
          </p:cNvSpPr>
          <p:nvPr>
            <p:ph type="chart" sz="quarter" idx="15"/>
          </p:nvPr>
        </p:nvSpPr>
        <p:spPr>
          <a:xfrm>
            <a:off x="204788" y="862751"/>
            <a:ext cx="3249612" cy="5276850"/>
          </a:xfrm>
        </p:spPr>
        <p:txBody>
          <a:bodyPr/>
          <a:lstStyle/>
          <a:p>
            <a:endParaRPr lang="en-GB"/>
          </a:p>
        </p:txBody>
      </p:sp>
      <p:sp>
        <p:nvSpPr>
          <p:cNvPr id="14" name="Chart Placeholder 4">
            <a:extLst>
              <a:ext uri="{FF2B5EF4-FFF2-40B4-BE49-F238E27FC236}">
                <a16:creationId xmlns:a16="http://schemas.microsoft.com/office/drawing/2014/main" id="{88200D1A-2363-4840-8CE2-EEEA8FC8A71D}"/>
              </a:ext>
            </a:extLst>
          </p:cNvPr>
          <p:cNvSpPr>
            <a:spLocks noGrp="1"/>
          </p:cNvSpPr>
          <p:nvPr>
            <p:ph type="chart" sz="quarter" idx="16"/>
          </p:nvPr>
        </p:nvSpPr>
        <p:spPr>
          <a:xfrm>
            <a:off x="3519103" y="862751"/>
            <a:ext cx="3930411" cy="5276850"/>
          </a:xfrm>
        </p:spPr>
        <p:txBody>
          <a:bodyPr/>
          <a:lstStyle/>
          <a:p>
            <a:endParaRPr lang="en-GB"/>
          </a:p>
        </p:txBody>
      </p:sp>
      <p:cxnSp>
        <p:nvCxnSpPr>
          <p:cNvPr id="10" name="Straight Connector 9">
            <a:extLst>
              <a:ext uri="{FF2B5EF4-FFF2-40B4-BE49-F238E27FC236}">
                <a16:creationId xmlns:a16="http://schemas.microsoft.com/office/drawing/2014/main" id="{3C417962-9DB6-4A27-8ED8-AEC824ABD119}"/>
              </a:ext>
            </a:extLst>
          </p:cNvPr>
          <p:cNvCxnSpPr>
            <a:cxnSpLocks/>
          </p:cNvCxnSpPr>
          <p:nvPr userDrawn="1"/>
        </p:nvCxnSpPr>
        <p:spPr>
          <a:xfrm>
            <a:off x="7748912" y="1790240"/>
            <a:ext cx="0" cy="3341741"/>
          </a:xfrm>
          <a:prstGeom prst="line">
            <a:avLst/>
          </a:prstGeom>
          <a:ln w="19050">
            <a:solidFill>
              <a:schemeClr val="tx1">
                <a:lumMod val="20000"/>
                <a:lumOff val="80000"/>
              </a:scheme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6698357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ingle chart">
    <p:spTree>
      <p:nvGrpSpPr>
        <p:cNvPr id="1" name=""/>
        <p:cNvGrpSpPr/>
        <p:nvPr/>
      </p:nvGrpSpPr>
      <p:grpSpPr>
        <a:xfrm>
          <a:off x="0" y="0"/>
          <a:ext cx="0" cy="0"/>
          <a:chOff x="0" y="0"/>
          <a:chExt cx="0" cy="0"/>
        </a:xfrm>
      </p:grpSpPr>
      <p:pic>
        <p:nvPicPr>
          <p:cNvPr id="16" name="Picture 15" descr="Icon&#10;&#10;Description automatically generated">
            <a:extLst>
              <a:ext uri="{FF2B5EF4-FFF2-40B4-BE49-F238E27FC236}">
                <a16:creationId xmlns:a16="http://schemas.microsoft.com/office/drawing/2014/main" id="{8F6E9FC2-AA78-4D60-B58A-EB01F4F47D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45906"/>
            <a:ext cx="1198485" cy="1120971"/>
          </a:xfrm>
          <a:prstGeom prst="rect">
            <a:avLst/>
          </a:prstGeom>
        </p:spPr>
      </p:pic>
      <p:sp>
        <p:nvSpPr>
          <p:cNvPr id="3" name="Chart Placeholder 2">
            <a:extLst>
              <a:ext uri="{FF2B5EF4-FFF2-40B4-BE49-F238E27FC236}">
                <a16:creationId xmlns:a16="http://schemas.microsoft.com/office/drawing/2014/main" id="{AB947F34-8F97-4D53-885D-116581186924}"/>
              </a:ext>
            </a:extLst>
          </p:cNvPr>
          <p:cNvSpPr>
            <a:spLocks noGrp="1"/>
          </p:cNvSpPr>
          <p:nvPr>
            <p:ph type="chart" sz="quarter" idx="10"/>
          </p:nvPr>
        </p:nvSpPr>
        <p:spPr>
          <a:xfrm>
            <a:off x="162989" y="1037167"/>
            <a:ext cx="11846982" cy="5032395"/>
          </a:xfrm>
        </p:spPr>
        <p:txBody>
          <a:bodyPr/>
          <a:lstStyle/>
          <a:p>
            <a:endParaRPr lang="en-GB" dirty="0"/>
          </a:p>
        </p:txBody>
      </p:sp>
      <p:sp>
        <p:nvSpPr>
          <p:cNvPr id="7" name="Text Placeholder 6">
            <a:extLst>
              <a:ext uri="{FF2B5EF4-FFF2-40B4-BE49-F238E27FC236}">
                <a16:creationId xmlns:a16="http://schemas.microsoft.com/office/drawing/2014/main" id="{68BCDCAF-010D-43DB-B407-B1B310AD2AEE}"/>
              </a:ext>
            </a:extLst>
          </p:cNvPr>
          <p:cNvSpPr>
            <a:spLocks noGrp="1"/>
          </p:cNvSpPr>
          <p:nvPr>
            <p:ph type="body" sz="quarter" idx="11" hasCustomPrompt="1"/>
          </p:nvPr>
        </p:nvSpPr>
        <p:spPr>
          <a:xfrm>
            <a:off x="205319" y="124067"/>
            <a:ext cx="11804652" cy="725455"/>
          </a:xfrm>
        </p:spPr>
        <p:txBody>
          <a:bodyPr>
            <a:noAutofit/>
          </a:bodyPr>
          <a:lstStyle>
            <a:lvl1pPr marL="0" indent="0">
              <a:buNone/>
              <a:defRPr sz="5400">
                <a:latin typeface="Angsana New" panose="020B0502040204020203" pitchFamily="18" charset="-34"/>
                <a:cs typeface="Angsana New" panose="020B0502040204020203" pitchFamily="18" charset="-34"/>
              </a:defRPr>
            </a:lvl1pPr>
          </a:lstStyle>
          <a:p>
            <a:pPr lvl="0"/>
            <a:r>
              <a:rPr lang="en-US" dirty="0"/>
              <a:t>Title</a:t>
            </a:r>
            <a:endParaRPr lang="en-GB" dirty="0"/>
          </a:p>
        </p:txBody>
      </p:sp>
      <p:sp>
        <p:nvSpPr>
          <p:cNvPr id="9" name="Title 1">
            <a:extLst>
              <a:ext uri="{FF2B5EF4-FFF2-40B4-BE49-F238E27FC236}">
                <a16:creationId xmlns:a16="http://schemas.microsoft.com/office/drawing/2014/main" id="{A59397D7-1547-4AEC-88EF-0E8F647AE6D3}"/>
              </a:ext>
            </a:extLst>
          </p:cNvPr>
          <p:cNvSpPr txBox="1">
            <a:spLocks noGrp="1"/>
          </p:cNvSpPr>
          <p:nvPr>
            <p:ph type="body" sz="quarter" idx="12"/>
          </p:nvPr>
        </p:nvSpPr>
        <p:spPr>
          <a:xfrm>
            <a:off x="6598321" y="6251038"/>
            <a:ext cx="5411650" cy="230934"/>
          </a:xfrm>
          <a:prstGeom prst="rect">
            <a:avLst/>
          </a:prstGeom>
          <a:ln>
            <a:noFill/>
          </a:ln>
        </p:spPr>
        <p:txBody>
          <a:bodyPr wrap="square">
            <a:normAutofit fontScale="92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fld id="{9386D989-93B7-4D37-BF6C-3ED024B2711F}" type="TxLink">
              <a:rPr lang="en-US" sz="1100" b="0" i="0" u="none" strike="noStrike">
                <a:solidFill>
                  <a:srgbClr val="000000"/>
                </a:solidFill>
                <a:latin typeface="Calibri"/>
                <a:cs typeface="Calibri"/>
              </a:rPr>
              <a:pPr algn="r"/>
              <a:t>Source: Sport England, Active Lives Adults, Nov 15/16 to Nov 19/20 , age 16+, excluding gardening</a:t>
            </a:fld>
            <a:endParaRPr lang="en-US" sz="800" b="0" i="0" u="none" strike="noStrike" dirty="0">
              <a:solidFill>
                <a:schemeClr val="tx1">
                  <a:lumMod val="75000"/>
                  <a:lumOff val="25000"/>
                </a:schemeClr>
              </a:solidFill>
              <a:latin typeface="Calibri"/>
              <a:cs typeface="Calibri"/>
            </a:endParaRPr>
          </a:p>
        </p:txBody>
      </p:sp>
    </p:spTree>
    <p:extLst>
      <p:ext uri="{BB962C8B-B14F-4D97-AF65-F5344CB8AC3E}">
        <p14:creationId xmlns:p14="http://schemas.microsoft.com/office/powerpoint/2010/main" val="2876097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16" name="Picture 15" descr="Icon&#10;&#10;Description automatically generated">
            <a:extLst>
              <a:ext uri="{FF2B5EF4-FFF2-40B4-BE49-F238E27FC236}">
                <a16:creationId xmlns:a16="http://schemas.microsoft.com/office/drawing/2014/main" id="{8F6E9FC2-AA78-4D60-B58A-EB01F4F47D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45906"/>
            <a:ext cx="1198485" cy="1120971"/>
          </a:xfrm>
          <a:prstGeom prst="rect">
            <a:avLst/>
          </a:prstGeom>
        </p:spPr>
      </p:pic>
      <p:sp>
        <p:nvSpPr>
          <p:cNvPr id="7" name="Text Placeholder 6">
            <a:extLst>
              <a:ext uri="{FF2B5EF4-FFF2-40B4-BE49-F238E27FC236}">
                <a16:creationId xmlns:a16="http://schemas.microsoft.com/office/drawing/2014/main" id="{68BCDCAF-010D-43DB-B407-B1B310AD2AEE}"/>
              </a:ext>
            </a:extLst>
          </p:cNvPr>
          <p:cNvSpPr>
            <a:spLocks noGrp="1"/>
          </p:cNvSpPr>
          <p:nvPr>
            <p:ph type="body" sz="quarter" idx="11" hasCustomPrompt="1"/>
          </p:nvPr>
        </p:nvSpPr>
        <p:spPr>
          <a:xfrm>
            <a:off x="205319" y="124067"/>
            <a:ext cx="11804652" cy="725455"/>
          </a:xfrm>
        </p:spPr>
        <p:txBody>
          <a:bodyPr>
            <a:noAutofit/>
          </a:bodyPr>
          <a:lstStyle>
            <a:lvl1pPr marL="0" indent="0">
              <a:buNone/>
              <a:defRPr sz="5400">
                <a:latin typeface="Angsana New" panose="020B0502040204020203" pitchFamily="18" charset="-34"/>
                <a:cs typeface="Angsana New" panose="020B0502040204020203" pitchFamily="18" charset="-34"/>
              </a:defRPr>
            </a:lvl1pPr>
          </a:lstStyle>
          <a:p>
            <a:pPr lvl="0"/>
            <a:r>
              <a:rPr lang="en-US" dirty="0"/>
              <a:t>Title</a:t>
            </a:r>
            <a:endParaRPr lang="en-GB" dirty="0"/>
          </a:p>
        </p:txBody>
      </p:sp>
      <p:sp>
        <p:nvSpPr>
          <p:cNvPr id="9" name="Title 1">
            <a:extLst>
              <a:ext uri="{FF2B5EF4-FFF2-40B4-BE49-F238E27FC236}">
                <a16:creationId xmlns:a16="http://schemas.microsoft.com/office/drawing/2014/main" id="{A59397D7-1547-4AEC-88EF-0E8F647AE6D3}"/>
              </a:ext>
            </a:extLst>
          </p:cNvPr>
          <p:cNvSpPr txBox="1">
            <a:spLocks noGrp="1"/>
          </p:cNvSpPr>
          <p:nvPr>
            <p:ph type="body" sz="quarter" idx="12"/>
          </p:nvPr>
        </p:nvSpPr>
        <p:spPr>
          <a:xfrm>
            <a:off x="6598321" y="6251038"/>
            <a:ext cx="5411650" cy="230934"/>
          </a:xfrm>
          <a:prstGeom prst="rect">
            <a:avLst/>
          </a:prstGeom>
          <a:ln>
            <a:noFill/>
          </a:ln>
        </p:spPr>
        <p:txBody>
          <a:bodyPr wrap="square">
            <a:normAutofit fontScale="92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fld id="{9386D989-93B7-4D37-BF6C-3ED024B2711F}" type="TxLink">
              <a:rPr lang="en-US" sz="1100" b="0" i="0" u="none" strike="noStrike">
                <a:solidFill>
                  <a:srgbClr val="000000"/>
                </a:solidFill>
                <a:latin typeface="Calibri"/>
                <a:cs typeface="Calibri"/>
              </a:rPr>
              <a:pPr algn="r"/>
              <a:t>Source: Sport England, Active Lives Adults, Nov 15/16 to Nov 19/20 , age 16+, excluding gardening</a:t>
            </a:fld>
            <a:endParaRPr lang="en-US" sz="800" b="0" i="0" u="none" strike="noStrike" dirty="0">
              <a:solidFill>
                <a:schemeClr val="tx1">
                  <a:lumMod val="75000"/>
                  <a:lumOff val="25000"/>
                </a:schemeClr>
              </a:solidFill>
              <a:latin typeface="Calibri"/>
              <a:cs typeface="Calibri"/>
            </a:endParaRPr>
          </a:p>
        </p:txBody>
      </p:sp>
      <p:sp>
        <p:nvSpPr>
          <p:cNvPr id="4" name="Text Placeholder 3">
            <a:extLst>
              <a:ext uri="{FF2B5EF4-FFF2-40B4-BE49-F238E27FC236}">
                <a16:creationId xmlns:a16="http://schemas.microsoft.com/office/drawing/2014/main" id="{1713388A-C000-4BD7-9EA8-B287B4E24631}"/>
              </a:ext>
            </a:extLst>
          </p:cNvPr>
          <p:cNvSpPr>
            <a:spLocks noGrp="1"/>
          </p:cNvSpPr>
          <p:nvPr>
            <p:ph type="body" sz="quarter" idx="13"/>
          </p:nvPr>
        </p:nvSpPr>
        <p:spPr>
          <a:xfrm>
            <a:off x="320510" y="1055688"/>
            <a:ext cx="11623251" cy="5072062"/>
          </a:xfrm>
        </p:spPr>
        <p:txBody>
          <a:bodyPr>
            <a:normAutofit/>
          </a:bodyPr>
          <a:lstStyle>
            <a:lvl1pPr marL="228600" indent="-228600">
              <a:lnSpc>
                <a:spcPct val="90000"/>
              </a:lnSpc>
              <a:buClr>
                <a:schemeClr val="accent1"/>
              </a:buClr>
              <a:buFont typeface="Wingdings" panose="05000000000000000000" pitchFamily="2" charset="2"/>
              <a:buChar char="§"/>
              <a:defRPr sz="2400">
                <a:solidFill>
                  <a:schemeClr val="tx1"/>
                </a:solidFill>
                <a:latin typeface="+mn-lt"/>
                <a:cs typeface="Angsana New" panose="02020603050405020304" pitchFamily="18" charset="-34"/>
              </a:defRPr>
            </a:lvl1pPr>
            <a:lvl2pPr marL="685800" indent="-228600">
              <a:lnSpc>
                <a:spcPct val="90000"/>
              </a:lnSpc>
              <a:buClr>
                <a:schemeClr val="accent1"/>
              </a:buClr>
              <a:buFont typeface="Wingdings" panose="05000000000000000000" pitchFamily="2" charset="2"/>
              <a:buChar char="§"/>
              <a:defRPr sz="2400">
                <a:solidFill>
                  <a:schemeClr val="tx1"/>
                </a:solidFill>
                <a:latin typeface="+mn-lt"/>
                <a:cs typeface="Angsana New" panose="02020603050405020304" pitchFamily="18" charset="-34"/>
              </a:defRPr>
            </a:lvl2pPr>
            <a:lvl3pPr marL="1143000" indent="-228600">
              <a:lnSpc>
                <a:spcPct val="90000"/>
              </a:lnSpc>
              <a:buClr>
                <a:schemeClr val="accent1"/>
              </a:buClr>
              <a:buFont typeface="Wingdings" panose="05000000000000000000" pitchFamily="2" charset="2"/>
              <a:buChar char="§"/>
              <a:defRPr sz="2400">
                <a:solidFill>
                  <a:schemeClr val="tx1"/>
                </a:solidFill>
                <a:latin typeface="+mn-lt"/>
                <a:cs typeface="Angsana New" panose="02020603050405020304" pitchFamily="18" charset="-34"/>
              </a:defRPr>
            </a:lvl3pPr>
            <a:lvl4pPr marL="1600200" indent="-228600">
              <a:lnSpc>
                <a:spcPct val="90000"/>
              </a:lnSpc>
              <a:buClr>
                <a:schemeClr val="accent1"/>
              </a:buClr>
              <a:buFont typeface="Wingdings" panose="05000000000000000000" pitchFamily="2" charset="2"/>
              <a:buChar char="§"/>
              <a:defRPr sz="2400">
                <a:solidFill>
                  <a:schemeClr val="tx1"/>
                </a:solidFill>
                <a:latin typeface="+mn-lt"/>
                <a:cs typeface="Angsana New" panose="02020603050405020304" pitchFamily="18" charset="-34"/>
              </a:defRPr>
            </a:lvl4pPr>
            <a:lvl5pPr marL="2057400" indent="-228600">
              <a:lnSpc>
                <a:spcPct val="90000"/>
              </a:lnSpc>
              <a:buClr>
                <a:schemeClr val="accent1"/>
              </a:buClr>
              <a:buFont typeface="Wingdings" panose="05000000000000000000" pitchFamily="2" charset="2"/>
              <a:buChar char="§"/>
              <a:defRPr sz="2400">
                <a:solidFill>
                  <a:schemeClr val="tx1"/>
                </a:solidFill>
                <a:latin typeface="+mn-lt"/>
                <a:cs typeface="Angsana New" panose="02020603050405020304" pitchFamily="18" charset="-34"/>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416343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 charts">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597AFFF7-6EB2-4AD3-8850-3E49A89467F3}"/>
              </a:ext>
            </a:extLst>
          </p:cNvPr>
          <p:cNvCxnSpPr>
            <a:cxnSpLocks/>
          </p:cNvCxnSpPr>
          <p:nvPr userDrawn="1"/>
        </p:nvCxnSpPr>
        <p:spPr>
          <a:xfrm>
            <a:off x="379763" y="2762265"/>
            <a:ext cx="0" cy="2085157"/>
          </a:xfrm>
          <a:prstGeom prst="line">
            <a:avLst/>
          </a:prstGeom>
          <a:ln>
            <a:solidFill>
              <a:srgbClr val="7F7F7F"/>
            </a:solidFill>
          </a:ln>
        </p:spPr>
        <p:style>
          <a:lnRef idx="1">
            <a:schemeClr val="accent1"/>
          </a:lnRef>
          <a:fillRef idx="0">
            <a:schemeClr val="accent1"/>
          </a:fillRef>
          <a:effectRef idx="0">
            <a:schemeClr val="accent1"/>
          </a:effectRef>
          <a:fontRef idx="minor">
            <a:schemeClr val="tx1"/>
          </a:fontRef>
        </p:style>
      </p:cxnSp>
      <p:pic>
        <p:nvPicPr>
          <p:cNvPr id="16" name="Picture 15" descr="Icon&#10;&#10;Description automatically generated">
            <a:extLst>
              <a:ext uri="{FF2B5EF4-FFF2-40B4-BE49-F238E27FC236}">
                <a16:creationId xmlns:a16="http://schemas.microsoft.com/office/drawing/2014/main" id="{8F6E9FC2-AA78-4D60-B58A-EB01F4F47D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45906"/>
            <a:ext cx="1198485" cy="1120971"/>
          </a:xfrm>
          <a:prstGeom prst="rect">
            <a:avLst/>
          </a:prstGeom>
        </p:spPr>
      </p:pic>
      <p:sp>
        <p:nvSpPr>
          <p:cNvPr id="3" name="Chart Placeholder 2">
            <a:extLst>
              <a:ext uri="{FF2B5EF4-FFF2-40B4-BE49-F238E27FC236}">
                <a16:creationId xmlns:a16="http://schemas.microsoft.com/office/drawing/2014/main" id="{AB947F34-8F97-4D53-885D-116581186924}"/>
              </a:ext>
            </a:extLst>
          </p:cNvPr>
          <p:cNvSpPr>
            <a:spLocks noGrp="1"/>
          </p:cNvSpPr>
          <p:nvPr>
            <p:ph type="chart" sz="quarter" idx="10"/>
          </p:nvPr>
        </p:nvSpPr>
        <p:spPr>
          <a:xfrm>
            <a:off x="644068" y="1808769"/>
            <a:ext cx="2232000" cy="3782612"/>
          </a:xfrm>
        </p:spPr>
        <p:txBody>
          <a:bodyPr/>
          <a:lstStyle/>
          <a:p>
            <a:endParaRPr lang="en-GB"/>
          </a:p>
        </p:txBody>
      </p:sp>
      <p:sp>
        <p:nvSpPr>
          <p:cNvPr id="8" name="Chart Placeholder 2">
            <a:extLst>
              <a:ext uri="{FF2B5EF4-FFF2-40B4-BE49-F238E27FC236}">
                <a16:creationId xmlns:a16="http://schemas.microsoft.com/office/drawing/2014/main" id="{B08A345E-CC77-4AB1-8C7F-2D1F6CD6AF90}"/>
              </a:ext>
            </a:extLst>
          </p:cNvPr>
          <p:cNvSpPr>
            <a:spLocks noGrp="1"/>
          </p:cNvSpPr>
          <p:nvPr>
            <p:ph type="chart" sz="quarter" idx="13"/>
          </p:nvPr>
        </p:nvSpPr>
        <p:spPr>
          <a:xfrm>
            <a:off x="2956937" y="1808769"/>
            <a:ext cx="2232000" cy="3782612"/>
          </a:xfrm>
        </p:spPr>
        <p:txBody>
          <a:bodyPr/>
          <a:lstStyle/>
          <a:p>
            <a:endParaRPr lang="en-GB"/>
          </a:p>
        </p:txBody>
      </p:sp>
      <p:sp>
        <p:nvSpPr>
          <p:cNvPr id="9" name="Chart Placeholder 2">
            <a:extLst>
              <a:ext uri="{FF2B5EF4-FFF2-40B4-BE49-F238E27FC236}">
                <a16:creationId xmlns:a16="http://schemas.microsoft.com/office/drawing/2014/main" id="{AC169400-04E1-48DD-ACE6-878CD0151A2E}"/>
              </a:ext>
            </a:extLst>
          </p:cNvPr>
          <p:cNvSpPr>
            <a:spLocks noGrp="1"/>
          </p:cNvSpPr>
          <p:nvPr>
            <p:ph type="chart" sz="quarter" idx="14"/>
          </p:nvPr>
        </p:nvSpPr>
        <p:spPr>
          <a:xfrm>
            <a:off x="5269806" y="1808769"/>
            <a:ext cx="2232000" cy="3782612"/>
          </a:xfrm>
        </p:spPr>
        <p:txBody>
          <a:bodyPr/>
          <a:lstStyle/>
          <a:p>
            <a:endParaRPr lang="en-GB"/>
          </a:p>
        </p:txBody>
      </p:sp>
      <p:sp>
        <p:nvSpPr>
          <p:cNvPr id="11" name="Chart Placeholder 2">
            <a:extLst>
              <a:ext uri="{FF2B5EF4-FFF2-40B4-BE49-F238E27FC236}">
                <a16:creationId xmlns:a16="http://schemas.microsoft.com/office/drawing/2014/main" id="{D82ED507-B66B-4121-B445-552C1F909282}"/>
              </a:ext>
            </a:extLst>
          </p:cNvPr>
          <p:cNvSpPr>
            <a:spLocks noGrp="1"/>
          </p:cNvSpPr>
          <p:nvPr>
            <p:ph type="chart" sz="quarter" idx="15"/>
          </p:nvPr>
        </p:nvSpPr>
        <p:spPr>
          <a:xfrm>
            <a:off x="7582675" y="1810504"/>
            <a:ext cx="2232000" cy="3782612"/>
          </a:xfrm>
        </p:spPr>
        <p:txBody>
          <a:bodyPr/>
          <a:lstStyle/>
          <a:p>
            <a:endParaRPr lang="en-GB" dirty="0"/>
          </a:p>
        </p:txBody>
      </p:sp>
      <p:sp>
        <p:nvSpPr>
          <p:cNvPr id="12" name="Chart Placeholder 2">
            <a:extLst>
              <a:ext uri="{FF2B5EF4-FFF2-40B4-BE49-F238E27FC236}">
                <a16:creationId xmlns:a16="http://schemas.microsoft.com/office/drawing/2014/main" id="{32A2FC24-C747-437C-975A-C46430F02824}"/>
              </a:ext>
            </a:extLst>
          </p:cNvPr>
          <p:cNvSpPr>
            <a:spLocks noGrp="1"/>
          </p:cNvSpPr>
          <p:nvPr>
            <p:ph type="chart" sz="quarter" idx="16"/>
          </p:nvPr>
        </p:nvSpPr>
        <p:spPr>
          <a:xfrm>
            <a:off x="9895544" y="1808769"/>
            <a:ext cx="2232000" cy="3782612"/>
          </a:xfrm>
        </p:spPr>
        <p:txBody>
          <a:bodyPr/>
          <a:lstStyle/>
          <a:p>
            <a:endParaRPr lang="en-GB" dirty="0"/>
          </a:p>
        </p:txBody>
      </p:sp>
      <p:sp>
        <p:nvSpPr>
          <p:cNvPr id="18" name="Title 1">
            <a:extLst>
              <a:ext uri="{FF2B5EF4-FFF2-40B4-BE49-F238E27FC236}">
                <a16:creationId xmlns:a16="http://schemas.microsoft.com/office/drawing/2014/main" id="{04126A05-2653-4764-8864-36D098233249}"/>
              </a:ext>
            </a:extLst>
          </p:cNvPr>
          <p:cNvSpPr txBox="1">
            <a:spLocks noGrp="1"/>
          </p:cNvSpPr>
          <p:nvPr>
            <p:ph type="body" sz="quarter" idx="12" hasCustomPrompt="1"/>
          </p:nvPr>
        </p:nvSpPr>
        <p:spPr>
          <a:xfrm>
            <a:off x="6598321" y="6251038"/>
            <a:ext cx="5411650" cy="230934"/>
          </a:xfrm>
          <a:prstGeom prst="rect">
            <a:avLst/>
          </a:prstGeom>
          <a:ln>
            <a:noFill/>
          </a:ln>
        </p:spPr>
        <p:txBody>
          <a:bodyPr wrap="square">
            <a:normAutofit fontScale="92500"/>
          </a:bodyPr>
          <a:lstStyle>
            <a:lvl1pPr marL="0" indent="0">
              <a:buNone/>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100" b="0" i="0" u="none" strike="noStrike" dirty="0">
                <a:solidFill>
                  <a:srgbClr val="000000"/>
                </a:solidFill>
                <a:latin typeface="Calibri"/>
                <a:cs typeface="Calibri"/>
              </a:rPr>
              <a:t>Source:</a:t>
            </a:r>
            <a:endParaRPr lang="en-US" sz="800" b="0" i="0" u="none" strike="noStrike" dirty="0">
              <a:solidFill>
                <a:schemeClr val="tx1">
                  <a:lumMod val="75000"/>
                  <a:lumOff val="25000"/>
                </a:schemeClr>
              </a:solidFill>
              <a:latin typeface="Calibri"/>
              <a:cs typeface="Calibri"/>
            </a:endParaRPr>
          </a:p>
        </p:txBody>
      </p:sp>
      <p:sp>
        <p:nvSpPr>
          <p:cNvPr id="13" name="Text Placeholder 7">
            <a:extLst>
              <a:ext uri="{FF2B5EF4-FFF2-40B4-BE49-F238E27FC236}">
                <a16:creationId xmlns:a16="http://schemas.microsoft.com/office/drawing/2014/main" id="{F7DFC680-B6FC-47E5-A192-BD36518692C6}"/>
              </a:ext>
            </a:extLst>
          </p:cNvPr>
          <p:cNvSpPr>
            <a:spLocks noGrp="1"/>
          </p:cNvSpPr>
          <p:nvPr>
            <p:ph type="body" sz="quarter" idx="17" hasCustomPrompt="1"/>
          </p:nvPr>
        </p:nvSpPr>
        <p:spPr>
          <a:xfrm>
            <a:off x="131762" y="125994"/>
            <a:ext cx="11928476" cy="725488"/>
          </a:xfrm>
        </p:spPr>
        <p:txBody>
          <a:bodyPr>
            <a:noAutofit/>
          </a:bodyPr>
          <a:lstStyle>
            <a:lvl1pPr marL="0" indent="0">
              <a:lnSpc>
                <a:spcPct val="70000"/>
              </a:lnSpc>
              <a:buNone/>
              <a:defRPr sz="5400">
                <a:latin typeface="Angsana New" panose="02020603050405020304" pitchFamily="18" charset="-34"/>
                <a:cs typeface="Angsana New" panose="02020603050405020304" pitchFamily="18" charset="-34"/>
              </a:defRPr>
            </a:lvl1pPr>
          </a:lstStyle>
          <a:p>
            <a:pPr lvl="0"/>
            <a:r>
              <a:rPr lang="en-US" dirty="0"/>
              <a:t>Title</a:t>
            </a:r>
            <a:endParaRPr lang="en-GB" dirty="0"/>
          </a:p>
        </p:txBody>
      </p:sp>
      <p:sp>
        <p:nvSpPr>
          <p:cNvPr id="15" name="Chart Placeholder 2">
            <a:extLst>
              <a:ext uri="{FF2B5EF4-FFF2-40B4-BE49-F238E27FC236}">
                <a16:creationId xmlns:a16="http://schemas.microsoft.com/office/drawing/2014/main" id="{D9BBE3DA-AA5E-42A9-94D8-E50383EF44DA}"/>
              </a:ext>
            </a:extLst>
          </p:cNvPr>
          <p:cNvSpPr>
            <a:spLocks noGrp="1"/>
          </p:cNvSpPr>
          <p:nvPr>
            <p:ph type="chart" sz="quarter" idx="18"/>
          </p:nvPr>
        </p:nvSpPr>
        <p:spPr>
          <a:xfrm>
            <a:off x="2810203" y="5698502"/>
            <a:ext cx="6968505" cy="341763"/>
          </a:xfrm>
        </p:spPr>
        <p:txBody>
          <a:bodyPr/>
          <a:lstStyle/>
          <a:p>
            <a:endParaRPr lang="en-GB"/>
          </a:p>
        </p:txBody>
      </p:sp>
      <p:sp>
        <p:nvSpPr>
          <p:cNvPr id="2" name="TextBox 1">
            <a:extLst>
              <a:ext uri="{FF2B5EF4-FFF2-40B4-BE49-F238E27FC236}">
                <a16:creationId xmlns:a16="http://schemas.microsoft.com/office/drawing/2014/main" id="{84A69810-706B-449D-822E-4FE4862B1F8E}"/>
              </a:ext>
            </a:extLst>
          </p:cNvPr>
          <p:cNvSpPr txBox="1"/>
          <p:nvPr userDrawn="1"/>
        </p:nvSpPr>
        <p:spPr>
          <a:xfrm>
            <a:off x="-101113" y="2295749"/>
            <a:ext cx="954617" cy="461665"/>
          </a:xfrm>
          <a:prstGeom prst="rect">
            <a:avLst/>
          </a:prstGeom>
          <a:noFill/>
        </p:spPr>
        <p:txBody>
          <a:bodyPr wrap="square" rtlCol="0">
            <a:spAutoFit/>
          </a:bodyPr>
          <a:lstStyle/>
          <a:p>
            <a:pPr algn="ctr"/>
            <a:r>
              <a:rPr lang="en-GB" sz="1200" dirty="0"/>
              <a:t>Lowest inactivity</a:t>
            </a:r>
          </a:p>
        </p:txBody>
      </p:sp>
      <p:sp>
        <p:nvSpPr>
          <p:cNvPr id="14" name="TextBox 13">
            <a:extLst>
              <a:ext uri="{FF2B5EF4-FFF2-40B4-BE49-F238E27FC236}">
                <a16:creationId xmlns:a16="http://schemas.microsoft.com/office/drawing/2014/main" id="{3E6B6B3F-922A-4B32-B604-F73487FA7B52}"/>
              </a:ext>
            </a:extLst>
          </p:cNvPr>
          <p:cNvSpPr txBox="1"/>
          <p:nvPr userDrawn="1"/>
        </p:nvSpPr>
        <p:spPr>
          <a:xfrm>
            <a:off x="-80993" y="4834768"/>
            <a:ext cx="954617" cy="461665"/>
          </a:xfrm>
          <a:prstGeom prst="rect">
            <a:avLst/>
          </a:prstGeom>
          <a:noFill/>
        </p:spPr>
        <p:txBody>
          <a:bodyPr wrap="square" rtlCol="0">
            <a:spAutoFit/>
          </a:bodyPr>
          <a:lstStyle/>
          <a:p>
            <a:pPr algn="ctr"/>
            <a:r>
              <a:rPr lang="en-GB" sz="1200" dirty="0"/>
              <a:t>Highest inactivity</a:t>
            </a:r>
          </a:p>
        </p:txBody>
      </p:sp>
      <p:cxnSp>
        <p:nvCxnSpPr>
          <p:cNvPr id="17" name="Straight Connector 16">
            <a:extLst>
              <a:ext uri="{FF2B5EF4-FFF2-40B4-BE49-F238E27FC236}">
                <a16:creationId xmlns:a16="http://schemas.microsoft.com/office/drawing/2014/main" id="{CBA84591-39AD-41FC-A9AF-428620F3EA35}"/>
              </a:ext>
            </a:extLst>
          </p:cNvPr>
          <p:cNvCxnSpPr>
            <a:cxnSpLocks/>
          </p:cNvCxnSpPr>
          <p:nvPr userDrawn="1"/>
        </p:nvCxnSpPr>
        <p:spPr>
          <a:xfrm flipH="1">
            <a:off x="2773501" y="2063658"/>
            <a:ext cx="0" cy="3240000"/>
          </a:xfrm>
          <a:prstGeom prst="line">
            <a:avLst/>
          </a:prstGeom>
        </p:spPr>
        <p:style>
          <a:lnRef idx="1">
            <a:schemeClr val="accent6"/>
          </a:lnRef>
          <a:fillRef idx="0">
            <a:schemeClr val="accent6"/>
          </a:fillRef>
          <a:effectRef idx="0">
            <a:schemeClr val="accent6"/>
          </a:effectRef>
          <a:fontRef idx="minor">
            <a:schemeClr val="tx1"/>
          </a:fontRef>
        </p:style>
      </p:cxnSp>
      <p:cxnSp>
        <p:nvCxnSpPr>
          <p:cNvPr id="19" name="Straight Connector 18">
            <a:extLst>
              <a:ext uri="{FF2B5EF4-FFF2-40B4-BE49-F238E27FC236}">
                <a16:creationId xmlns:a16="http://schemas.microsoft.com/office/drawing/2014/main" id="{3130DC8E-0F82-4F22-BEEE-F3387CC671F3}"/>
              </a:ext>
            </a:extLst>
          </p:cNvPr>
          <p:cNvCxnSpPr>
            <a:cxnSpLocks/>
          </p:cNvCxnSpPr>
          <p:nvPr userDrawn="1"/>
        </p:nvCxnSpPr>
        <p:spPr>
          <a:xfrm flipH="1">
            <a:off x="5101946" y="2053275"/>
            <a:ext cx="0" cy="3240000"/>
          </a:xfrm>
          <a:prstGeom prst="line">
            <a:avLst/>
          </a:prstGeom>
        </p:spPr>
        <p:style>
          <a:lnRef idx="1">
            <a:schemeClr val="accent6"/>
          </a:lnRef>
          <a:fillRef idx="0">
            <a:schemeClr val="accent6"/>
          </a:fillRef>
          <a:effectRef idx="0">
            <a:schemeClr val="accent6"/>
          </a:effectRef>
          <a:fontRef idx="minor">
            <a:schemeClr val="tx1"/>
          </a:fontRef>
        </p:style>
      </p:cxnSp>
      <p:cxnSp>
        <p:nvCxnSpPr>
          <p:cNvPr id="20" name="Straight Connector 19">
            <a:extLst>
              <a:ext uri="{FF2B5EF4-FFF2-40B4-BE49-F238E27FC236}">
                <a16:creationId xmlns:a16="http://schemas.microsoft.com/office/drawing/2014/main" id="{3A7A3777-5E81-4D5C-B56E-F40B94F41397}"/>
              </a:ext>
            </a:extLst>
          </p:cNvPr>
          <p:cNvCxnSpPr>
            <a:cxnSpLocks/>
          </p:cNvCxnSpPr>
          <p:nvPr userDrawn="1"/>
        </p:nvCxnSpPr>
        <p:spPr>
          <a:xfrm flipH="1">
            <a:off x="7402116" y="2055968"/>
            <a:ext cx="0" cy="3240000"/>
          </a:xfrm>
          <a:prstGeom prst="line">
            <a:avLst/>
          </a:prstGeom>
        </p:spPr>
        <p:style>
          <a:lnRef idx="1">
            <a:schemeClr val="accent6"/>
          </a:lnRef>
          <a:fillRef idx="0">
            <a:schemeClr val="accent6"/>
          </a:fillRef>
          <a:effectRef idx="0">
            <a:schemeClr val="accent6"/>
          </a:effectRef>
          <a:fontRef idx="minor">
            <a:schemeClr val="tx1"/>
          </a:fontRef>
        </p:style>
      </p:cxnSp>
      <p:cxnSp>
        <p:nvCxnSpPr>
          <p:cNvPr id="21" name="Straight Connector 20">
            <a:extLst>
              <a:ext uri="{FF2B5EF4-FFF2-40B4-BE49-F238E27FC236}">
                <a16:creationId xmlns:a16="http://schemas.microsoft.com/office/drawing/2014/main" id="{B9273FAF-0350-480F-832C-B7DD62ABF875}"/>
              </a:ext>
            </a:extLst>
          </p:cNvPr>
          <p:cNvCxnSpPr>
            <a:cxnSpLocks/>
          </p:cNvCxnSpPr>
          <p:nvPr userDrawn="1"/>
        </p:nvCxnSpPr>
        <p:spPr>
          <a:xfrm flipH="1">
            <a:off x="9723451" y="2053274"/>
            <a:ext cx="0" cy="3240000"/>
          </a:xfrm>
          <a:prstGeom prst="line">
            <a:avLst/>
          </a:prstGeom>
        </p:spPr>
        <p:style>
          <a:lnRef idx="1">
            <a:schemeClr val="accent6"/>
          </a:lnRef>
          <a:fillRef idx="0">
            <a:schemeClr val="accent6"/>
          </a:fillRef>
          <a:effectRef idx="0">
            <a:schemeClr val="accent6"/>
          </a:effectRef>
          <a:fontRef idx="minor">
            <a:schemeClr val="tx1"/>
          </a:fontRef>
        </p:style>
      </p:cxnSp>
      <p:sp>
        <p:nvSpPr>
          <p:cNvPr id="5" name="TextBox 4">
            <a:extLst>
              <a:ext uri="{FF2B5EF4-FFF2-40B4-BE49-F238E27FC236}">
                <a16:creationId xmlns:a16="http://schemas.microsoft.com/office/drawing/2014/main" id="{0520FF46-DA9B-468B-80D9-7ED730054B51}"/>
              </a:ext>
            </a:extLst>
          </p:cNvPr>
          <p:cNvSpPr txBox="1"/>
          <p:nvPr userDrawn="1"/>
        </p:nvSpPr>
        <p:spPr>
          <a:xfrm rot="16200000">
            <a:off x="-318049" y="3696203"/>
            <a:ext cx="1382932" cy="276999"/>
          </a:xfrm>
          <a:prstGeom prst="rect">
            <a:avLst/>
          </a:prstGeom>
          <a:solidFill>
            <a:schemeClr val="bg1"/>
          </a:solidFill>
          <a:ln>
            <a:noFill/>
          </a:ln>
        </p:spPr>
        <p:txBody>
          <a:bodyPr wrap="square" rtlCol="0">
            <a:spAutoFit/>
          </a:bodyPr>
          <a:lstStyle/>
          <a:p>
            <a:pPr algn="ctr"/>
            <a:r>
              <a:rPr lang="en-GB" sz="1200" dirty="0"/>
              <a:t>Active Partnerships</a:t>
            </a:r>
          </a:p>
        </p:txBody>
      </p:sp>
    </p:spTree>
    <p:extLst>
      <p:ext uri="{BB962C8B-B14F-4D97-AF65-F5344CB8AC3E}">
        <p14:creationId xmlns:p14="http://schemas.microsoft.com/office/powerpoint/2010/main" val="23529800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 chart left">
    <p:spTree>
      <p:nvGrpSpPr>
        <p:cNvPr id="1" name=""/>
        <p:cNvGrpSpPr/>
        <p:nvPr/>
      </p:nvGrpSpPr>
      <p:grpSpPr>
        <a:xfrm>
          <a:off x="0" y="0"/>
          <a:ext cx="0" cy="0"/>
          <a:chOff x="0" y="0"/>
          <a:chExt cx="0" cy="0"/>
        </a:xfrm>
      </p:grpSpPr>
      <p:sp>
        <p:nvSpPr>
          <p:cNvPr id="11" name="Chart Placeholder 10">
            <a:extLst>
              <a:ext uri="{FF2B5EF4-FFF2-40B4-BE49-F238E27FC236}">
                <a16:creationId xmlns:a16="http://schemas.microsoft.com/office/drawing/2014/main" id="{0BA50556-3322-4115-9469-1611B13BCC04}"/>
              </a:ext>
            </a:extLst>
          </p:cNvPr>
          <p:cNvSpPr>
            <a:spLocks noGrp="1"/>
          </p:cNvSpPr>
          <p:nvPr>
            <p:ph type="chart" sz="quarter" idx="15"/>
          </p:nvPr>
        </p:nvSpPr>
        <p:spPr>
          <a:xfrm>
            <a:off x="131762" y="1055688"/>
            <a:ext cx="7560000" cy="5040000"/>
          </a:xfrm>
        </p:spPr>
        <p:txBody>
          <a:bodyPr/>
          <a:lstStyle/>
          <a:p>
            <a:endParaRPr lang="en-GB"/>
          </a:p>
        </p:txBody>
      </p:sp>
      <p:sp>
        <p:nvSpPr>
          <p:cNvPr id="15" name="Rectangle 14">
            <a:extLst>
              <a:ext uri="{FF2B5EF4-FFF2-40B4-BE49-F238E27FC236}">
                <a16:creationId xmlns:a16="http://schemas.microsoft.com/office/drawing/2014/main" id="{9935E012-B1B1-463A-AD3E-0BFE44BBCD6A}"/>
              </a:ext>
            </a:extLst>
          </p:cNvPr>
          <p:cNvSpPr/>
          <p:nvPr userDrawn="1"/>
        </p:nvSpPr>
        <p:spPr>
          <a:xfrm>
            <a:off x="5543413" y="1828800"/>
            <a:ext cx="1314227" cy="3147461"/>
          </a:xfrm>
          <a:prstGeom prst="rect">
            <a:avLst/>
          </a:prstGeom>
          <a:pattFill prst="ltDnDiag">
            <a:fgClr>
              <a:schemeClr val="accent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8" name="Text Placeholder 7">
            <a:extLst>
              <a:ext uri="{FF2B5EF4-FFF2-40B4-BE49-F238E27FC236}">
                <a16:creationId xmlns:a16="http://schemas.microsoft.com/office/drawing/2014/main" id="{E3022A7E-2113-4834-90D9-D9E480329EC5}"/>
              </a:ext>
            </a:extLst>
          </p:cNvPr>
          <p:cNvSpPr>
            <a:spLocks noGrp="1"/>
          </p:cNvSpPr>
          <p:nvPr>
            <p:ph type="body" sz="quarter" idx="14" hasCustomPrompt="1"/>
          </p:nvPr>
        </p:nvSpPr>
        <p:spPr>
          <a:xfrm>
            <a:off x="131762" y="125994"/>
            <a:ext cx="11928476" cy="725488"/>
          </a:xfrm>
        </p:spPr>
        <p:txBody>
          <a:bodyPr vert="horz" lIns="91440" tIns="45720" rIns="91440" bIns="45720" rtlCol="0">
            <a:noAutofit/>
          </a:bodyPr>
          <a:lstStyle>
            <a:lvl1pPr marL="0" indent="0">
              <a:buNone/>
              <a:defRPr lang="en-GB" sz="5400" dirty="0">
                <a:latin typeface="Angsana New" panose="02020603050405020304" pitchFamily="18" charset="-34"/>
                <a:cs typeface="Angsana New" panose="02020603050405020304" pitchFamily="18" charset="-34"/>
              </a:defRPr>
            </a:lvl1pPr>
          </a:lstStyle>
          <a:p>
            <a:pPr marL="228600" lvl="0" indent="-228600">
              <a:lnSpc>
                <a:spcPct val="70000"/>
              </a:lnSpc>
            </a:pPr>
            <a:r>
              <a:rPr lang="en-US" dirty="0"/>
              <a:t>Title</a:t>
            </a:r>
            <a:endParaRPr lang="en-GB" dirty="0"/>
          </a:p>
        </p:txBody>
      </p:sp>
      <p:sp>
        <p:nvSpPr>
          <p:cNvPr id="9" name="Title 1">
            <a:extLst>
              <a:ext uri="{FF2B5EF4-FFF2-40B4-BE49-F238E27FC236}">
                <a16:creationId xmlns:a16="http://schemas.microsoft.com/office/drawing/2014/main" id="{78A1F45A-9BC1-4EB4-8FA8-5D647751B73C}"/>
              </a:ext>
            </a:extLst>
          </p:cNvPr>
          <p:cNvSpPr txBox="1">
            <a:spLocks noGrp="1"/>
          </p:cNvSpPr>
          <p:nvPr>
            <p:ph type="body" sz="quarter" idx="12" hasCustomPrompt="1"/>
          </p:nvPr>
        </p:nvSpPr>
        <p:spPr>
          <a:xfrm>
            <a:off x="6648588" y="6251038"/>
            <a:ext cx="5411650" cy="230934"/>
          </a:xfrm>
          <a:prstGeom prst="rect">
            <a:avLst/>
          </a:prstGeom>
          <a:ln>
            <a:noFill/>
          </a:ln>
        </p:spPr>
        <p:txBody>
          <a:bodyPr wrap="square">
            <a:normAutofit fontScale="92500"/>
          </a:bodyPr>
          <a:lstStyle>
            <a:lvl1pPr marL="0" indent="0">
              <a:buFont typeface="Arial" panose="020B0604020202020204" pitchFamily="34" charset="0"/>
              <a:buNone/>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100" b="0" i="0" u="none" strike="noStrike" dirty="0">
                <a:solidFill>
                  <a:srgbClr val="000000"/>
                </a:solidFill>
                <a:latin typeface="Calibri"/>
                <a:cs typeface="Calibri"/>
              </a:rPr>
              <a:t>Source:</a:t>
            </a:r>
            <a:endParaRPr lang="en-US" sz="800" b="0" i="0" u="none" strike="noStrike" dirty="0">
              <a:solidFill>
                <a:schemeClr val="tx1">
                  <a:lumMod val="75000"/>
                  <a:lumOff val="25000"/>
                </a:schemeClr>
              </a:solidFill>
              <a:latin typeface="Calibri"/>
              <a:cs typeface="Calibri"/>
            </a:endParaRPr>
          </a:p>
        </p:txBody>
      </p:sp>
      <p:sp>
        <p:nvSpPr>
          <p:cNvPr id="13" name="Text Placeholder 12">
            <a:extLst>
              <a:ext uri="{FF2B5EF4-FFF2-40B4-BE49-F238E27FC236}">
                <a16:creationId xmlns:a16="http://schemas.microsoft.com/office/drawing/2014/main" id="{C084CFA3-E34F-48A3-B24A-EDAA6DEBD9F6}"/>
              </a:ext>
            </a:extLst>
          </p:cNvPr>
          <p:cNvSpPr>
            <a:spLocks noGrp="1"/>
          </p:cNvSpPr>
          <p:nvPr>
            <p:ph type="body" sz="quarter" idx="16"/>
          </p:nvPr>
        </p:nvSpPr>
        <p:spPr>
          <a:xfrm>
            <a:off x="7824788" y="1790240"/>
            <a:ext cx="4235450" cy="3341741"/>
          </a:xfrm>
        </p:spPr>
        <p:txBody>
          <a:bodyPr>
            <a:normAutofit/>
          </a:bodyPr>
          <a:lstStyle>
            <a:lvl1pPr marL="0" indent="0">
              <a:buNone/>
              <a:defRPr sz="3600">
                <a:latin typeface="Angsana New" panose="02020603050405020304" pitchFamily="18" charset="-34"/>
                <a:cs typeface="Angsana New" panose="02020603050405020304" pitchFamily="18" charset="-34"/>
              </a:defRPr>
            </a:lvl1pPr>
          </a:lstStyle>
          <a:p>
            <a:pPr lvl="0"/>
            <a:r>
              <a:rPr lang="en-US" dirty="0"/>
              <a:t>Click to edit Master text</a:t>
            </a:r>
            <a:endParaRPr lang="en-GB" dirty="0"/>
          </a:p>
        </p:txBody>
      </p:sp>
      <p:pic>
        <p:nvPicPr>
          <p:cNvPr id="16" name="Picture 15" descr="Icon&#10;&#10;Description automatically generated">
            <a:extLst>
              <a:ext uri="{FF2B5EF4-FFF2-40B4-BE49-F238E27FC236}">
                <a16:creationId xmlns:a16="http://schemas.microsoft.com/office/drawing/2014/main" id="{74ABFB39-C2F6-446A-AEB6-F531DD77F5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45906"/>
            <a:ext cx="1198485" cy="1120971"/>
          </a:xfrm>
          <a:prstGeom prst="rect">
            <a:avLst/>
          </a:prstGeom>
        </p:spPr>
      </p:pic>
      <p:cxnSp>
        <p:nvCxnSpPr>
          <p:cNvPr id="3" name="Straight Connector 2">
            <a:extLst>
              <a:ext uri="{FF2B5EF4-FFF2-40B4-BE49-F238E27FC236}">
                <a16:creationId xmlns:a16="http://schemas.microsoft.com/office/drawing/2014/main" id="{701CFEE9-1B85-4A3D-8D6F-A42BB7F4A482}"/>
              </a:ext>
            </a:extLst>
          </p:cNvPr>
          <p:cNvCxnSpPr>
            <a:cxnSpLocks/>
          </p:cNvCxnSpPr>
          <p:nvPr userDrawn="1"/>
        </p:nvCxnSpPr>
        <p:spPr>
          <a:xfrm>
            <a:off x="7748912" y="1790240"/>
            <a:ext cx="0" cy="3341741"/>
          </a:xfrm>
          <a:prstGeom prst="line">
            <a:avLst/>
          </a:prstGeom>
          <a:ln w="19050">
            <a:solidFill>
              <a:schemeClr val="tx1">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12" name="Text Placeholder 12">
            <a:extLst>
              <a:ext uri="{FF2B5EF4-FFF2-40B4-BE49-F238E27FC236}">
                <a16:creationId xmlns:a16="http://schemas.microsoft.com/office/drawing/2014/main" id="{B25B6817-49E6-4841-8273-3D6275758274}"/>
              </a:ext>
            </a:extLst>
          </p:cNvPr>
          <p:cNvSpPr>
            <a:spLocks noGrp="1"/>
          </p:cNvSpPr>
          <p:nvPr>
            <p:ph type="body" sz="quarter" idx="17"/>
          </p:nvPr>
        </p:nvSpPr>
        <p:spPr>
          <a:xfrm>
            <a:off x="7824788" y="5196006"/>
            <a:ext cx="4235450" cy="985525"/>
          </a:xfrm>
        </p:spPr>
        <p:txBody>
          <a:bodyPr>
            <a:normAutofit/>
          </a:bodyPr>
          <a:lstStyle>
            <a:lvl1pPr marL="0" indent="0">
              <a:buNone/>
              <a:defRPr sz="3600">
                <a:latin typeface="Angsana New" panose="02020603050405020304" pitchFamily="18" charset="-34"/>
                <a:cs typeface="Angsana New" panose="02020603050405020304" pitchFamily="18" charset="-34"/>
              </a:defRPr>
            </a:lvl1pPr>
          </a:lstStyle>
          <a:p>
            <a:pPr lvl="0"/>
            <a:r>
              <a:rPr lang="en-US" dirty="0"/>
              <a:t>Click to edit Master text</a:t>
            </a:r>
            <a:endParaRPr lang="en-GB" dirty="0"/>
          </a:p>
        </p:txBody>
      </p:sp>
    </p:spTree>
    <p:extLst>
      <p:ext uri="{BB962C8B-B14F-4D97-AF65-F5344CB8AC3E}">
        <p14:creationId xmlns:p14="http://schemas.microsoft.com/office/powerpoint/2010/main" val="16508919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28278D6B-08C4-44A1-8870-4E128431C7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45906"/>
            <a:ext cx="1198485" cy="1120971"/>
          </a:xfrm>
          <a:prstGeom prst="rect">
            <a:avLst/>
          </a:prstGeom>
        </p:spPr>
      </p:pic>
      <p:sp>
        <p:nvSpPr>
          <p:cNvPr id="8" name="Title 1">
            <a:extLst>
              <a:ext uri="{FF2B5EF4-FFF2-40B4-BE49-F238E27FC236}">
                <a16:creationId xmlns:a16="http://schemas.microsoft.com/office/drawing/2014/main" id="{120E023A-BB16-4CA6-9D2E-E5D03AFC7C54}"/>
              </a:ext>
            </a:extLst>
          </p:cNvPr>
          <p:cNvSpPr txBox="1">
            <a:spLocks/>
          </p:cNvSpPr>
          <p:nvPr userDrawn="1"/>
        </p:nvSpPr>
        <p:spPr>
          <a:xfrm>
            <a:off x="2869753" y="2038803"/>
            <a:ext cx="7748755" cy="1220956"/>
          </a:xfrm>
          <a:prstGeom prst="rect">
            <a:avLst/>
          </a:prstGeom>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50000"/>
              </a:lnSpc>
            </a:pPr>
            <a:r>
              <a:rPr lang="en-US" sz="8000" dirty="0">
                <a:latin typeface="Angsana New" panose="02020603050405020304" pitchFamily="18" charset="-34"/>
                <a:cs typeface="Angsana New" panose="02020603050405020304" pitchFamily="18" charset="-34"/>
              </a:rPr>
              <a:t>of adults in</a:t>
            </a:r>
          </a:p>
          <a:p>
            <a:pPr>
              <a:lnSpc>
                <a:spcPct val="50000"/>
              </a:lnSpc>
            </a:pPr>
            <a:r>
              <a:rPr lang="en-US" sz="8000" dirty="0">
                <a:latin typeface="Angsana New" panose="02020603050405020304" pitchFamily="18" charset="-34"/>
                <a:cs typeface="Angsana New" panose="02020603050405020304" pitchFamily="18" charset="-34"/>
              </a:rPr>
              <a:t>a</a:t>
            </a:r>
            <a:r>
              <a:rPr lang="en-US" sz="8000" b="0" i="0" u="none" strike="noStrike" dirty="0">
                <a:latin typeface="Angsana New" panose="02020603050405020304" pitchFamily="18" charset="-34"/>
                <a:cs typeface="Angsana New" panose="02020603050405020304" pitchFamily="18" charset="-34"/>
              </a:rPr>
              <a:t>re </a:t>
            </a:r>
            <a:r>
              <a:rPr lang="en-US" sz="8000" b="0" i="0" u="none" strike="noStrike" dirty="0">
                <a:solidFill>
                  <a:schemeClr val="accent1"/>
                </a:solidFill>
                <a:latin typeface="Angsana New" panose="02020603050405020304" pitchFamily="18" charset="-34"/>
                <a:cs typeface="Angsana New" panose="02020603050405020304" pitchFamily="18" charset="-34"/>
              </a:rPr>
              <a:t>inactive</a:t>
            </a:r>
            <a:r>
              <a:rPr lang="en-US" sz="8000" b="0" i="0" u="none" strike="noStrike" dirty="0">
                <a:solidFill>
                  <a:schemeClr val="tx1"/>
                </a:solidFill>
                <a:latin typeface="Angsana New" panose="02020603050405020304" pitchFamily="18" charset="-34"/>
                <a:cs typeface="Angsana New" panose="02020603050405020304" pitchFamily="18" charset="-34"/>
              </a:rPr>
              <a:t>, approximately </a:t>
            </a:r>
          </a:p>
        </p:txBody>
      </p:sp>
      <p:cxnSp>
        <p:nvCxnSpPr>
          <p:cNvPr id="9" name="Connector: Elbow 8">
            <a:extLst>
              <a:ext uri="{FF2B5EF4-FFF2-40B4-BE49-F238E27FC236}">
                <a16:creationId xmlns:a16="http://schemas.microsoft.com/office/drawing/2014/main" id="{F9074E21-938C-45FB-BE88-D23CEAC86936}"/>
              </a:ext>
            </a:extLst>
          </p:cNvPr>
          <p:cNvCxnSpPr>
            <a:cxnSpLocks/>
          </p:cNvCxnSpPr>
          <p:nvPr userDrawn="1"/>
        </p:nvCxnSpPr>
        <p:spPr>
          <a:xfrm rot="5400000">
            <a:off x="1102687" y="2603246"/>
            <a:ext cx="2786918" cy="633592"/>
          </a:xfrm>
          <a:prstGeom prst="bentConnector3">
            <a:avLst>
              <a:gd name="adj1" fmla="val 506"/>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F7A465C5-7DB2-4043-BD96-1E9D49F6C26C}"/>
              </a:ext>
            </a:extLst>
          </p:cNvPr>
          <p:cNvSpPr txBox="1">
            <a:spLocks noGrp="1"/>
          </p:cNvSpPr>
          <p:nvPr>
            <p:ph type="body" sz="quarter" idx="12" hasCustomPrompt="1"/>
          </p:nvPr>
        </p:nvSpPr>
        <p:spPr>
          <a:xfrm>
            <a:off x="6648588" y="6251038"/>
            <a:ext cx="5411650" cy="230934"/>
          </a:xfrm>
          <a:prstGeom prst="rect">
            <a:avLst/>
          </a:prstGeom>
          <a:ln>
            <a:noFill/>
          </a:ln>
        </p:spPr>
        <p:txBody>
          <a:bodyPr wrap="square">
            <a:normAutofit fontScale="92500"/>
          </a:bodyPr>
          <a:lstStyle>
            <a:lvl1pPr marL="0" indent="0" algn="l">
              <a:buFont typeface="Arial" panose="020B0604020202020204" pitchFamily="34" charset="0"/>
              <a:buNone/>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100" b="0" i="0" u="none" strike="noStrike" dirty="0">
                <a:solidFill>
                  <a:srgbClr val="000000"/>
                </a:solidFill>
                <a:latin typeface="Calibri"/>
                <a:cs typeface="Calibri"/>
              </a:rPr>
              <a:t>Source:</a:t>
            </a:r>
            <a:endParaRPr lang="en-US" sz="800" b="0" i="0" u="none" strike="noStrike" dirty="0">
              <a:solidFill>
                <a:schemeClr val="tx1">
                  <a:lumMod val="75000"/>
                  <a:lumOff val="25000"/>
                </a:schemeClr>
              </a:solidFill>
              <a:latin typeface="Calibri"/>
              <a:cs typeface="Calibri"/>
            </a:endParaRPr>
          </a:p>
        </p:txBody>
      </p:sp>
      <p:sp>
        <p:nvSpPr>
          <p:cNvPr id="11" name="Chart Placeholder 10">
            <a:extLst>
              <a:ext uri="{FF2B5EF4-FFF2-40B4-BE49-F238E27FC236}">
                <a16:creationId xmlns:a16="http://schemas.microsoft.com/office/drawing/2014/main" id="{519FCC1F-2386-45C6-A8A0-57A7A083BAE4}"/>
              </a:ext>
            </a:extLst>
          </p:cNvPr>
          <p:cNvSpPr>
            <a:spLocks noGrp="1"/>
          </p:cNvSpPr>
          <p:nvPr>
            <p:ph type="chart" sz="quarter" idx="15"/>
          </p:nvPr>
        </p:nvSpPr>
        <p:spPr>
          <a:xfrm>
            <a:off x="490537" y="4128757"/>
            <a:ext cx="11363611" cy="1422732"/>
          </a:xfrm>
        </p:spPr>
        <p:txBody>
          <a:bodyPr/>
          <a:lstStyle>
            <a:lvl1pPr marL="0" indent="0">
              <a:buNone/>
              <a:defRPr/>
            </a:lvl1pPr>
          </a:lstStyle>
          <a:p>
            <a:endParaRPr lang="en-GB" dirty="0"/>
          </a:p>
        </p:txBody>
      </p:sp>
      <p:sp>
        <p:nvSpPr>
          <p:cNvPr id="15" name="Text Placeholder 14">
            <a:extLst>
              <a:ext uri="{FF2B5EF4-FFF2-40B4-BE49-F238E27FC236}">
                <a16:creationId xmlns:a16="http://schemas.microsoft.com/office/drawing/2014/main" id="{DC275BC8-83CB-4537-821C-DB5671C7F71B}"/>
              </a:ext>
            </a:extLst>
          </p:cNvPr>
          <p:cNvSpPr>
            <a:spLocks noGrp="1"/>
          </p:cNvSpPr>
          <p:nvPr>
            <p:ph type="body" sz="quarter" idx="16" hasCustomPrompt="1"/>
          </p:nvPr>
        </p:nvSpPr>
        <p:spPr>
          <a:xfrm>
            <a:off x="2869754" y="1022807"/>
            <a:ext cx="2616468" cy="863327"/>
          </a:xfrm>
        </p:spPr>
        <p:txBody>
          <a:bodyPr>
            <a:noAutofit/>
          </a:bodyPr>
          <a:lstStyle>
            <a:lvl1pPr marL="0" indent="0">
              <a:buNone/>
              <a:defRPr sz="6600" b="1"/>
            </a:lvl1pPr>
            <a:lvl5pPr>
              <a:defRPr/>
            </a:lvl5pPr>
          </a:lstStyle>
          <a:p>
            <a:pPr lvl="0"/>
            <a:r>
              <a:rPr lang="en-US" dirty="0"/>
              <a:t>%</a:t>
            </a:r>
            <a:endParaRPr lang="en-GB" dirty="0"/>
          </a:p>
        </p:txBody>
      </p:sp>
      <p:sp>
        <p:nvSpPr>
          <p:cNvPr id="20" name="Text Placeholder 19">
            <a:extLst>
              <a:ext uri="{FF2B5EF4-FFF2-40B4-BE49-F238E27FC236}">
                <a16:creationId xmlns:a16="http://schemas.microsoft.com/office/drawing/2014/main" id="{C2617B23-1AAF-4D42-AD68-4ED227C7B1E3}"/>
              </a:ext>
            </a:extLst>
          </p:cNvPr>
          <p:cNvSpPr>
            <a:spLocks noGrp="1"/>
          </p:cNvSpPr>
          <p:nvPr>
            <p:ph type="body" sz="quarter" idx="17" hasCustomPrompt="1"/>
          </p:nvPr>
        </p:nvSpPr>
        <p:spPr>
          <a:xfrm>
            <a:off x="5990095" y="2038803"/>
            <a:ext cx="6023799" cy="1085850"/>
          </a:xfrm>
        </p:spPr>
        <p:txBody>
          <a:bodyPr/>
          <a:lstStyle>
            <a:lvl1pPr marL="0" indent="0">
              <a:lnSpc>
                <a:spcPct val="50000"/>
              </a:lnSpc>
              <a:buNone/>
              <a:defRPr sz="8000">
                <a:latin typeface="Angsana New" panose="02020603050405020304" pitchFamily="18" charset="-34"/>
                <a:cs typeface="Angsana New" panose="02020603050405020304" pitchFamily="18" charset="-34"/>
              </a:defRPr>
            </a:lvl1pPr>
          </a:lstStyle>
          <a:p>
            <a:pPr lvl="0"/>
            <a:r>
              <a:rPr lang="en-US" dirty="0"/>
              <a:t>area</a:t>
            </a:r>
            <a:endParaRPr lang="en-GB" dirty="0"/>
          </a:p>
        </p:txBody>
      </p:sp>
      <p:sp>
        <p:nvSpPr>
          <p:cNvPr id="13" name="Text Placeholder 19">
            <a:extLst>
              <a:ext uri="{FF2B5EF4-FFF2-40B4-BE49-F238E27FC236}">
                <a16:creationId xmlns:a16="http://schemas.microsoft.com/office/drawing/2014/main" id="{425C1A83-C19F-4EB5-9CE9-29F50D8ABEEE}"/>
              </a:ext>
            </a:extLst>
          </p:cNvPr>
          <p:cNvSpPr>
            <a:spLocks noGrp="1"/>
          </p:cNvSpPr>
          <p:nvPr>
            <p:ph type="body" sz="quarter" idx="18" hasCustomPrompt="1"/>
          </p:nvPr>
        </p:nvSpPr>
        <p:spPr>
          <a:xfrm>
            <a:off x="2869753" y="3284084"/>
            <a:ext cx="5841983" cy="1085850"/>
          </a:xfrm>
        </p:spPr>
        <p:txBody>
          <a:bodyPr/>
          <a:lstStyle>
            <a:lvl1pPr marL="0" indent="0">
              <a:lnSpc>
                <a:spcPct val="50000"/>
              </a:lnSpc>
              <a:buNone/>
              <a:defRPr sz="8000">
                <a:latin typeface="Angsana New" panose="02020603050405020304" pitchFamily="18" charset="-34"/>
                <a:cs typeface="Angsana New" panose="02020603050405020304" pitchFamily="18" charset="-34"/>
              </a:defRPr>
            </a:lvl1pPr>
          </a:lstStyle>
          <a:p>
            <a:pPr lvl="0"/>
            <a:r>
              <a:rPr lang="en-US" dirty="0"/>
              <a:t>xxx,000 people</a:t>
            </a:r>
            <a:endParaRPr lang="en-GB" dirty="0"/>
          </a:p>
        </p:txBody>
      </p:sp>
    </p:spTree>
    <p:extLst>
      <p:ext uri="{BB962C8B-B14F-4D97-AF65-F5344CB8AC3E}">
        <p14:creationId xmlns:p14="http://schemas.microsoft.com/office/powerpoint/2010/main" val="189407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 chart">
    <p:spTree>
      <p:nvGrpSpPr>
        <p:cNvPr id="1" name=""/>
        <p:cNvGrpSpPr/>
        <p:nvPr/>
      </p:nvGrpSpPr>
      <p:grpSpPr>
        <a:xfrm>
          <a:off x="0" y="0"/>
          <a:ext cx="0" cy="0"/>
          <a:chOff x="0" y="0"/>
          <a:chExt cx="0" cy="0"/>
        </a:xfrm>
      </p:grpSpPr>
      <p:pic>
        <p:nvPicPr>
          <p:cNvPr id="16" name="Picture 15" descr="Icon&#10;&#10;Description automatically generated">
            <a:extLst>
              <a:ext uri="{FF2B5EF4-FFF2-40B4-BE49-F238E27FC236}">
                <a16:creationId xmlns:a16="http://schemas.microsoft.com/office/drawing/2014/main" id="{8F6E9FC2-AA78-4D60-B58A-EB01F4F47D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45906"/>
            <a:ext cx="1198485" cy="1120971"/>
          </a:xfrm>
          <a:prstGeom prst="rect">
            <a:avLst/>
          </a:prstGeom>
        </p:spPr>
      </p:pic>
      <p:sp>
        <p:nvSpPr>
          <p:cNvPr id="3" name="Chart Placeholder 2">
            <a:extLst>
              <a:ext uri="{FF2B5EF4-FFF2-40B4-BE49-F238E27FC236}">
                <a16:creationId xmlns:a16="http://schemas.microsoft.com/office/drawing/2014/main" id="{AB947F34-8F97-4D53-885D-116581186924}"/>
              </a:ext>
            </a:extLst>
          </p:cNvPr>
          <p:cNvSpPr>
            <a:spLocks noGrp="1"/>
          </p:cNvSpPr>
          <p:nvPr>
            <p:ph type="chart" sz="quarter" idx="10"/>
          </p:nvPr>
        </p:nvSpPr>
        <p:spPr>
          <a:xfrm>
            <a:off x="162989" y="1037167"/>
            <a:ext cx="11846982" cy="5032395"/>
          </a:xfrm>
        </p:spPr>
        <p:txBody>
          <a:bodyPr/>
          <a:lstStyle/>
          <a:p>
            <a:endParaRPr lang="en-GB" dirty="0"/>
          </a:p>
        </p:txBody>
      </p:sp>
      <p:sp>
        <p:nvSpPr>
          <p:cNvPr id="7" name="Text Placeholder 6">
            <a:extLst>
              <a:ext uri="{FF2B5EF4-FFF2-40B4-BE49-F238E27FC236}">
                <a16:creationId xmlns:a16="http://schemas.microsoft.com/office/drawing/2014/main" id="{68BCDCAF-010D-43DB-B407-B1B310AD2AEE}"/>
              </a:ext>
            </a:extLst>
          </p:cNvPr>
          <p:cNvSpPr>
            <a:spLocks noGrp="1"/>
          </p:cNvSpPr>
          <p:nvPr>
            <p:ph type="body" sz="quarter" idx="11" hasCustomPrompt="1"/>
          </p:nvPr>
        </p:nvSpPr>
        <p:spPr>
          <a:xfrm>
            <a:off x="205319" y="124067"/>
            <a:ext cx="11804652" cy="725455"/>
          </a:xfrm>
        </p:spPr>
        <p:txBody>
          <a:bodyPr>
            <a:noAutofit/>
          </a:bodyPr>
          <a:lstStyle>
            <a:lvl1pPr marL="0" indent="0">
              <a:buNone/>
              <a:defRPr sz="5400">
                <a:latin typeface="Angsana New" panose="020B0502040204020203" pitchFamily="18" charset="-34"/>
                <a:cs typeface="Angsana New" panose="020B0502040204020203" pitchFamily="18" charset="-34"/>
              </a:defRPr>
            </a:lvl1pPr>
          </a:lstStyle>
          <a:p>
            <a:pPr lvl="0"/>
            <a:r>
              <a:rPr lang="en-US" dirty="0"/>
              <a:t>Title</a:t>
            </a:r>
            <a:endParaRPr lang="en-GB" dirty="0"/>
          </a:p>
        </p:txBody>
      </p:sp>
      <p:sp>
        <p:nvSpPr>
          <p:cNvPr id="9" name="Title 1">
            <a:extLst>
              <a:ext uri="{FF2B5EF4-FFF2-40B4-BE49-F238E27FC236}">
                <a16:creationId xmlns:a16="http://schemas.microsoft.com/office/drawing/2014/main" id="{A59397D7-1547-4AEC-88EF-0E8F647AE6D3}"/>
              </a:ext>
            </a:extLst>
          </p:cNvPr>
          <p:cNvSpPr txBox="1">
            <a:spLocks noGrp="1"/>
          </p:cNvSpPr>
          <p:nvPr>
            <p:ph type="body" sz="quarter" idx="12"/>
          </p:nvPr>
        </p:nvSpPr>
        <p:spPr>
          <a:xfrm>
            <a:off x="6598321" y="6251038"/>
            <a:ext cx="5411650" cy="230934"/>
          </a:xfrm>
          <a:prstGeom prst="rect">
            <a:avLst/>
          </a:prstGeom>
          <a:ln>
            <a:noFill/>
          </a:ln>
        </p:spPr>
        <p:txBody>
          <a:bodyPr wrap="square">
            <a:normAutofit fontScale="92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fld id="{9386D989-93B7-4D37-BF6C-3ED024B2711F}" type="TxLink">
              <a:rPr lang="en-US" sz="1100" b="0" i="0" u="none" strike="noStrike">
                <a:solidFill>
                  <a:srgbClr val="000000"/>
                </a:solidFill>
                <a:latin typeface="Calibri"/>
                <a:cs typeface="Calibri"/>
              </a:rPr>
              <a:pPr algn="r"/>
              <a:t>Source: Sport England, Active Lives Adults, Nov 15/16 to Nov 19/20 , age 16+, excluding gardening</a:t>
            </a:fld>
            <a:endParaRPr lang="en-US" sz="800" b="0" i="0" u="none" strike="noStrike" dirty="0">
              <a:solidFill>
                <a:schemeClr val="tx1">
                  <a:lumMod val="75000"/>
                  <a:lumOff val="25000"/>
                </a:schemeClr>
              </a:solidFill>
              <a:latin typeface="Calibri"/>
              <a:cs typeface="Calibri"/>
            </a:endParaRPr>
          </a:p>
        </p:txBody>
      </p:sp>
    </p:spTree>
    <p:extLst>
      <p:ext uri="{BB962C8B-B14F-4D97-AF65-F5344CB8AC3E}">
        <p14:creationId xmlns:p14="http://schemas.microsoft.com/office/powerpoint/2010/main" val="39648268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eadlines">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28278D6B-08C4-44A1-8870-4E128431C7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45906"/>
            <a:ext cx="1198485" cy="1120971"/>
          </a:xfrm>
          <a:prstGeom prst="rect">
            <a:avLst/>
          </a:prstGeom>
        </p:spPr>
      </p:pic>
      <p:sp>
        <p:nvSpPr>
          <p:cNvPr id="5" name="Text Placeholder 7">
            <a:extLst>
              <a:ext uri="{FF2B5EF4-FFF2-40B4-BE49-F238E27FC236}">
                <a16:creationId xmlns:a16="http://schemas.microsoft.com/office/drawing/2014/main" id="{C5280C55-E353-4410-B3F3-660C7A30AAA6}"/>
              </a:ext>
            </a:extLst>
          </p:cNvPr>
          <p:cNvSpPr>
            <a:spLocks noGrp="1"/>
          </p:cNvSpPr>
          <p:nvPr>
            <p:ph type="body" sz="quarter" idx="14" hasCustomPrompt="1"/>
          </p:nvPr>
        </p:nvSpPr>
        <p:spPr>
          <a:xfrm>
            <a:off x="131762" y="125994"/>
            <a:ext cx="11928476" cy="725488"/>
          </a:xfrm>
        </p:spPr>
        <p:txBody>
          <a:bodyPr vert="horz" lIns="91440" tIns="45720" rIns="91440" bIns="45720" rtlCol="0">
            <a:noAutofit/>
          </a:bodyPr>
          <a:lstStyle>
            <a:lvl1pPr marL="0" indent="0">
              <a:buNone/>
              <a:defRPr lang="en-GB" sz="5400" dirty="0">
                <a:latin typeface="Angsana New" panose="02020603050405020304" pitchFamily="18" charset="-34"/>
                <a:cs typeface="Angsana New" panose="02020603050405020304" pitchFamily="18" charset="-34"/>
              </a:defRPr>
            </a:lvl1pPr>
          </a:lstStyle>
          <a:p>
            <a:pPr marL="228600" lvl="0" indent="-228600">
              <a:lnSpc>
                <a:spcPct val="70000"/>
              </a:lnSpc>
            </a:pPr>
            <a:r>
              <a:rPr lang="en-US" dirty="0"/>
              <a:t>Headlines</a:t>
            </a:r>
            <a:endParaRPr lang="en-GB" dirty="0"/>
          </a:p>
        </p:txBody>
      </p:sp>
      <p:cxnSp>
        <p:nvCxnSpPr>
          <p:cNvPr id="7" name="Straight Connector 6">
            <a:extLst>
              <a:ext uri="{FF2B5EF4-FFF2-40B4-BE49-F238E27FC236}">
                <a16:creationId xmlns:a16="http://schemas.microsoft.com/office/drawing/2014/main" id="{89B293C5-3B52-47FC-AFB4-4E865E4A966F}"/>
              </a:ext>
            </a:extLst>
          </p:cNvPr>
          <p:cNvCxnSpPr/>
          <p:nvPr userDrawn="1"/>
        </p:nvCxnSpPr>
        <p:spPr>
          <a:xfrm flipV="1">
            <a:off x="6095999" y="1896440"/>
            <a:ext cx="0" cy="36000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264AA7A-3D36-453F-A542-0903030A7ACA}"/>
              </a:ext>
            </a:extLst>
          </p:cNvPr>
          <p:cNvSpPr txBox="1"/>
          <p:nvPr userDrawn="1"/>
        </p:nvSpPr>
        <p:spPr>
          <a:xfrm>
            <a:off x="935566" y="1849966"/>
            <a:ext cx="3259665" cy="523220"/>
          </a:xfrm>
          <a:prstGeom prst="rect">
            <a:avLst/>
          </a:prstGeom>
          <a:noFill/>
        </p:spPr>
        <p:txBody>
          <a:bodyPr wrap="square" rtlCol="0">
            <a:spAutoFit/>
          </a:bodyPr>
          <a:lstStyle/>
          <a:p>
            <a:r>
              <a:rPr lang="en-GB" sz="2800" b="0" dirty="0">
                <a:latin typeface="Angsana New" panose="02020603050405020304" pitchFamily="18" charset="-34"/>
                <a:cs typeface="Angsana New" panose="02020603050405020304" pitchFamily="18" charset="-34"/>
              </a:rPr>
              <a:t>Inactive percentage Nov 19/20</a:t>
            </a:r>
          </a:p>
        </p:txBody>
      </p:sp>
      <p:sp>
        <p:nvSpPr>
          <p:cNvPr id="10" name="Text Placeholder 9">
            <a:extLst>
              <a:ext uri="{FF2B5EF4-FFF2-40B4-BE49-F238E27FC236}">
                <a16:creationId xmlns:a16="http://schemas.microsoft.com/office/drawing/2014/main" id="{8C93D398-863F-463E-A90E-A7E9A092365F}"/>
              </a:ext>
            </a:extLst>
          </p:cNvPr>
          <p:cNvSpPr>
            <a:spLocks noGrp="1"/>
          </p:cNvSpPr>
          <p:nvPr>
            <p:ph type="body" sz="quarter" idx="15" hasCustomPrompt="1"/>
          </p:nvPr>
        </p:nvSpPr>
        <p:spPr>
          <a:xfrm>
            <a:off x="935566" y="2248323"/>
            <a:ext cx="3309937" cy="896937"/>
          </a:xfrm>
        </p:spPr>
        <p:txBody>
          <a:bodyPr>
            <a:noAutofit/>
          </a:bodyPr>
          <a:lstStyle>
            <a:lvl1pPr marL="0" indent="0">
              <a:buNone/>
              <a:defRPr sz="6000" b="1">
                <a:solidFill>
                  <a:srgbClr val="BD1622"/>
                </a:solidFill>
              </a:defRPr>
            </a:lvl1pPr>
          </a:lstStyle>
          <a:p>
            <a:pPr lvl="0"/>
            <a:r>
              <a:rPr lang="en-US" dirty="0"/>
              <a:t>text</a:t>
            </a:r>
            <a:endParaRPr lang="en-GB" dirty="0"/>
          </a:p>
        </p:txBody>
      </p:sp>
      <p:sp>
        <p:nvSpPr>
          <p:cNvPr id="11" name="TextBox 10">
            <a:extLst>
              <a:ext uri="{FF2B5EF4-FFF2-40B4-BE49-F238E27FC236}">
                <a16:creationId xmlns:a16="http://schemas.microsoft.com/office/drawing/2014/main" id="{405BE56D-02C4-4423-83D9-8A3BEEB4D7B7}"/>
              </a:ext>
            </a:extLst>
          </p:cNvPr>
          <p:cNvSpPr txBox="1"/>
          <p:nvPr userDrawn="1"/>
        </p:nvSpPr>
        <p:spPr>
          <a:xfrm>
            <a:off x="935566" y="3696440"/>
            <a:ext cx="3259665" cy="523220"/>
          </a:xfrm>
          <a:prstGeom prst="rect">
            <a:avLst/>
          </a:prstGeom>
          <a:noFill/>
        </p:spPr>
        <p:txBody>
          <a:bodyPr wrap="square" rtlCol="0">
            <a:spAutoFit/>
          </a:bodyPr>
          <a:lstStyle/>
          <a:p>
            <a:pPr marL="0" algn="l" defTabSz="457200" rtl="0" eaLnBrk="1" latinLnBrk="0" hangingPunct="1"/>
            <a:r>
              <a:rPr lang="en-GB" sz="2800" b="0" kern="1200" dirty="0">
                <a:solidFill>
                  <a:schemeClr val="tx1"/>
                </a:solidFill>
                <a:latin typeface="Angsana New" panose="02020603050405020304" pitchFamily="18" charset="-34"/>
                <a:ea typeface="+mn-ea"/>
                <a:cs typeface="Angsana New" panose="02020603050405020304" pitchFamily="18" charset="-34"/>
              </a:rPr>
              <a:t>Inactive population</a:t>
            </a:r>
          </a:p>
        </p:txBody>
      </p:sp>
      <p:sp>
        <p:nvSpPr>
          <p:cNvPr id="12" name="Text Placeholder 9">
            <a:extLst>
              <a:ext uri="{FF2B5EF4-FFF2-40B4-BE49-F238E27FC236}">
                <a16:creationId xmlns:a16="http://schemas.microsoft.com/office/drawing/2014/main" id="{BD838BC0-1A9A-41B6-8223-F1965DA7059E}"/>
              </a:ext>
            </a:extLst>
          </p:cNvPr>
          <p:cNvSpPr>
            <a:spLocks noGrp="1"/>
          </p:cNvSpPr>
          <p:nvPr>
            <p:ph type="body" sz="quarter" idx="16" hasCustomPrompt="1"/>
          </p:nvPr>
        </p:nvSpPr>
        <p:spPr>
          <a:xfrm>
            <a:off x="935566" y="4094797"/>
            <a:ext cx="3309937" cy="896937"/>
          </a:xfrm>
        </p:spPr>
        <p:txBody>
          <a:bodyPr>
            <a:noAutofit/>
          </a:bodyPr>
          <a:lstStyle>
            <a:lvl1pPr marL="0" indent="0">
              <a:buNone/>
              <a:defRPr sz="6000" b="1">
                <a:solidFill>
                  <a:srgbClr val="BD1622"/>
                </a:solidFill>
              </a:defRPr>
            </a:lvl1pPr>
          </a:lstStyle>
          <a:p>
            <a:pPr lvl="0"/>
            <a:r>
              <a:rPr lang="en-US" dirty="0"/>
              <a:t>text</a:t>
            </a:r>
            <a:endParaRPr lang="en-GB" dirty="0"/>
          </a:p>
        </p:txBody>
      </p:sp>
      <p:sp>
        <p:nvSpPr>
          <p:cNvPr id="15" name="Text Placeholder 9">
            <a:extLst>
              <a:ext uri="{FF2B5EF4-FFF2-40B4-BE49-F238E27FC236}">
                <a16:creationId xmlns:a16="http://schemas.microsoft.com/office/drawing/2014/main" id="{C933E012-3E47-4887-B819-D6116A596A53}"/>
              </a:ext>
            </a:extLst>
          </p:cNvPr>
          <p:cNvSpPr>
            <a:spLocks noGrp="1"/>
          </p:cNvSpPr>
          <p:nvPr>
            <p:ph type="body" sz="quarter" idx="17" hasCustomPrompt="1"/>
          </p:nvPr>
        </p:nvSpPr>
        <p:spPr>
          <a:xfrm>
            <a:off x="7196666" y="2248323"/>
            <a:ext cx="3309937" cy="3248117"/>
          </a:xfrm>
        </p:spPr>
        <p:txBody>
          <a:bodyPr>
            <a:noAutofit/>
          </a:bodyPr>
          <a:lstStyle>
            <a:lvl1pPr marL="0" indent="0">
              <a:lnSpc>
                <a:spcPct val="70000"/>
              </a:lnSpc>
              <a:buFont typeface="Wingdings" panose="05000000000000000000" pitchFamily="2" charset="2"/>
              <a:buNone/>
              <a:defRPr lang="en-GB" sz="6000" b="1" kern="1200" dirty="0">
                <a:solidFill>
                  <a:schemeClr val="accent6"/>
                </a:solidFill>
                <a:latin typeface="Angsana New" panose="02020603050405020304" pitchFamily="18" charset="-34"/>
                <a:ea typeface="+mn-ea"/>
                <a:cs typeface="Angsana New" panose="02020603050405020304" pitchFamily="18" charset="-34"/>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text</a:t>
            </a:r>
            <a:endParaRPr lang="en-GB" dirty="0"/>
          </a:p>
        </p:txBody>
      </p:sp>
    </p:spTree>
    <p:extLst>
      <p:ext uri="{BB962C8B-B14F-4D97-AF65-F5344CB8AC3E}">
        <p14:creationId xmlns:p14="http://schemas.microsoft.com/office/powerpoint/2010/main" val="5993912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headlines">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28278D6B-08C4-44A1-8870-4E128431C7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45906"/>
            <a:ext cx="1198485" cy="1120971"/>
          </a:xfrm>
          <a:prstGeom prst="rect">
            <a:avLst/>
          </a:prstGeom>
        </p:spPr>
      </p:pic>
      <p:sp>
        <p:nvSpPr>
          <p:cNvPr id="5" name="Text Placeholder 7">
            <a:extLst>
              <a:ext uri="{FF2B5EF4-FFF2-40B4-BE49-F238E27FC236}">
                <a16:creationId xmlns:a16="http://schemas.microsoft.com/office/drawing/2014/main" id="{C5280C55-E353-4410-B3F3-660C7A30AAA6}"/>
              </a:ext>
            </a:extLst>
          </p:cNvPr>
          <p:cNvSpPr>
            <a:spLocks noGrp="1"/>
          </p:cNvSpPr>
          <p:nvPr>
            <p:ph type="body" sz="quarter" idx="14" hasCustomPrompt="1"/>
          </p:nvPr>
        </p:nvSpPr>
        <p:spPr>
          <a:xfrm>
            <a:off x="131762" y="125994"/>
            <a:ext cx="11928476" cy="725488"/>
          </a:xfrm>
        </p:spPr>
        <p:txBody>
          <a:bodyPr vert="horz" lIns="91440" tIns="45720" rIns="91440" bIns="45720" rtlCol="0">
            <a:noAutofit/>
          </a:bodyPr>
          <a:lstStyle>
            <a:lvl1pPr marL="0" indent="0">
              <a:buNone/>
              <a:defRPr lang="en-GB" sz="5400" dirty="0">
                <a:latin typeface="Angsana New" panose="02020603050405020304" pitchFamily="18" charset="-34"/>
                <a:cs typeface="Angsana New" panose="02020603050405020304" pitchFamily="18" charset="-34"/>
              </a:defRPr>
            </a:lvl1pPr>
          </a:lstStyle>
          <a:p>
            <a:pPr marL="228600" lvl="0" indent="-228600">
              <a:lnSpc>
                <a:spcPct val="70000"/>
              </a:lnSpc>
            </a:pPr>
            <a:r>
              <a:rPr lang="en-US" dirty="0"/>
              <a:t>Headlines</a:t>
            </a:r>
            <a:endParaRPr lang="en-GB" dirty="0"/>
          </a:p>
        </p:txBody>
      </p:sp>
      <p:cxnSp>
        <p:nvCxnSpPr>
          <p:cNvPr id="7" name="Straight Connector 6">
            <a:extLst>
              <a:ext uri="{FF2B5EF4-FFF2-40B4-BE49-F238E27FC236}">
                <a16:creationId xmlns:a16="http://schemas.microsoft.com/office/drawing/2014/main" id="{89B293C5-3B52-47FC-AFB4-4E865E4A966F}"/>
              </a:ext>
            </a:extLst>
          </p:cNvPr>
          <p:cNvCxnSpPr/>
          <p:nvPr userDrawn="1"/>
        </p:nvCxnSpPr>
        <p:spPr>
          <a:xfrm flipV="1">
            <a:off x="6095999" y="1896440"/>
            <a:ext cx="0" cy="36000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264AA7A-3D36-453F-A542-0903030A7ACA}"/>
              </a:ext>
            </a:extLst>
          </p:cNvPr>
          <p:cNvSpPr txBox="1"/>
          <p:nvPr userDrawn="1"/>
        </p:nvSpPr>
        <p:spPr>
          <a:xfrm>
            <a:off x="935566" y="1849966"/>
            <a:ext cx="3259665" cy="523220"/>
          </a:xfrm>
          <a:prstGeom prst="rect">
            <a:avLst/>
          </a:prstGeom>
          <a:noFill/>
        </p:spPr>
        <p:txBody>
          <a:bodyPr wrap="square" rtlCol="0">
            <a:spAutoFit/>
          </a:bodyPr>
          <a:lstStyle/>
          <a:p>
            <a:r>
              <a:rPr lang="en-GB" sz="2800" b="0" dirty="0">
                <a:latin typeface="Angsana New" panose="02020603050405020304" pitchFamily="18" charset="-34"/>
                <a:cs typeface="Angsana New" panose="02020603050405020304" pitchFamily="18" charset="-34"/>
              </a:rPr>
              <a:t>Inactive percentage Nov 19/20</a:t>
            </a:r>
          </a:p>
        </p:txBody>
      </p:sp>
      <p:sp>
        <p:nvSpPr>
          <p:cNvPr id="10" name="Text Placeholder 9">
            <a:extLst>
              <a:ext uri="{FF2B5EF4-FFF2-40B4-BE49-F238E27FC236}">
                <a16:creationId xmlns:a16="http://schemas.microsoft.com/office/drawing/2014/main" id="{8C93D398-863F-463E-A90E-A7E9A092365F}"/>
              </a:ext>
            </a:extLst>
          </p:cNvPr>
          <p:cNvSpPr>
            <a:spLocks noGrp="1"/>
          </p:cNvSpPr>
          <p:nvPr>
            <p:ph type="body" sz="quarter" idx="15" hasCustomPrompt="1"/>
          </p:nvPr>
        </p:nvSpPr>
        <p:spPr>
          <a:xfrm>
            <a:off x="935566" y="2248323"/>
            <a:ext cx="3309937" cy="896937"/>
          </a:xfrm>
        </p:spPr>
        <p:txBody>
          <a:bodyPr>
            <a:noAutofit/>
          </a:bodyPr>
          <a:lstStyle>
            <a:lvl1pPr marL="0" indent="0">
              <a:buNone/>
              <a:defRPr sz="6000" b="1">
                <a:solidFill>
                  <a:srgbClr val="BD1622"/>
                </a:solidFill>
              </a:defRPr>
            </a:lvl1pPr>
          </a:lstStyle>
          <a:p>
            <a:pPr lvl="0"/>
            <a:r>
              <a:rPr lang="en-US" dirty="0"/>
              <a:t>text</a:t>
            </a:r>
            <a:endParaRPr lang="en-GB" dirty="0"/>
          </a:p>
        </p:txBody>
      </p:sp>
      <p:sp>
        <p:nvSpPr>
          <p:cNvPr id="11" name="TextBox 10">
            <a:extLst>
              <a:ext uri="{FF2B5EF4-FFF2-40B4-BE49-F238E27FC236}">
                <a16:creationId xmlns:a16="http://schemas.microsoft.com/office/drawing/2014/main" id="{405BE56D-02C4-4423-83D9-8A3BEEB4D7B7}"/>
              </a:ext>
            </a:extLst>
          </p:cNvPr>
          <p:cNvSpPr txBox="1"/>
          <p:nvPr userDrawn="1"/>
        </p:nvSpPr>
        <p:spPr>
          <a:xfrm>
            <a:off x="935566" y="3696440"/>
            <a:ext cx="3259665" cy="523220"/>
          </a:xfrm>
          <a:prstGeom prst="rect">
            <a:avLst/>
          </a:prstGeom>
          <a:noFill/>
        </p:spPr>
        <p:txBody>
          <a:bodyPr wrap="square" rtlCol="0">
            <a:spAutoFit/>
          </a:bodyPr>
          <a:lstStyle/>
          <a:p>
            <a:pPr marL="0" algn="l" defTabSz="457200" rtl="0" eaLnBrk="1" latinLnBrk="0" hangingPunct="1"/>
            <a:r>
              <a:rPr lang="en-GB" sz="2800" b="0" kern="1200" dirty="0">
                <a:solidFill>
                  <a:schemeClr val="tx1"/>
                </a:solidFill>
                <a:latin typeface="Angsana New" panose="02020603050405020304" pitchFamily="18" charset="-34"/>
                <a:ea typeface="+mn-ea"/>
                <a:cs typeface="Angsana New" panose="02020603050405020304" pitchFamily="18" charset="-34"/>
              </a:rPr>
              <a:t>Inactive population</a:t>
            </a:r>
          </a:p>
        </p:txBody>
      </p:sp>
      <p:sp>
        <p:nvSpPr>
          <p:cNvPr id="12" name="Text Placeholder 9">
            <a:extLst>
              <a:ext uri="{FF2B5EF4-FFF2-40B4-BE49-F238E27FC236}">
                <a16:creationId xmlns:a16="http://schemas.microsoft.com/office/drawing/2014/main" id="{BD838BC0-1A9A-41B6-8223-F1965DA7059E}"/>
              </a:ext>
            </a:extLst>
          </p:cNvPr>
          <p:cNvSpPr>
            <a:spLocks noGrp="1"/>
          </p:cNvSpPr>
          <p:nvPr>
            <p:ph type="body" sz="quarter" idx="16" hasCustomPrompt="1"/>
          </p:nvPr>
        </p:nvSpPr>
        <p:spPr>
          <a:xfrm>
            <a:off x="935566" y="4094797"/>
            <a:ext cx="3309937" cy="896937"/>
          </a:xfrm>
        </p:spPr>
        <p:txBody>
          <a:bodyPr>
            <a:noAutofit/>
          </a:bodyPr>
          <a:lstStyle>
            <a:lvl1pPr marL="0" indent="0">
              <a:buNone/>
              <a:defRPr sz="6000" b="1">
                <a:solidFill>
                  <a:srgbClr val="BD1622"/>
                </a:solidFill>
              </a:defRPr>
            </a:lvl1pPr>
          </a:lstStyle>
          <a:p>
            <a:pPr lvl="0"/>
            <a:r>
              <a:rPr lang="en-US" dirty="0"/>
              <a:t>text</a:t>
            </a:r>
            <a:endParaRPr lang="en-GB" dirty="0"/>
          </a:p>
        </p:txBody>
      </p:sp>
      <p:sp>
        <p:nvSpPr>
          <p:cNvPr id="13" name="TextBox 12">
            <a:extLst>
              <a:ext uri="{FF2B5EF4-FFF2-40B4-BE49-F238E27FC236}">
                <a16:creationId xmlns:a16="http://schemas.microsoft.com/office/drawing/2014/main" id="{FF2030E3-72FD-4128-9EA6-5F9E9A657CC4}"/>
              </a:ext>
            </a:extLst>
          </p:cNvPr>
          <p:cNvSpPr txBox="1"/>
          <p:nvPr userDrawn="1"/>
        </p:nvSpPr>
        <p:spPr>
          <a:xfrm>
            <a:off x="7355762" y="1849966"/>
            <a:ext cx="3259665" cy="523220"/>
          </a:xfrm>
          <a:prstGeom prst="rect">
            <a:avLst/>
          </a:prstGeom>
          <a:noFill/>
        </p:spPr>
        <p:txBody>
          <a:bodyPr wrap="square" rtlCol="0">
            <a:spAutoFit/>
          </a:bodyPr>
          <a:lstStyle/>
          <a:p>
            <a:r>
              <a:rPr lang="en-GB" sz="2800" b="0" dirty="0">
                <a:latin typeface="Angsana New" panose="02020603050405020304" pitchFamily="18" charset="-34"/>
                <a:cs typeface="Angsana New" panose="02020603050405020304" pitchFamily="18" charset="-34"/>
              </a:rPr>
              <a:t>Those who do ‘Nothing’</a:t>
            </a:r>
          </a:p>
        </p:txBody>
      </p:sp>
      <p:sp>
        <p:nvSpPr>
          <p:cNvPr id="14" name="Text Placeholder 9">
            <a:extLst>
              <a:ext uri="{FF2B5EF4-FFF2-40B4-BE49-F238E27FC236}">
                <a16:creationId xmlns:a16="http://schemas.microsoft.com/office/drawing/2014/main" id="{ADCA94AF-456B-416B-BBD4-1A71B26FC53F}"/>
              </a:ext>
            </a:extLst>
          </p:cNvPr>
          <p:cNvSpPr>
            <a:spLocks noGrp="1"/>
          </p:cNvSpPr>
          <p:nvPr>
            <p:ph type="body" sz="quarter" idx="17" hasCustomPrompt="1"/>
          </p:nvPr>
        </p:nvSpPr>
        <p:spPr>
          <a:xfrm>
            <a:off x="7355762" y="2248323"/>
            <a:ext cx="3309937" cy="896937"/>
          </a:xfrm>
        </p:spPr>
        <p:txBody>
          <a:bodyPr>
            <a:noAutofit/>
          </a:bodyPr>
          <a:lstStyle>
            <a:lvl1pPr marL="0" indent="0">
              <a:buNone/>
              <a:defRPr sz="6000" b="1">
                <a:solidFill>
                  <a:schemeClr val="accent6"/>
                </a:solidFill>
              </a:defRPr>
            </a:lvl1pPr>
          </a:lstStyle>
          <a:p>
            <a:pPr lvl="0"/>
            <a:r>
              <a:rPr lang="en-US" dirty="0"/>
              <a:t>text</a:t>
            </a:r>
            <a:endParaRPr lang="en-GB" dirty="0"/>
          </a:p>
        </p:txBody>
      </p:sp>
      <p:sp>
        <p:nvSpPr>
          <p:cNvPr id="16" name="TextBox 15">
            <a:extLst>
              <a:ext uri="{FF2B5EF4-FFF2-40B4-BE49-F238E27FC236}">
                <a16:creationId xmlns:a16="http://schemas.microsoft.com/office/drawing/2014/main" id="{AC4888A6-DA03-46AF-B9BC-BD9703717A53}"/>
              </a:ext>
            </a:extLst>
          </p:cNvPr>
          <p:cNvSpPr txBox="1"/>
          <p:nvPr userDrawn="1"/>
        </p:nvSpPr>
        <p:spPr>
          <a:xfrm>
            <a:off x="7355761" y="3696440"/>
            <a:ext cx="3965749" cy="523220"/>
          </a:xfrm>
          <a:prstGeom prst="rect">
            <a:avLst/>
          </a:prstGeom>
          <a:noFill/>
        </p:spPr>
        <p:txBody>
          <a:bodyPr wrap="square" rtlCol="0">
            <a:spAutoFit/>
          </a:bodyPr>
          <a:lstStyle/>
          <a:p>
            <a:pPr marL="0" algn="l" defTabSz="457200" rtl="0" eaLnBrk="1" latinLnBrk="0" hangingPunct="1"/>
            <a:r>
              <a:rPr lang="en-GB" sz="2800" b="0" kern="1200" dirty="0">
                <a:solidFill>
                  <a:schemeClr val="tx1"/>
                </a:solidFill>
                <a:latin typeface="Angsana New" panose="02020603050405020304" pitchFamily="18" charset="-34"/>
                <a:ea typeface="+mn-ea"/>
                <a:cs typeface="Angsana New" panose="02020603050405020304" pitchFamily="18" charset="-34"/>
              </a:rPr>
              <a:t>Population who walk ‘twice per month’</a:t>
            </a:r>
          </a:p>
        </p:txBody>
      </p:sp>
      <p:sp>
        <p:nvSpPr>
          <p:cNvPr id="17" name="Text Placeholder 9">
            <a:extLst>
              <a:ext uri="{FF2B5EF4-FFF2-40B4-BE49-F238E27FC236}">
                <a16:creationId xmlns:a16="http://schemas.microsoft.com/office/drawing/2014/main" id="{2EF0DDAB-81F6-41D6-8583-CE8F743DB780}"/>
              </a:ext>
            </a:extLst>
          </p:cNvPr>
          <p:cNvSpPr>
            <a:spLocks noGrp="1"/>
          </p:cNvSpPr>
          <p:nvPr>
            <p:ph type="body" sz="quarter" idx="18" hasCustomPrompt="1"/>
          </p:nvPr>
        </p:nvSpPr>
        <p:spPr>
          <a:xfrm>
            <a:off x="7355762" y="4094797"/>
            <a:ext cx="3309937" cy="896937"/>
          </a:xfrm>
        </p:spPr>
        <p:txBody>
          <a:bodyPr>
            <a:noAutofit/>
          </a:bodyPr>
          <a:lstStyle>
            <a:lvl1pPr marL="0" indent="0">
              <a:buNone/>
              <a:defRPr sz="6000" b="1">
                <a:solidFill>
                  <a:schemeClr val="accent6"/>
                </a:solidFill>
              </a:defRPr>
            </a:lvl1pPr>
          </a:lstStyle>
          <a:p>
            <a:pPr lvl="0"/>
            <a:r>
              <a:rPr lang="en-US" dirty="0"/>
              <a:t>text</a:t>
            </a:r>
            <a:endParaRPr lang="en-GB" dirty="0"/>
          </a:p>
        </p:txBody>
      </p:sp>
      <p:grpSp>
        <p:nvGrpSpPr>
          <p:cNvPr id="15" name="Group 14">
            <a:extLst>
              <a:ext uri="{FF2B5EF4-FFF2-40B4-BE49-F238E27FC236}">
                <a16:creationId xmlns:a16="http://schemas.microsoft.com/office/drawing/2014/main" id="{F94030AC-0DA1-437A-9D41-F8F6D5725382}"/>
              </a:ext>
            </a:extLst>
          </p:cNvPr>
          <p:cNvGrpSpPr>
            <a:grpSpLocks noChangeAspect="1"/>
          </p:cNvGrpSpPr>
          <p:nvPr userDrawn="1"/>
        </p:nvGrpSpPr>
        <p:grpSpPr>
          <a:xfrm>
            <a:off x="8511314" y="3595955"/>
            <a:ext cx="3512173" cy="3512173"/>
            <a:chOff x="9307911" y="4392552"/>
            <a:chExt cx="2715576" cy="2715576"/>
          </a:xfrm>
        </p:grpSpPr>
        <p:pic>
          <p:nvPicPr>
            <p:cNvPr id="19" name="Graphic 18">
              <a:extLst>
                <a:ext uri="{FF2B5EF4-FFF2-40B4-BE49-F238E27FC236}">
                  <a16:creationId xmlns:a16="http://schemas.microsoft.com/office/drawing/2014/main" id="{F78D8FFD-CE73-427B-8440-737C576A8C8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07911" y="4392552"/>
              <a:ext cx="2715576" cy="2715576"/>
            </a:xfrm>
            <a:prstGeom prst="rect">
              <a:avLst/>
            </a:prstGeom>
          </p:spPr>
        </p:pic>
        <p:sp>
          <p:nvSpPr>
            <p:cNvPr id="20" name="Rectangle 19">
              <a:extLst>
                <a:ext uri="{FF2B5EF4-FFF2-40B4-BE49-F238E27FC236}">
                  <a16:creationId xmlns:a16="http://schemas.microsoft.com/office/drawing/2014/main" id="{91C1BACE-719C-4DDF-AF41-BAEDF014C84D}"/>
                </a:ext>
              </a:extLst>
            </p:cNvPr>
            <p:cNvSpPr/>
            <p:nvPr/>
          </p:nvSpPr>
          <p:spPr>
            <a:xfrm>
              <a:off x="9441951" y="5558319"/>
              <a:ext cx="544530" cy="1128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0401995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ondary demographic">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2FADD139-CC81-4805-8ABE-412CC46168D8}"/>
              </a:ext>
            </a:extLst>
          </p:cNvPr>
          <p:cNvCxnSpPr>
            <a:cxnSpLocks/>
          </p:cNvCxnSpPr>
          <p:nvPr userDrawn="1"/>
        </p:nvCxnSpPr>
        <p:spPr>
          <a:xfrm>
            <a:off x="727362" y="3781945"/>
            <a:ext cx="6624000" cy="0"/>
          </a:xfrm>
          <a:prstGeom prst="line">
            <a:avLst/>
          </a:prstGeom>
        </p:spPr>
        <p:style>
          <a:lnRef idx="3">
            <a:schemeClr val="dk1"/>
          </a:lnRef>
          <a:fillRef idx="0">
            <a:schemeClr val="dk1"/>
          </a:fillRef>
          <a:effectRef idx="2">
            <a:schemeClr val="dk1"/>
          </a:effectRef>
          <a:fontRef idx="minor">
            <a:schemeClr val="tx1"/>
          </a:fontRef>
        </p:style>
      </p:cxnSp>
      <p:sp>
        <p:nvSpPr>
          <p:cNvPr id="10" name="Chart Placeholder 2">
            <a:extLst>
              <a:ext uri="{FF2B5EF4-FFF2-40B4-BE49-F238E27FC236}">
                <a16:creationId xmlns:a16="http://schemas.microsoft.com/office/drawing/2014/main" id="{01777C3C-93D2-4F40-92C9-C235076F9965}"/>
              </a:ext>
            </a:extLst>
          </p:cNvPr>
          <p:cNvSpPr>
            <a:spLocks noGrp="1"/>
          </p:cNvSpPr>
          <p:nvPr>
            <p:ph type="chart" sz="quarter" idx="13"/>
          </p:nvPr>
        </p:nvSpPr>
        <p:spPr>
          <a:xfrm>
            <a:off x="753480" y="4131256"/>
            <a:ext cx="6683375" cy="1908000"/>
          </a:xfrm>
        </p:spPr>
        <p:txBody>
          <a:bodyPr/>
          <a:lstStyle/>
          <a:p>
            <a:endParaRPr lang="en-GB"/>
          </a:p>
        </p:txBody>
      </p:sp>
      <p:sp>
        <p:nvSpPr>
          <p:cNvPr id="3" name="Chart Placeholder 2">
            <a:extLst>
              <a:ext uri="{FF2B5EF4-FFF2-40B4-BE49-F238E27FC236}">
                <a16:creationId xmlns:a16="http://schemas.microsoft.com/office/drawing/2014/main" id="{AB947F34-8F97-4D53-885D-116581186924}"/>
              </a:ext>
            </a:extLst>
          </p:cNvPr>
          <p:cNvSpPr>
            <a:spLocks noGrp="1"/>
          </p:cNvSpPr>
          <p:nvPr>
            <p:ph type="chart" sz="quarter" idx="10"/>
          </p:nvPr>
        </p:nvSpPr>
        <p:spPr>
          <a:xfrm>
            <a:off x="773112" y="1152804"/>
            <a:ext cx="6663743" cy="3060000"/>
          </a:xfrm>
        </p:spPr>
        <p:txBody>
          <a:bodyPr/>
          <a:lstStyle/>
          <a:p>
            <a:endParaRPr lang="en-GB"/>
          </a:p>
        </p:txBody>
      </p:sp>
      <p:pic>
        <p:nvPicPr>
          <p:cNvPr id="16" name="Picture 15" descr="Icon&#10;&#10;Description automatically generated">
            <a:extLst>
              <a:ext uri="{FF2B5EF4-FFF2-40B4-BE49-F238E27FC236}">
                <a16:creationId xmlns:a16="http://schemas.microsoft.com/office/drawing/2014/main" id="{8F6E9FC2-AA78-4D60-B58A-EB01F4F47D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45906"/>
            <a:ext cx="1198485" cy="1120971"/>
          </a:xfrm>
          <a:prstGeom prst="rect">
            <a:avLst/>
          </a:prstGeom>
        </p:spPr>
      </p:pic>
      <p:sp>
        <p:nvSpPr>
          <p:cNvPr id="9" name="Title 1">
            <a:extLst>
              <a:ext uri="{FF2B5EF4-FFF2-40B4-BE49-F238E27FC236}">
                <a16:creationId xmlns:a16="http://schemas.microsoft.com/office/drawing/2014/main" id="{7406A8F1-E909-4E60-BE2E-A93C7987DAA3}"/>
              </a:ext>
            </a:extLst>
          </p:cNvPr>
          <p:cNvSpPr txBox="1">
            <a:spLocks noGrp="1"/>
          </p:cNvSpPr>
          <p:nvPr>
            <p:ph type="body" sz="quarter" idx="12" hasCustomPrompt="1"/>
          </p:nvPr>
        </p:nvSpPr>
        <p:spPr>
          <a:xfrm>
            <a:off x="6598321" y="6251038"/>
            <a:ext cx="5411650" cy="230934"/>
          </a:xfrm>
          <a:prstGeom prst="rect">
            <a:avLst/>
          </a:prstGeom>
          <a:ln>
            <a:noFill/>
          </a:ln>
        </p:spPr>
        <p:txBody>
          <a:bodyPr wrap="square">
            <a:normAutofit fontScale="92500"/>
          </a:bodyPr>
          <a:lstStyle>
            <a:lvl1pPr marL="0" indent="0">
              <a:buNone/>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100" b="0" i="0" u="none" strike="noStrike" dirty="0">
                <a:solidFill>
                  <a:srgbClr val="000000"/>
                </a:solidFill>
                <a:latin typeface="Calibri"/>
                <a:cs typeface="Calibri"/>
              </a:rPr>
              <a:t>Source:</a:t>
            </a:r>
            <a:endParaRPr lang="en-US" sz="800" b="0" i="0" u="none" strike="noStrike" dirty="0">
              <a:solidFill>
                <a:schemeClr val="tx1">
                  <a:lumMod val="75000"/>
                  <a:lumOff val="25000"/>
                </a:schemeClr>
              </a:solidFill>
              <a:latin typeface="Calibri"/>
              <a:cs typeface="Calibri"/>
            </a:endParaRPr>
          </a:p>
        </p:txBody>
      </p:sp>
      <p:sp>
        <p:nvSpPr>
          <p:cNvPr id="8" name="Text Placeholder 7">
            <a:extLst>
              <a:ext uri="{FF2B5EF4-FFF2-40B4-BE49-F238E27FC236}">
                <a16:creationId xmlns:a16="http://schemas.microsoft.com/office/drawing/2014/main" id="{4EFA8739-962D-4048-A5E2-5912661ABF6B}"/>
              </a:ext>
            </a:extLst>
          </p:cNvPr>
          <p:cNvSpPr>
            <a:spLocks noGrp="1"/>
          </p:cNvSpPr>
          <p:nvPr>
            <p:ph type="body" sz="quarter" idx="14" hasCustomPrompt="1"/>
          </p:nvPr>
        </p:nvSpPr>
        <p:spPr>
          <a:xfrm>
            <a:off x="131762" y="125994"/>
            <a:ext cx="11928476" cy="725488"/>
          </a:xfrm>
        </p:spPr>
        <p:txBody>
          <a:bodyPr vert="horz" lIns="91440" tIns="45720" rIns="91440" bIns="45720" rtlCol="0">
            <a:noAutofit/>
          </a:bodyPr>
          <a:lstStyle>
            <a:lvl1pPr marL="0" indent="0">
              <a:buNone/>
              <a:defRPr lang="en-GB" sz="5400" dirty="0">
                <a:latin typeface="Angsana New" panose="02020603050405020304" pitchFamily="18" charset="-34"/>
                <a:cs typeface="Angsana New" panose="02020603050405020304" pitchFamily="18" charset="-34"/>
              </a:defRPr>
            </a:lvl1pPr>
          </a:lstStyle>
          <a:p>
            <a:pPr marL="228600" lvl="0" indent="-228600">
              <a:lnSpc>
                <a:spcPct val="70000"/>
              </a:lnSpc>
            </a:pPr>
            <a:r>
              <a:rPr lang="en-US" dirty="0"/>
              <a:t>Title</a:t>
            </a:r>
            <a:endParaRPr lang="en-GB" dirty="0"/>
          </a:p>
        </p:txBody>
      </p:sp>
      <p:sp>
        <p:nvSpPr>
          <p:cNvPr id="4" name="Text Placeholder 3">
            <a:extLst>
              <a:ext uri="{FF2B5EF4-FFF2-40B4-BE49-F238E27FC236}">
                <a16:creationId xmlns:a16="http://schemas.microsoft.com/office/drawing/2014/main" id="{C5D63D6E-C8BA-4E51-84DC-480D59F31DA3}"/>
              </a:ext>
            </a:extLst>
          </p:cNvPr>
          <p:cNvSpPr>
            <a:spLocks noGrp="1"/>
          </p:cNvSpPr>
          <p:nvPr>
            <p:ph type="body" sz="quarter" idx="15" hasCustomPrompt="1"/>
          </p:nvPr>
        </p:nvSpPr>
        <p:spPr>
          <a:xfrm>
            <a:off x="8190335" y="2329878"/>
            <a:ext cx="3517900" cy="2459038"/>
          </a:xfrm>
        </p:spPr>
        <p:txBody>
          <a:bodyPr>
            <a:normAutofit/>
          </a:bodyPr>
          <a:lstStyle>
            <a:lvl1pPr marL="0" indent="0">
              <a:lnSpc>
                <a:spcPct val="70000"/>
              </a:lnSpc>
              <a:buNone/>
              <a:defRPr sz="3700">
                <a:latin typeface="Angsana New" panose="02020603050405020304" pitchFamily="18" charset="-34"/>
                <a:cs typeface="Angsana New" panose="02020603050405020304" pitchFamily="18" charset="-34"/>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Text:</a:t>
            </a:r>
            <a:endParaRPr lang="en-GB" dirty="0"/>
          </a:p>
        </p:txBody>
      </p:sp>
      <p:cxnSp>
        <p:nvCxnSpPr>
          <p:cNvPr id="13" name="Connector: Elbow 12">
            <a:extLst>
              <a:ext uri="{FF2B5EF4-FFF2-40B4-BE49-F238E27FC236}">
                <a16:creationId xmlns:a16="http://schemas.microsoft.com/office/drawing/2014/main" id="{338EA156-D2E9-447D-B895-AB9F172C0092}"/>
              </a:ext>
            </a:extLst>
          </p:cNvPr>
          <p:cNvCxnSpPr>
            <a:cxnSpLocks/>
          </p:cNvCxnSpPr>
          <p:nvPr userDrawn="1"/>
        </p:nvCxnSpPr>
        <p:spPr>
          <a:xfrm rot="10800000" flipV="1">
            <a:off x="7295900" y="2689469"/>
            <a:ext cx="864000" cy="2088000"/>
          </a:xfrm>
          <a:prstGeom prst="bent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3237B27-468A-4467-8D9E-1F33DB0DE4E2}"/>
              </a:ext>
            </a:extLst>
          </p:cNvPr>
          <p:cNvCxnSpPr>
            <a:cxnSpLocks/>
          </p:cNvCxnSpPr>
          <p:nvPr userDrawn="1"/>
        </p:nvCxnSpPr>
        <p:spPr>
          <a:xfrm>
            <a:off x="727362" y="4286507"/>
            <a:ext cx="66240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85879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3605BF1D-C7AC-4D83-852D-BFDB9F2EA120}"/>
              </a:ext>
            </a:extLst>
          </p:cNvPr>
          <p:cNvSpPr>
            <a:spLocks noGrp="1"/>
          </p:cNvSpPr>
          <p:nvPr>
            <p:ph type="chart" sz="quarter" idx="10"/>
          </p:nvPr>
        </p:nvSpPr>
        <p:spPr>
          <a:xfrm>
            <a:off x="8498469" y="706071"/>
            <a:ext cx="3564001" cy="1260000"/>
          </a:xfrm>
        </p:spPr>
        <p:txBody>
          <a:bodyPr/>
          <a:lstStyle/>
          <a:p>
            <a:endParaRPr lang="en-GB"/>
          </a:p>
        </p:txBody>
      </p:sp>
      <p:sp>
        <p:nvSpPr>
          <p:cNvPr id="7" name="Chart Placeholder 5">
            <a:extLst>
              <a:ext uri="{FF2B5EF4-FFF2-40B4-BE49-F238E27FC236}">
                <a16:creationId xmlns:a16="http://schemas.microsoft.com/office/drawing/2014/main" id="{27B8E5B9-B9FD-4F47-9C36-3CE3FF5D62CB}"/>
              </a:ext>
            </a:extLst>
          </p:cNvPr>
          <p:cNvSpPr>
            <a:spLocks noGrp="1"/>
          </p:cNvSpPr>
          <p:nvPr>
            <p:ph type="chart" sz="quarter" idx="11"/>
          </p:nvPr>
        </p:nvSpPr>
        <p:spPr>
          <a:xfrm>
            <a:off x="8498469" y="2028032"/>
            <a:ext cx="3564001" cy="1260000"/>
          </a:xfrm>
        </p:spPr>
        <p:txBody>
          <a:bodyPr/>
          <a:lstStyle/>
          <a:p>
            <a:endParaRPr lang="en-GB"/>
          </a:p>
        </p:txBody>
      </p:sp>
      <p:sp>
        <p:nvSpPr>
          <p:cNvPr id="8" name="Chart Placeholder 5">
            <a:extLst>
              <a:ext uri="{FF2B5EF4-FFF2-40B4-BE49-F238E27FC236}">
                <a16:creationId xmlns:a16="http://schemas.microsoft.com/office/drawing/2014/main" id="{F30B929B-F9D0-4538-A45A-4A12AD1E0676}"/>
              </a:ext>
            </a:extLst>
          </p:cNvPr>
          <p:cNvSpPr>
            <a:spLocks noGrp="1"/>
          </p:cNvSpPr>
          <p:nvPr>
            <p:ph type="chart" sz="quarter" idx="12"/>
          </p:nvPr>
        </p:nvSpPr>
        <p:spPr>
          <a:xfrm>
            <a:off x="8498469" y="3362993"/>
            <a:ext cx="3564001" cy="1260000"/>
          </a:xfrm>
        </p:spPr>
        <p:txBody>
          <a:bodyPr/>
          <a:lstStyle/>
          <a:p>
            <a:endParaRPr lang="en-GB"/>
          </a:p>
        </p:txBody>
      </p:sp>
      <p:sp>
        <p:nvSpPr>
          <p:cNvPr id="10" name="Chart Placeholder 5">
            <a:extLst>
              <a:ext uri="{FF2B5EF4-FFF2-40B4-BE49-F238E27FC236}">
                <a16:creationId xmlns:a16="http://schemas.microsoft.com/office/drawing/2014/main" id="{646484D8-376C-4B18-A2E0-3FEA08D56FA8}"/>
              </a:ext>
            </a:extLst>
          </p:cNvPr>
          <p:cNvSpPr>
            <a:spLocks noGrp="1"/>
          </p:cNvSpPr>
          <p:nvPr>
            <p:ph type="chart" sz="quarter" idx="14"/>
          </p:nvPr>
        </p:nvSpPr>
        <p:spPr>
          <a:xfrm>
            <a:off x="4476034" y="706071"/>
            <a:ext cx="3564001" cy="1260000"/>
          </a:xfrm>
        </p:spPr>
        <p:txBody>
          <a:bodyPr/>
          <a:lstStyle/>
          <a:p>
            <a:endParaRPr lang="en-GB"/>
          </a:p>
        </p:txBody>
      </p:sp>
      <p:sp>
        <p:nvSpPr>
          <p:cNvPr id="11" name="Chart Placeholder 5">
            <a:extLst>
              <a:ext uri="{FF2B5EF4-FFF2-40B4-BE49-F238E27FC236}">
                <a16:creationId xmlns:a16="http://schemas.microsoft.com/office/drawing/2014/main" id="{59424953-8856-4DAE-A916-9E4391224411}"/>
              </a:ext>
            </a:extLst>
          </p:cNvPr>
          <p:cNvSpPr>
            <a:spLocks noGrp="1"/>
          </p:cNvSpPr>
          <p:nvPr>
            <p:ph type="chart" sz="quarter" idx="15"/>
          </p:nvPr>
        </p:nvSpPr>
        <p:spPr>
          <a:xfrm>
            <a:off x="4476034" y="2028032"/>
            <a:ext cx="3564001" cy="1260000"/>
          </a:xfrm>
        </p:spPr>
        <p:txBody>
          <a:bodyPr/>
          <a:lstStyle/>
          <a:p>
            <a:endParaRPr lang="en-GB"/>
          </a:p>
        </p:txBody>
      </p:sp>
      <p:sp>
        <p:nvSpPr>
          <p:cNvPr id="12" name="Chart Placeholder 5">
            <a:extLst>
              <a:ext uri="{FF2B5EF4-FFF2-40B4-BE49-F238E27FC236}">
                <a16:creationId xmlns:a16="http://schemas.microsoft.com/office/drawing/2014/main" id="{375D47E4-9BCF-436D-B751-6BE9ED320FF4}"/>
              </a:ext>
            </a:extLst>
          </p:cNvPr>
          <p:cNvSpPr>
            <a:spLocks noGrp="1"/>
          </p:cNvSpPr>
          <p:nvPr>
            <p:ph type="chart" sz="quarter" idx="16"/>
          </p:nvPr>
        </p:nvSpPr>
        <p:spPr>
          <a:xfrm>
            <a:off x="4476034" y="3381466"/>
            <a:ext cx="3564001" cy="1260000"/>
          </a:xfrm>
        </p:spPr>
        <p:txBody>
          <a:bodyPr/>
          <a:lstStyle/>
          <a:p>
            <a:endParaRPr lang="en-GB"/>
          </a:p>
        </p:txBody>
      </p:sp>
      <p:sp>
        <p:nvSpPr>
          <p:cNvPr id="14" name="Chart Placeholder 5">
            <a:extLst>
              <a:ext uri="{FF2B5EF4-FFF2-40B4-BE49-F238E27FC236}">
                <a16:creationId xmlns:a16="http://schemas.microsoft.com/office/drawing/2014/main" id="{A7562796-57E3-46D3-BAEF-D4586AFC1B4E}"/>
              </a:ext>
            </a:extLst>
          </p:cNvPr>
          <p:cNvSpPr>
            <a:spLocks noGrp="1"/>
          </p:cNvSpPr>
          <p:nvPr>
            <p:ph type="chart" sz="quarter" idx="18"/>
          </p:nvPr>
        </p:nvSpPr>
        <p:spPr>
          <a:xfrm>
            <a:off x="453599" y="706071"/>
            <a:ext cx="3564001" cy="1260000"/>
          </a:xfrm>
        </p:spPr>
        <p:txBody>
          <a:bodyPr/>
          <a:lstStyle/>
          <a:p>
            <a:endParaRPr lang="en-GB"/>
          </a:p>
        </p:txBody>
      </p:sp>
      <p:sp>
        <p:nvSpPr>
          <p:cNvPr id="15" name="Chart Placeholder 5">
            <a:extLst>
              <a:ext uri="{FF2B5EF4-FFF2-40B4-BE49-F238E27FC236}">
                <a16:creationId xmlns:a16="http://schemas.microsoft.com/office/drawing/2014/main" id="{E3D4AED7-852F-4010-BB28-B4F609A2E4CC}"/>
              </a:ext>
            </a:extLst>
          </p:cNvPr>
          <p:cNvSpPr>
            <a:spLocks noGrp="1"/>
          </p:cNvSpPr>
          <p:nvPr>
            <p:ph type="chart" sz="quarter" idx="19"/>
          </p:nvPr>
        </p:nvSpPr>
        <p:spPr>
          <a:xfrm>
            <a:off x="453599" y="2028032"/>
            <a:ext cx="3564001" cy="1260000"/>
          </a:xfrm>
        </p:spPr>
        <p:txBody>
          <a:bodyPr/>
          <a:lstStyle/>
          <a:p>
            <a:endParaRPr lang="en-GB"/>
          </a:p>
        </p:txBody>
      </p:sp>
      <p:sp>
        <p:nvSpPr>
          <p:cNvPr id="16" name="Chart Placeholder 5">
            <a:extLst>
              <a:ext uri="{FF2B5EF4-FFF2-40B4-BE49-F238E27FC236}">
                <a16:creationId xmlns:a16="http://schemas.microsoft.com/office/drawing/2014/main" id="{B0C8E553-C635-49AB-A9D3-A304C808BF44}"/>
              </a:ext>
            </a:extLst>
          </p:cNvPr>
          <p:cNvSpPr>
            <a:spLocks noGrp="1"/>
          </p:cNvSpPr>
          <p:nvPr>
            <p:ph type="chart" sz="quarter" idx="20"/>
          </p:nvPr>
        </p:nvSpPr>
        <p:spPr>
          <a:xfrm>
            <a:off x="453599" y="3362993"/>
            <a:ext cx="3564001" cy="1260000"/>
          </a:xfrm>
        </p:spPr>
        <p:txBody>
          <a:bodyPr/>
          <a:lstStyle/>
          <a:p>
            <a:endParaRPr lang="en-GB"/>
          </a:p>
        </p:txBody>
      </p:sp>
      <p:sp>
        <p:nvSpPr>
          <p:cNvPr id="17" name="Chart Placeholder 5">
            <a:extLst>
              <a:ext uri="{FF2B5EF4-FFF2-40B4-BE49-F238E27FC236}">
                <a16:creationId xmlns:a16="http://schemas.microsoft.com/office/drawing/2014/main" id="{0CD1B5CF-3C2D-47F3-B06C-0ED4E5CF2738}"/>
              </a:ext>
            </a:extLst>
          </p:cNvPr>
          <p:cNvSpPr>
            <a:spLocks noGrp="1"/>
          </p:cNvSpPr>
          <p:nvPr>
            <p:ph type="chart" sz="quarter" idx="21"/>
          </p:nvPr>
        </p:nvSpPr>
        <p:spPr>
          <a:xfrm>
            <a:off x="453599" y="4708900"/>
            <a:ext cx="3564001" cy="1260000"/>
          </a:xfrm>
        </p:spPr>
        <p:txBody>
          <a:bodyPr/>
          <a:lstStyle/>
          <a:p>
            <a:endParaRPr lang="en-GB"/>
          </a:p>
        </p:txBody>
      </p:sp>
      <p:sp>
        <p:nvSpPr>
          <p:cNvPr id="18" name="Text Placeholder 7">
            <a:extLst>
              <a:ext uri="{FF2B5EF4-FFF2-40B4-BE49-F238E27FC236}">
                <a16:creationId xmlns:a16="http://schemas.microsoft.com/office/drawing/2014/main" id="{76A9A82F-4CC7-4C42-865F-0F5868DCE545}"/>
              </a:ext>
            </a:extLst>
          </p:cNvPr>
          <p:cNvSpPr>
            <a:spLocks noGrp="1"/>
          </p:cNvSpPr>
          <p:nvPr>
            <p:ph type="body" sz="quarter" idx="22" hasCustomPrompt="1"/>
          </p:nvPr>
        </p:nvSpPr>
        <p:spPr>
          <a:xfrm>
            <a:off x="131762" y="125994"/>
            <a:ext cx="11928476" cy="725488"/>
          </a:xfrm>
        </p:spPr>
        <p:txBody>
          <a:bodyPr vert="horz" lIns="91440" tIns="45720" rIns="91440" bIns="45720" rtlCol="0">
            <a:noAutofit/>
          </a:bodyPr>
          <a:lstStyle>
            <a:lvl1pPr>
              <a:defRPr lang="en-GB" sz="4800" dirty="0">
                <a:latin typeface="Angsana New" panose="02020603050405020304" pitchFamily="18" charset="-34"/>
                <a:cs typeface="Angsana New" panose="02020603050405020304" pitchFamily="18" charset="-34"/>
              </a:defRPr>
            </a:lvl1pPr>
          </a:lstStyle>
          <a:p>
            <a:pPr marL="0" lvl="0" indent="0">
              <a:lnSpc>
                <a:spcPct val="70000"/>
              </a:lnSpc>
              <a:buNone/>
            </a:pPr>
            <a:r>
              <a:rPr lang="en-US" dirty="0"/>
              <a:t>Title</a:t>
            </a:r>
            <a:endParaRPr lang="en-GB" dirty="0"/>
          </a:p>
        </p:txBody>
      </p:sp>
      <p:sp>
        <p:nvSpPr>
          <p:cNvPr id="19" name="Chart Placeholder 5">
            <a:extLst>
              <a:ext uri="{FF2B5EF4-FFF2-40B4-BE49-F238E27FC236}">
                <a16:creationId xmlns:a16="http://schemas.microsoft.com/office/drawing/2014/main" id="{DEBEC341-8E1A-4CB2-B537-F978B720C8A4}"/>
              </a:ext>
            </a:extLst>
          </p:cNvPr>
          <p:cNvSpPr>
            <a:spLocks noGrp="1"/>
          </p:cNvSpPr>
          <p:nvPr>
            <p:ph type="chart" sz="quarter" idx="23"/>
          </p:nvPr>
        </p:nvSpPr>
        <p:spPr>
          <a:xfrm>
            <a:off x="2856615" y="5924082"/>
            <a:ext cx="6802840" cy="474922"/>
          </a:xfrm>
        </p:spPr>
        <p:txBody>
          <a:bodyPr/>
          <a:lstStyle/>
          <a:p>
            <a:endParaRPr lang="en-GB"/>
          </a:p>
        </p:txBody>
      </p:sp>
      <p:pic>
        <p:nvPicPr>
          <p:cNvPr id="22" name="Picture 21" descr="Icon&#10;&#10;Description automatically generated">
            <a:extLst>
              <a:ext uri="{FF2B5EF4-FFF2-40B4-BE49-F238E27FC236}">
                <a16:creationId xmlns:a16="http://schemas.microsoft.com/office/drawing/2014/main" id="{7DCB5F80-3D4D-442B-807B-78CACB5BD9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45906"/>
            <a:ext cx="1198485" cy="1120971"/>
          </a:xfrm>
          <a:prstGeom prst="rect">
            <a:avLst/>
          </a:prstGeom>
        </p:spPr>
      </p:pic>
      <p:sp>
        <p:nvSpPr>
          <p:cNvPr id="20" name="Chart Placeholder 5">
            <a:extLst>
              <a:ext uri="{FF2B5EF4-FFF2-40B4-BE49-F238E27FC236}">
                <a16:creationId xmlns:a16="http://schemas.microsoft.com/office/drawing/2014/main" id="{9B836364-A3A9-43AA-89B9-B3CE0E9A5149}"/>
              </a:ext>
            </a:extLst>
          </p:cNvPr>
          <p:cNvSpPr>
            <a:spLocks noGrp="1"/>
          </p:cNvSpPr>
          <p:nvPr>
            <p:ph type="chart" sz="quarter" idx="24"/>
          </p:nvPr>
        </p:nvSpPr>
        <p:spPr>
          <a:xfrm>
            <a:off x="8493634" y="4708900"/>
            <a:ext cx="3564001" cy="1260000"/>
          </a:xfrm>
        </p:spPr>
        <p:txBody>
          <a:bodyPr/>
          <a:lstStyle/>
          <a:p>
            <a:endParaRPr lang="en-GB"/>
          </a:p>
        </p:txBody>
      </p:sp>
      <p:sp>
        <p:nvSpPr>
          <p:cNvPr id="21" name="Chart Placeholder 5">
            <a:extLst>
              <a:ext uri="{FF2B5EF4-FFF2-40B4-BE49-F238E27FC236}">
                <a16:creationId xmlns:a16="http://schemas.microsoft.com/office/drawing/2014/main" id="{B24F9FE4-CA1D-4937-ACD9-D396A0288A0A}"/>
              </a:ext>
            </a:extLst>
          </p:cNvPr>
          <p:cNvSpPr>
            <a:spLocks noGrp="1"/>
          </p:cNvSpPr>
          <p:nvPr>
            <p:ph type="chart" sz="quarter" idx="25"/>
          </p:nvPr>
        </p:nvSpPr>
        <p:spPr>
          <a:xfrm>
            <a:off x="4471199" y="4727373"/>
            <a:ext cx="3564001" cy="1260000"/>
          </a:xfrm>
        </p:spPr>
        <p:txBody>
          <a:bodyPr/>
          <a:lstStyle/>
          <a:p>
            <a:endParaRPr lang="en-GB"/>
          </a:p>
        </p:txBody>
      </p:sp>
    </p:spTree>
    <p:extLst>
      <p:ext uri="{BB962C8B-B14F-4D97-AF65-F5344CB8AC3E}">
        <p14:creationId xmlns:p14="http://schemas.microsoft.com/office/powerpoint/2010/main" val="22998055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ethnicity">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3605BF1D-C7AC-4D83-852D-BFDB9F2EA120}"/>
              </a:ext>
            </a:extLst>
          </p:cNvPr>
          <p:cNvSpPr>
            <a:spLocks noGrp="1"/>
          </p:cNvSpPr>
          <p:nvPr>
            <p:ph type="chart" sz="quarter" idx="10"/>
          </p:nvPr>
        </p:nvSpPr>
        <p:spPr>
          <a:xfrm>
            <a:off x="8498469" y="1199642"/>
            <a:ext cx="3564001" cy="2081401"/>
          </a:xfrm>
        </p:spPr>
        <p:txBody>
          <a:bodyPr/>
          <a:lstStyle/>
          <a:p>
            <a:endParaRPr lang="en-GB"/>
          </a:p>
        </p:txBody>
      </p:sp>
      <p:sp>
        <p:nvSpPr>
          <p:cNvPr id="7" name="Chart Placeholder 5">
            <a:extLst>
              <a:ext uri="{FF2B5EF4-FFF2-40B4-BE49-F238E27FC236}">
                <a16:creationId xmlns:a16="http://schemas.microsoft.com/office/drawing/2014/main" id="{27B8E5B9-B9FD-4F47-9C36-3CE3FF5D62CB}"/>
              </a:ext>
            </a:extLst>
          </p:cNvPr>
          <p:cNvSpPr>
            <a:spLocks noGrp="1"/>
          </p:cNvSpPr>
          <p:nvPr>
            <p:ph type="chart" sz="quarter" idx="11"/>
          </p:nvPr>
        </p:nvSpPr>
        <p:spPr>
          <a:xfrm>
            <a:off x="8498469" y="3367281"/>
            <a:ext cx="3564001" cy="2272333"/>
          </a:xfrm>
        </p:spPr>
        <p:txBody>
          <a:bodyPr/>
          <a:lstStyle/>
          <a:p>
            <a:endParaRPr lang="en-GB"/>
          </a:p>
        </p:txBody>
      </p:sp>
      <p:sp>
        <p:nvSpPr>
          <p:cNvPr id="10" name="Chart Placeholder 5">
            <a:extLst>
              <a:ext uri="{FF2B5EF4-FFF2-40B4-BE49-F238E27FC236}">
                <a16:creationId xmlns:a16="http://schemas.microsoft.com/office/drawing/2014/main" id="{646484D8-376C-4B18-A2E0-3FEA08D56FA8}"/>
              </a:ext>
            </a:extLst>
          </p:cNvPr>
          <p:cNvSpPr>
            <a:spLocks noGrp="1"/>
          </p:cNvSpPr>
          <p:nvPr>
            <p:ph type="chart" sz="quarter" idx="14"/>
          </p:nvPr>
        </p:nvSpPr>
        <p:spPr>
          <a:xfrm>
            <a:off x="4476034" y="1199642"/>
            <a:ext cx="3564001" cy="2081401"/>
          </a:xfrm>
        </p:spPr>
        <p:txBody>
          <a:bodyPr/>
          <a:lstStyle/>
          <a:p>
            <a:endParaRPr lang="en-GB"/>
          </a:p>
        </p:txBody>
      </p:sp>
      <p:sp>
        <p:nvSpPr>
          <p:cNvPr id="11" name="Chart Placeholder 5">
            <a:extLst>
              <a:ext uri="{FF2B5EF4-FFF2-40B4-BE49-F238E27FC236}">
                <a16:creationId xmlns:a16="http://schemas.microsoft.com/office/drawing/2014/main" id="{59424953-8856-4DAE-A916-9E4391224411}"/>
              </a:ext>
            </a:extLst>
          </p:cNvPr>
          <p:cNvSpPr>
            <a:spLocks noGrp="1"/>
          </p:cNvSpPr>
          <p:nvPr>
            <p:ph type="chart" sz="quarter" idx="15"/>
          </p:nvPr>
        </p:nvSpPr>
        <p:spPr>
          <a:xfrm>
            <a:off x="4476034" y="3367281"/>
            <a:ext cx="3564001" cy="2272333"/>
          </a:xfrm>
        </p:spPr>
        <p:txBody>
          <a:bodyPr/>
          <a:lstStyle/>
          <a:p>
            <a:endParaRPr lang="en-GB"/>
          </a:p>
        </p:txBody>
      </p:sp>
      <p:sp>
        <p:nvSpPr>
          <p:cNvPr id="14" name="Chart Placeholder 5">
            <a:extLst>
              <a:ext uri="{FF2B5EF4-FFF2-40B4-BE49-F238E27FC236}">
                <a16:creationId xmlns:a16="http://schemas.microsoft.com/office/drawing/2014/main" id="{A7562796-57E3-46D3-BAEF-D4586AFC1B4E}"/>
              </a:ext>
            </a:extLst>
          </p:cNvPr>
          <p:cNvSpPr>
            <a:spLocks noGrp="1"/>
          </p:cNvSpPr>
          <p:nvPr>
            <p:ph type="chart" sz="quarter" idx="18"/>
          </p:nvPr>
        </p:nvSpPr>
        <p:spPr>
          <a:xfrm>
            <a:off x="453599" y="1199642"/>
            <a:ext cx="3564001" cy="2081401"/>
          </a:xfrm>
        </p:spPr>
        <p:txBody>
          <a:bodyPr/>
          <a:lstStyle/>
          <a:p>
            <a:endParaRPr lang="en-GB"/>
          </a:p>
        </p:txBody>
      </p:sp>
      <p:sp>
        <p:nvSpPr>
          <p:cNvPr id="15" name="Chart Placeholder 5">
            <a:extLst>
              <a:ext uri="{FF2B5EF4-FFF2-40B4-BE49-F238E27FC236}">
                <a16:creationId xmlns:a16="http://schemas.microsoft.com/office/drawing/2014/main" id="{E3D4AED7-852F-4010-BB28-B4F609A2E4CC}"/>
              </a:ext>
            </a:extLst>
          </p:cNvPr>
          <p:cNvSpPr>
            <a:spLocks noGrp="1"/>
          </p:cNvSpPr>
          <p:nvPr>
            <p:ph type="chart" sz="quarter" idx="19"/>
          </p:nvPr>
        </p:nvSpPr>
        <p:spPr>
          <a:xfrm>
            <a:off x="453599" y="3367281"/>
            <a:ext cx="3564001" cy="2272333"/>
          </a:xfrm>
        </p:spPr>
        <p:txBody>
          <a:bodyPr/>
          <a:lstStyle/>
          <a:p>
            <a:endParaRPr lang="en-GB"/>
          </a:p>
        </p:txBody>
      </p:sp>
      <p:sp>
        <p:nvSpPr>
          <p:cNvPr id="18" name="Text Placeholder 7">
            <a:extLst>
              <a:ext uri="{FF2B5EF4-FFF2-40B4-BE49-F238E27FC236}">
                <a16:creationId xmlns:a16="http://schemas.microsoft.com/office/drawing/2014/main" id="{76A9A82F-4CC7-4C42-865F-0F5868DCE545}"/>
              </a:ext>
            </a:extLst>
          </p:cNvPr>
          <p:cNvSpPr>
            <a:spLocks noGrp="1"/>
          </p:cNvSpPr>
          <p:nvPr>
            <p:ph type="body" sz="quarter" idx="22" hasCustomPrompt="1"/>
          </p:nvPr>
        </p:nvSpPr>
        <p:spPr>
          <a:xfrm>
            <a:off x="131762" y="125994"/>
            <a:ext cx="11928476" cy="725488"/>
          </a:xfrm>
        </p:spPr>
        <p:txBody>
          <a:bodyPr vert="horz" lIns="91440" tIns="45720" rIns="91440" bIns="45720" rtlCol="0">
            <a:noAutofit/>
          </a:bodyPr>
          <a:lstStyle>
            <a:lvl1pPr>
              <a:defRPr lang="en-GB" sz="4800" dirty="0">
                <a:latin typeface="Angsana New" panose="02020603050405020304" pitchFamily="18" charset="-34"/>
                <a:cs typeface="Angsana New" panose="02020603050405020304" pitchFamily="18" charset="-34"/>
              </a:defRPr>
            </a:lvl1pPr>
          </a:lstStyle>
          <a:p>
            <a:pPr marL="0" lvl="0" indent="0">
              <a:lnSpc>
                <a:spcPct val="70000"/>
              </a:lnSpc>
              <a:buNone/>
            </a:pPr>
            <a:r>
              <a:rPr lang="en-US" dirty="0"/>
              <a:t>Title</a:t>
            </a:r>
            <a:endParaRPr lang="en-GB" dirty="0"/>
          </a:p>
        </p:txBody>
      </p:sp>
      <p:sp>
        <p:nvSpPr>
          <p:cNvPr id="19" name="Chart Placeholder 5">
            <a:extLst>
              <a:ext uri="{FF2B5EF4-FFF2-40B4-BE49-F238E27FC236}">
                <a16:creationId xmlns:a16="http://schemas.microsoft.com/office/drawing/2014/main" id="{DEBEC341-8E1A-4CB2-B537-F978B720C8A4}"/>
              </a:ext>
            </a:extLst>
          </p:cNvPr>
          <p:cNvSpPr>
            <a:spLocks noGrp="1"/>
          </p:cNvSpPr>
          <p:nvPr>
            <p:ph type="chart" sz="quarter" idx="23"/>
          </p:nvPr>
        </p:nvSpPr>
        <p:spPr>
          <a:xfrm>
            <a:off x="2543478" y="5707865"/>
            <a:ext cx="6802840" cy="474922"/>
          </a:xfrm>
        </p:spPr>
        <p:txBody>
          <a:bodyPr/>
          <a:lstStyle/>
          <a:p>
            <a:endParaRPr lang="en-GB"/>
          </a:p>
        </p:txBody>
      </p:sp>
      <p:sp>
        <p:nvSpPr>
          <p:cNvPr id="22" name="Title 1">
            <a:extLst>
              <a:ext uri="{FF2B5EF4-FFF2-40B4-BE49-F238E27FC236}">
                <a16:creationId xmlns:a16="http://schemas.microsoft.com/office/drawing/2014/main" id="{C9A93B53-55FD-44F5-A55F-5DA6D650052F}"/>
              </a:ext>
            </a:extLst>
          </p:cNvPr>
          <p:cNvSpPr txBox="1">
            <a:spLocks noGrp="1"/>
          </p:cNvSpPr>
          <p:nvPr>
            <p:ph type="body" sz="quarter" idx="12" hasCustomPrompt="1"/>
          </p:nvPr>
        </p:nvSpPr>
        <p:spPr>
          <a:xfrm>
            <a:off x="6598321" y="6251038"/>
            <a:ext cx="5411650" cy="230934"/>
          </a:xfrm>
          <a:prstGeom prst="rect">
            <a:avLst/>
          </a:prstGeom>
          <a:ln>
            <a:noFill/>
          </a:ln>
        </p:spPr>
        <p:txBody>
          <a:bodyPr wrap="square">
            <a:normAutofit fontScale="92500"/>
          </a:bodyPr>
          <a:lstStyle>
            <a:lvl1pPr marL="0" indent="0">
              <a:buNone/>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100" b="0" i="0" u="none" strike="noStrike" dirty="0">
                <a:solidFill>
                  <a:srgbClr val="000000"/>
                </a:solidFill>
                <a:latin typeface="Calibri"/>
                <a:cs typeface="Calibri"/>
              </a:rPr>
              <a:t>Source:</a:t>
            </a:r>
            <a:endParaRPr lang="en-US" sz="800" b="0" i="0" u="none" strike="noStrike" dirty="0">
              <a:solidFill>
                <a:schemeClr val="tx1">
                  <a:lumMod val="75000"/>
                  <a:lumOff val="25000"/>
                </a:schemeClr>
              </a:solidFill>
              <a:latin typeface="Calibri"/>
              <a:cs typeface="Calibri"/>
            </a:endParaRPr>
          </a:p>
        </p:txBody>
      </p:sp>
      <p:pic>
        <p:nvPicPr>
          <p:cNvPr id="13" name="Picture 12" descr="Icon&#10;&#10;Description automatically generated">
            <a:extLst>
              <a:ext uri="{FF2B5EF4-FFF2-40B4-BE49-F238E27FC236}">
                <a16:creationId xmlns:a16="http://schemas.microsoft.com/office/drawing/2014/main" id="{5CFF576E-E8F3-4407-923E-E64A436B77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45906"/>
            <a:ext cx="1198485" cy="1120971"/>
          </a:xfrm>
          <a:prstGeom prst="rect">
            <a:avLst/>
          </a:prstGeom>
        </p:spPr>
      </p:pic>
    </p:spTree>
    <p:extLst>
      <p:ext uri="{BB962C8B-B14F-4D97-AF65-F5344CB8AC3E}">
        <p14:creationId xmlns:p14="http://schemas.microsoft.com/office/powerpoint/2010/main" val="31899154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single char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8BCDCAF-010D-43DB-B407-B1B310AD2AEE}"/>
              </a:ext>
            </a:extLst>
          </p:cNvPr>
          <p:cNvSpPr>
            <a:spLocks noGrp="1"/>
          </p:cNvSpPr>
          <p:nvPr>
            <p:ph type="body" sz="quarter" idx="11" hasCustomPrompt="1"/>
          </p:nvPr>
        </p:nvSpPr>
        <p:spPr>
          <a:xfrm>
            <a:off x="205319" y="124067"/>
            <a:ext cx="11804652" cy="725455"/>
          </a:xfrm>
        </p:spPr>
        <p:txBody>
          <a:bodyPr>
            <a:noAutofit/>
          </a:bodyPr>
          <a:lstStyle>
            <a:lvl1pPr marL="0" indent="0">
              <a:buNone/>
              <a:defRPr sz="5400">
                <a:latin typeface="Angsana New" panose="020B0502040204020203" pitchFamily="18" charset="-34"/>
                <a:cs typeface="Angsana New" panose="020B0502040204020203" pitchFamily="18" charset="-34"/>
              </a:defRPr>
            </a:lvl1pPr>
          </a:lstStyle>
          <a:p>
            <a:pPr lvl="0"/>
            <a:r>
              <a:rPr lang="en-US" dirty="0"/>
              <a:t>Title</a:t>
            </a:r>
            <a:endParaRPr lang="en-GB" dirty="0"/>
          </a:p>
        </p:txBody>
      </p:sp>
      <p:sp>
        <p:nvSpPr>
          <p:cNvPr id="9" name="Title 1">
            <a:extLst>
              <a:ext uri="{FF2B5EF4-FFF2-40B4-BE49-F238E27FC236}">
                <a16:creationId xmlns:a16="http://schemas.microsoft.com/office/drawing/2014/main" id="{A59397D7-1547-4AEC-88EF-0E8F647AE6D3}"/>
              </a:ext>
            </a:extLst>
          </p:cNvPr>
          <p:cNvSpPr txBox="1">
            <a:spLocks noGrp="1"/>
          </p:cNvSpPr>
          <p:nvPr>
            <p:ph type="body" sz="quarter" idx="12"/>
          </p:nvPr>
        </p:nvSpPr>
        <p:spPr>
          <a:xfrm>
            <a:off x="6598321" y="6251038"/>
            <a:ext cx="5411650" cy="230934"/>
          </a:xfrm>
          <a:prstGeom prst="rect">
            <a:avLst/>
          </a:prstGeom>
          <a:ln>
            <a:noFill/>
          </a:ln>
        </p:spPr>
        <p:txBody>
          <a:bodyPr wrap="square">
            <a:normAutofit fontScale="92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fld id="{9386D989-93B7-4D37-BF6C-3ED024B2711F}" type="TxLink">
              <a:rPr lang="en-US" sz="1100" b="0" i="0" u="none" strike="noStrike">
                <a:solidFill>
                  <a:srgbClr val="000000"/>
                </a:solidFill>
                <a:latin typeface="Calibri"/>
                <a:cs typeface="Calibri"/>
              </a:rPr>
              <a:pPr algn="r"/>
              <a:t>Source: Sport England, Active Lives Adults, Nov 15/16 to Nov 19/20 , age 16+, excluding gardening</a:t>
            </a:fld>
            <a:endParaRPr lang="en-US" sz="800" b="0" i="0" u="none" strike="noStrike" dirty="0">
              <a:solidFill>
                <a:schemeClr val="tx1">
                  <a:lumMod val="75000"/>
                  <a:lumOff val="25000"/>
                </a:schemeClr>
              </a:solidFill>
              <a:latin typeface="Calibri"/>
              <a:cs typeface="Calibri"/>
            </a:endParaRPr>
          </a:p>
        </p:txBody>
      </p:sp>
    </p:spTree>
    <p:extLst>
      <p:ext uri="{BB962C8B-B14F-4D97-AF65-F5344CB8AC3E}">
        <p14:creationId xmlns:p14="http://schemas.microsoft.com/office/powerpoint/2010/main" val="2236732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ingle chart">
    <p:spTree>
      <p:nvGrpSpPr>
        <p:cNvPr id="1" name=""/>
        <p:cNvGrpSpPr/>
        <p:nvPr/>
      </p:nvGrpSpPr>
      <p:grpSpPr>
        <a:xfrm>
          <a:off x="0" y="0"/>
          <a:ext cx="0" cy="0"/>
          <a:chOff x="0" y="0"/>
          <a:chExt cx="0" cy="0"/>
        </a:xfrm>
      </p:grpSpPr>
      <p:pic>
        <p:nvPicPr>
          <p:cNvPr id="16" name="Picture 15" descr="Icon&#10;&#10;Description automatically generated">
            <a:extLst>
              <a:ext uri="{FF2B5EF4-FFF2-40B4-BE49-F238E27FC236}">
                <a16:creationId xmlns:a16="http://schemas.microsoft.com/office/drawing/2014/main" id="{8F6E9FC2-AA78-4D60-B58A-EB01F4F47D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45906"/>
            <a:ext cx="1198485" cy="1120971"/>
          </a:xfrm>
          <a:prstGeom prst="rect">
            <a:avLst/>
          </a:prstGeom>
        </p:spPr>
      </p:pic>
      <p:sp>
        <p:nvSpPr>
          <p:cNvPr id="3" name="Chart Placeholder 2">
            <a:extLst>
              <a:ext uri="{FF2B5EF4-FFF2-40B4-BE49-F238E27FC236}">
                <a16:creationId xmlns:a16="http://schemas.microsoft.com/office/drawing/2014/main" id="{AB947F34-8F97-4D53-885D-116581186924}"/>
              </a:ext>
            </a:extLst>
          </p:cNvPr>
          <p:cNvSpPr>
            <a:spLocks noGrp="1"/>
          </p:cNvSpPr>
          <p:nvPr>
            <p:ph type="chart" sz="quarter" idx="10"/>
          </p:nvPr>
        </p:nvSpPr>
        <p:spPr>
          <a:xfrm>
            <a:off x="162989" y="1037167"/>
            <a:ext cx="5855256" cy="5032395"/>
          </a:xfrm>
        </p:spPr>
        <p:txBody>
          <a:bodyPr/>
          <a:lstStyle/>
          <a:p>
            <a:endParaRPr lang="en-GB" dirty="0"/>
          </a:p>
        </p:txBody>
      </p:sp>
      <p:sp>
        <p:nvSpPr>
          <p:cNvPr id="7" name="Text Placeholder 6">
            <a:extLst>
              <a:ext uri="{FF2B5EF4-FFF2-40B4-BE49-F238E27FC236}">
                <a16:creationId xmlns:a16="http://schemas.microsoft.com/office/drawing/2014/main" id="{68BCDCAF-010D-43DB-B407-B1B310AD2AEE}"/>
              </a:ext>
            </a:extLst>
          </p:cNvPr>
          <p:cNvSpPr>
            <a:spLocks noGrp="1"/>
          </p:cNvSpPr>
          <p:nvPr>
            <p:ph type="body" sz="quarter" idx="11" hasCustomPrompt="1"/>
          </p:nvPr>
        </p:nvSpPr>
        <p:spPr>
          <a:xfrm>
            <a:off x="205319" y="124067"/>
            <a:ext cx="11804652" cy="725455"/>
          </a:xfrm>
        </p:spPr>
        <p:txBody>
          <a:bodyPr>
            <a:noAutofit/>
          </a:bodyPr>
          <a:lstStyle>
            <a:lvl1pPr marL="0" indent="0">
              <a:buNone/>
              <a:defRPr sz="5400">
                <a:latin typeface="Angsana New" panose="020B0502040204020203" pitchFamily="18" charset="-34"/>
                <a:cs typeface="Angsana New" panose="020B0502040204020203" pitchFamily="18" charset="-34"/>
              </a:defRPr>
            </a:lvl1pPr>
          </a:lstStyle>
          <a:p>
            <a:pPr lvl="0"/>
            <a:r>
              <a:rPr lang="en-US" dirty="0"/>
              <a:t>Title</a:t>
            </a:r>
            <a:endParaRPr lang="en-GB" dirty="0"/>
          </a:p>
        </p:txBody>
      </p:sp>
      <p:sp>
        <p:nvSpPr>
          <p:cNvPr id="9" name="Title 1">
            <a:extLst>
              <a:ext uri="{FF2B5EF4-FFF2-40B4-BE49-F238E27FC236}">
                <a16:creationId xmlns:a16="http://schemas.microsoft.com/office/drawing/2014/main" id="{A59397D7-1547-4AEC-88EF-0E8F647AE6D3}"/>
              </a:ext>
            </a:extLst>
          </p:cNvPr>
          <p:cNvSpPr txBox="1">
            <a:spLocks noGrp="1"/>
          </p:cNvSpPr>
          <p:nvPr>
            <p:ph type="body" sz="quarter" idx="12"/>
          </p:nvPr>
        </p:nvSpPr>
        <p:spPr>
          <a:xfrm>
            <a:off x="6598321" y="6251038"/>
            <a:ext cx="5411650" cy="230934"/>
          </a:xfrm>
          <a:prstGeom prst="rect">
            <a:avLst/>
          </a:prstGeom>
          <a:ln>
            <a:noFill/>
          </a:ln>
        </p:spPr>
        <p:txBody>
          <a:bodyPr wrap="square">
            <a:normAutofit fontScale="92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fld id="{9386D989-93B7-4D37-BF6C-3ED024B2711F}" type="TxLink">
              <a:rPr lang="en-US" sz="1100" b="0" i="0" u="none" strike="noStrike">
                <a:solidFill>
                  <a:srgbClr val="000000"/>
                </a:solidFill>
                <a:latin typeface="Calibri"/>
                <a:cs typeface="Calibri"/>
              </a:rPr>
              <a:pPr algn="r"/>
              <a:t>Source: Sport England, Active Lives Adults, Nov 15/16 to Nov 19/20 , age 16+, excluding gardening</a:t>
            </a:fld>
            <a:endParaRPr lang="en-US" sz="800" b="0" i="0" u="none" strike="noStrike" dirty="0">
              <a:solidFill>
                <a:schemeClr val="tx1">
                  <a:lumMod val="75000"/>
                  <a:lumOff val="25000"/>
                </a:schemeClr>
              </a:solidFill>
              <a:latin typeface="Calibri"/>
              <a:cs typeface="Calibri"/>
            </a:endParaRPr>
          </a:p>
        </p:txBody>
      </p:sp>
      <p:sp>
        <p:nvSpPr>
          <p:cNvPr id="6" name="Chart Placeholder 2">
            <a:extLst>
              <a:ext uri="{FF2B5EF4-FFF2-40B4-BE49-F238E27FC236}">
                <a16:creationId xmlns:a16="http://schemas.microsoft.com/office/drawing/2014/main" id="{A35E0A2B-E5E1-4245-9041-04E431713FE0}"/>
              </a:ext>
            </a:extLst>
          </p:cNvPr>
          <p:cNvSpPr>
            <a:spLocks noGrp="1"/>
          </p:cNvSpPr>
          <p:nvPr>
            <p:ph type="chart" sz="quarter" idx="13"/>
          </p:nvPr>
        </p:nvSpPr>
        <p:spPr>
          <a:xfrm>
            <a:off x="6173755" y="1037167"/>
            <a:ext cx="5855256" cy="5032395"/>
          </a:xfrm>
        </p:spPr>
        <p:txBody>
          <a:bodyPr/>
          <a:lstStyle/>
          <a:p>
            <a:endParaRPr lang="en-GB" dirty="0"/>
          </a:p>
        </p:txBody>
      </p:sp>
    </p:spTree>
    <p:extLst>
      <p:ext uri="{BB962C8B-B14F-4D97-AF65-F5344CB8AC3E}">
        <p14:creationId xmlns:p14="http://schemas.microsoft.com/office/powerpoint/2010/main" val="2355188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ingle chart">
    <p:spTree>
      <p:nvGrpSpPr>
        <p:cNvPr id="1" name=""/>
        <p:cNvGrpSpPr/>
        <p:nvPr/>
      </p:nvGrpSpPr>
      <p:grpSpPr>
        <a:xfrm>
          <a:off x="0" y="0"/>
          <a:ext cx="0" cy="0"/>
          <a:chOff x="0" y="0"/>
          <a:chExt cx="0" cy="0"/>
        </a:xfrm>
      </p:grpSpPr>
      <p:pic>
        <p:nvPicPr>
          <p:cNvPr id="16" name="Picture 15" descr="Icon&#10;&#10;Description automatically generated">
            <a:extLst>
              <a:ext uri="{FF2B5EF4-FFF2-40B4-BE49-F238E27FC236}">
                <a16:creationId xmlns:a16="http://schemas.microsoft.com/office/drawing/2014/main" id="{8F6E9FC2-AA78-4D60-B58A-EB01F4F47D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45906"/>
            <a:ext cx="1198485" cy="1120971"/>
          </a:xfrm>
          <a:prstGeom prst="rect">
            <a:avLst/>
          </a:prstGeom>
        </p:spPr>
      </p:pic>
      <p:sp>
        <p:nvSpPr>
          <p:cNvPr id="3" name="Chart Placeholder 2">
            <a:extLst>
              <a:ext uri="{FF2B5EF4-FFF2-40B4-BE49-F238E27FC236}">
                <a16:creationId xmlns:a16="http://schemas.microsoft.com/office/drawing/2014/main" id="{AB947F34-8F97-4D53-885D-116581186924}"/>
              </a:ext>
            </a:extLst>
          </p:cNvPr>
          <p:cNvSpPr>
            <a:spLocks noGrp="1"/>
          </p:cNvSpPr>
          <p:nvPr>
            <p:ph type="chart" sz="quarter" idx="10"/>
          </p:nvPr>
        </p:nvSpPr>
        <p:spPr>
          <a:xfrm>
            <a:off x="162989" y="1037167"/>
            <a:ext cx="11846982" cy="5032395"/>
          </a:xfrm>
        </p:spPr>
        <p:txBody>
          <a:bodyPr/>
          <a:lstStyle/>
          <a:p>
            <a:endParaRPr lang="en-GB" dirty="0"/>
          </a:p>
        </p:txBody>
      </p:sp>
      <p:sp>
        <p:nvSpPr>
          <p:cNvPr id="7" name="Text Placeholder 6">
            <a:extLst>
              <a:ext uri="{FF2B5EF4-FFF2-40B4-BE49-F238E27FC236}">
                <a16:creationId xmlns:a16="http://schemas.microsoft.com/office/drawing/2014/main" id="{68BCDCAF-010D-43DB-B407-B1B310AD2AEE}"/>
              </a:ext>
            </a:extLst>
          </p:cNvPr>
          <p:cNvSpPr>
            <a:spLocks noGrp="1"/>
          </p:cNvSpPr>
          <p:nvPr>
            <p:ph type="body" sz="quarter" idx="11" hasCustomPrompt="1"/>
          </p:nvPr>
        </p:nvSpPr>
        <p:spPr>
          <a:xfrm>
            <a:off x="205319" y="124067"/>
            <a:ext cx="11804652" cy="725455"/>
          </a:xfrm>
        </p:spPr>
        <p:txBody>
          <a:bodyPr>
            <a:noAutofit/>
          </a:bodyPr>
          <a:lstStyle>
            <a:lvl1pPr marL="0" indent="0">
              <a:buNone/>
              <a:defRPr sz="5400">
                <a:latin typeface="Angsana New" panose="020B0502040204020203" pitchFamily="18" charset="-34"/>
                <a:cs typeface="Angsana New" panose="020B0502040204020203" pitchFamily="18" charset="-34"/>
              </a:defRPr>
            </a:lvl1pPr>
          </a:lstStyle>
          <a:p>
            <a:pPr lvl="0"/>
            <a:r>
              <a:rPr lang="en-US" dirty="0"/>
              <a:t>Title</a:t>
            </a:r>
            <a:endParaRPr lang="en-GB" dirty="0"/>
          </a:p>
        </p:txBody>
      </p:sp>
      <p:sp>
        <p:nvSpPr>
          <p:cNvPr id="9" name="Title 1">
            <a:extLst>
              <a:ext uri="{FF2B5EF4-FFF2-40B4-BE49-F238E27FC236}">
                <a16:creationId xmlns:a16="http://schemas.microsoft.com/office/drawing/2014/main" id="{A59397D7-1547-4AEC-88EF-0E8F647AE6D3}"/>
              </a:ext>
            </a:extLst>
          </p:cNvPr>
          <p:cNvSpPr txBox="1">
            <a:spLocks noGrp="1"/>
          </p:cNvSpPr>
          <p:nvPr>
            <p:ph type="body" sz="quarter" idx="12"/>
          </p:nvPr>
        </p:nvSpPr>
        <p:spPr>
          <a:xfrm>
            <a:off x="6598321" y="6251038"/>
            <a:ext cx="5411650" cy="230934"/>
          </a:xfrm>
          <a:prstGeom prst="rect">
            <a:avLst/>
          </a:prstGeom>
          <a:ln>
            <a:noFill/>
          </a:ln>
        </p:spPr>
        <p:txBody>
          <a:bodyPr wrap="square">
            <a:normAutofit fontScale="92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fld id="{9386D989-93B7-4D37-BF6C-3ED024B2711F}" type="TxLink">
              <a:rPr lang="en-US" sz="1100" b="0" i="0" u="none" strike="noStrike">
                <a:solidFill>
                  <a:srgbClr val="000000"/>
                </a:solidFill>
                <a:latin typeface="Calibri"/>
                <a:cs typeface="Calibri"/>
              </a:rPr>
              <a:pPr algn="r"/>
              <a:t>Source: Sport England, Active Lives Adults, Nov 15/16 to Nov 19/20 , age 16+, excluding gardening</a:t>
            </a:fld>
            <a:endParaRPr lang="en-US" sz="800" b="0" i="0" u="none" strike="noStrike" dirty="0">
              <a:solidFill>
                <a:schemeClr val="tx1">
                  <a:lumMod val="75000"/>
                  <a:lumOff val="25000"/>
                </a:schemeClr>
              </a:solidFill>
              <a:latin typeface="Calibri"/>
              <a:cs typeface="Calibri"/>
            </a:endParaRPr>
          </a:p>
        </p:txBody>
      </p:sp>
      <p:sp>
        <p:nvSpPr>
          <p:cNvPr id="6" name="Rectangle 5">
            <a:extLst>
              <a:ext uri="{FF2B5EF4-FFF2-40B4-BE49-F238E27FC236}">
                <a16:creationId xmlns:a16="http://schemas.microsoft.com/office/drawing/2014/main" id="{C59DA514-33EC-43C8-8B14-43A380108FA0}"/>
              </a:ext>
            </a:extLst>
          </p:cNvPr>
          <p:cNvSpPr/>
          <p:nvPr userDrawn="1"/>
        </p:nvSpPr>
        <p:spPr>
          <a:xfrm>
            <a:off x="1544548" y="1050013"/>
            <a:ext cx="1212350" cy="2929187"/>
          </a:xfrm>
          <a:prstGeom prst="rect">
            <a:avLst/>
          </a:prstGeom>
          <a:solidFill>
            <a:srgbClr val="D2D2D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8" name="Rectangle 7">
            <a:extLst>
              <a:ext uri="{FF2B5EF4-FFF2-40B4-BE49-F238E27FC236}">
                <a16:creationId xmlns:a16="http://schemas.microsoft.com/office/drawing/2014/main" id="{7E1338BB-13FC-48FE-87D8-D378F9433A4C}"/>
              </a:ext>
            </a:extLst>
          </p:cNvPr>
          <p:cNvSpPr/>
          <p:nvPr userDrawn="1"/>
        </p:nvSpPr>
        <p:spPr>
          <a:xfrm>
            <a:off x="4429873" y="1050013"/>
            <a:ext cx="1666125" cy="2929187"/>
          </a:xfrm>
          <a:prstGeom prst="rect">
            <a:avLst/>
          </a:prstGeom>
          <a:solidFill>
            <a:srgbClr val="D2D2D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0" name="Rectangle 9">
            <a:extLst>
              <a:ext uri="{FF2B5EF4-FFF2-40B4-BE49-F238E27FC236}">
                <a16:creationId xmlns:a16="http://schemas.microsoft.com/office/drawing/2014/main" id="{BCD5AE2D-B7E0-4149-B647-5D03794BB7E6}"/>
              </a:ext>
            </a:extLst>
          </p:cNvPr>
          <p:cNvSpPr/>
          <p:nvPr userDrawn="1"/>
        </p:nvSpPr>
        <p:spPr>
          <a:xfrm>
            <a:off x="7346022" y="1050013"/>
            <a:ext cx="825357" cy="2929187"/>
          </a:xfrm>
          <a:prstGeom prst="rect">
            <a:avLst/>
          </a:prstGeom>
          <a:solidFill>
            <a:srgbClr val="D2D2D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1" name="Rectangle 10">
            <a:extLst>
              <a:ext uri="{FF2B5EF4-FFF2-40B4-BE49-F238E27FC236}">
                <a16:creationId xmlns:a16="http://schemas.microsoft.com/office/drawing/2014/main" id="{3FB51994-9F1C-4443-9EE9-33727A7A140E}"/>
              </a:ext>
            </a:extLst>
          </p:cNvPr>
          <p:cNvSpPr/>
          <p:nvPr userDrawn="1"/>
        </p:nvSpPr>
        <p:spPr>
          <a:xfrm>
            <a:off x="9003586" y="1050013"/>
            <a:ext cx="1643865" cy="2929187"/>
          </a:xfrm>
          <a:prstGeom prst="rect">
            <a:avLst/>
          </a:prstGeom>
          <a:solidFill>
            <a:srgbClr val="D2D2D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Tree>
    <p:extLst>
      <p:ext uri="{BB962C8B-B14F-4D97-AF65-F5344CB8AC3E}">
        <p14:creationId xmlns:p14="http://schemas.microsoft.com/office/powerpoint/2010/main" val="637092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16" name="Picture 15" descr="Icon&#10;&#10;Description automatically generated">
            <a:extLst>
              <a:ext uri="{FF2B5EF4-FFF2-40B4-BE49-F238E27FC236}">
                <a16:creationId xmlns:a16="http://schemas.microsoft.com/office/drawing/2014/main" id="{8F6E9FC2-AA78-4D60-B58A-EB01F4F47D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45906"/>
            <a:ext cx="1198485" cy="1120971"/>
          </a:xfrm>
          <a:prstGeom prst="rect">
            <a:avLst/>
          </a:prstGeom>
        </p:spPr>
      </p:pic>
      <p:sp>
        <p:nvSpPr>
          <p:cNvPr id="7" name="Text Placeholder 6">
            <a:extLst>
              <a:ext uri="{FF2B5EF4-FFF2-40B4-BE49-F238E27FC236}">
                <a16:creationId xmlns:a16="http://schemas.microsoft.com/office/drawing/2014/main" id="{68BCDCAF-010D-43DB-B407-B1B310AD2AEE}"/>
              </a:ext>
            </a:extLst>
          </p:cNvPr>
          <p:cNvSpPr>
            <a:spLocks noGrp="1"/>
          </p:cNvSpPr>
          <p:nvPr>
            <p:ph type="body" sz="quarter" idx="11" hasCustomPrompt="1"/>
          </p:nvPr>
        </p:nvSpPr>
        <p:spPr>
          <a:xfrm>
            <a:off x="205319" y="124067"/>
            <a:ext cx="11804652" cy="725455"/>
          </a:xfrm>
        </p:spPr>
        <p:txBody>
          <a:bodyPr>
            <a:noAutofit/>
          </a:bodyPr>
          <a:lstStyle>
            <a:lvl1pPr marL="0" indent="0">
              <a:buNone/>
              <a:defRPr sz="5400">
                <a:latin typeface="Angsana New" panose="020B0502040204020203" pitchFamily="18" charset="-34"/>
                <a:cs typeface="Angsana New" panose="020B0502040204020203" pitchFamily="18" charset="-34"/>
              </a:defRPr>
            </a:lvl1pPr>
          </a:lstStyle>
          <a:p>
            <a:pPr lvl="0"/>
            <a:r>
              <a:rPr lang="en-US" dirty="0"/>
              <a:t>Title</a:t>
            </a:r>
            <a:endParaRPr lang="en-GB" dirty="0"/>
          </a:p>
        </p:txBody>
      </p:sp>
      <p:sp>
        <p:nvSpPr>
          <p:cNvPr id="9" name="Title 1">
            <a:extLst>
              <a:ext uri="{FF2B5EF4-FFF2-40B4-BE49-F238E27FC236}">
                <a16:creationId xmlns:a16="http://schemas.microsoft.com/office/drawing/2014/main" id="{A59397D7-1547-4AEC-88EF-0E8F647AE6D3}"/>
              </a:ext>
            </a:extLst>
          </p:cNvPr>
          <p:cNvSpPr txBox="1">
            <a:spLocks noGrp="1"/>
          </p:cNvSpPr>
          <p:nvPr>
            <p:ph type="body" sz="quarter" idx="12"/>
          </p:nvPr>
        </p:nvSpPr>
        <p:spPr>
          <a:xfrm>
            <a:off x="6598321" y="6251038"/>
            <a:ext cx="5411650" cy="230934"/>
          </a:xfrm>
          <a:prstGeom prst="rect">
            <a:avLst/>
          </a:prstGeom>
          <a:ln>
            <a:noFill/>
          </a:ln>
        </p:spPr>
        <p:txBody>
          <a:bodyPr wrap="square">
            <a:normAutofit fontScale="92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fld id="{9386D989-93B7-4D37-BF6C-3ED024B2711F}" type="TxLink">
              <a:rPr lang="en-US" sz="1100" b="0" i="0" u="none" strike="noStrike">
                <a:solidFill>
                  <a:srgbClr val="000000"/>
                </a:solidFill>
                <a:latin typeface="Calibri"/>
                <a:cs typeface="Calibri"/>
              </a:rPr>
              <a:pPr algn="r"/>
              <a:t>Source: Sport England, Active Lives Adults, Nov 15/16 to Nov 19/20 , age 16+, excluding gardening</a:t>
            </a:fld>
            <a:endParaRPr lang="en-US" sz="800" b="0" i="0" u="none" strike="noStrike" dirty="0">
              <a:solidFill>
                <a:schemeClr val="tx1">
                  <a:lumMod val="75000"/>
                  <a:lumOff val="25000"/>
                </a:schemeClr>
              </a:solidFill>
              <a:latin typeface="Calibri"/>
              <a:cs typeface="Calibri"/>
            </a:endParaRPr>
          </a:p>
        </p:txBody>
      </p:sp>
      <p:sp>
        <p:nvSpPr>
          <p:cNvPr id="4" name="Text Placeholder 3">
            <a:extLst>
              <a:ext uri="{FF2B5EF4-FFF2-40B4-BE49-F238E27FC236}">
                <a16:creationId xmlns:a16="http://schemas.microsoft.com/office/drawing/2014/main" id="{1713388A-C000-4BD7-9EA8-B287B4E24631}"/>
              </a:ext>
            </a:extLst>
          </p:cNvPr>
          <p:cNvSpPr>
            <a:spLocks noGrp="1"/>
          </p:cNvSpPr>
          <p:nvPr>
            <p:ph type="body" sz="quarter" idx="13"/>
          </p:nvPr>
        </p:nvSpPr>
        <p:spPr>
          <a:xfrm>
            <a:off x="320510" y="1055688"/>
            <a:ext cx="11623251" cy="5072062"/>
          </a:xfrm>
        </p:spPr>
        <p:txBody>
          <a:bodyPr>
            <a:normAutofit/>
          </a:bodyPr>
          <a:lstStyle>
            <a:lvl1pPr marL="228600" indent="-228600">
              <a:lnSpc>
                <a:spcPct val="90000"/>
              </a:lnSpc>
              <a:buClr>
                <a:schemeClr val="accent1"/>
              </a:buClr>
              <a:buFont typeface="Wingdings" panose="05000000000000000000" pitchFamily="2" charset="2"/>
              <a:buChar char="§"/>
              <a:defRPr sz="2400">
                <a:solidFill>
                  <a:schemeClr val="tx1"/>
                </a:solidFill>
                <a:latin typeface="+mn-lt"/>
                <a:cs typeface="Angsana New" panose="02020603050405020304" pitchFamily="18" charset="-34"/>
              </a:defRPr>
            </a:lvl1pPr>
            <a:lvl2pPr marL="685800" indent="-228600">
              <a:lnSpc>
                <a:spcPct val="90000"/>
              </a:lnSpc>
              <a:buClr>
                <a:schemeClr val="accent1"/>
              </a:buClr>
              <a:buFont typeface="Wingdings" panose="05000000000000000000" pitchFamily="2" charset="2"/>
              <a:buChar char="§"/>
              <a:defRPr sz="2400">
                <a:solidFill>
                  <a:schemeClr val="tx1"/>
                </a:solidFill>
                <a:latin typeface="+mn-lt"/>
                <a:cs typeface="Angsana New" panose="02020603050405020304" pitchFamily="18" charset="-34"/>
              </a:defRPr>
            </a:lvl2pPr>
            <a:lvl3pPr marL="1143000" indent="-228600">
              <a:lnSpc>
                <a:spcPct val="90000"/>
              </a:lnSpc>
              <a:buClr>
                <a:schemeClr val="accent1"/>
              </a:buClr>
              <a:buFont typeface="Wingdings" panose="05000000000000000000" pitchFamily="2" charset="2"/>
              <a:buChar char="§"/>
              <a:defRPr sz="2400">
                <a:solidFill>
                  <a:schemeClr val="tx1"/>
                </a:solidFill>
                <a:latin typeface="+mn-lt"/>
                <a:cs typeface="Angsana New" panose="02020603050405020304" pitchFamily="18" charset="-34"/>
              </a:defRPr>
            </a:lvl3pPr>
            <a:lvl4pPr marL="1600200" indent="-228600">
              <a:lnSpc>
                <a:spcPct val="90000"/>
              </a:lnSpc>
              <a:buClr>
                <a:schemeClr val="accent1"/>
              </a:buClr>
              <a:buFont typeface="Wingdings" panose="05000000000000000000" pitchFamily="2" charset="2"/>
              <a:buChar char="§"/>
              <a:defRPr sz="2400">
                <a:solidFill>
                  <a:schemeClr val="tx1"/>
                </a:solidFill>
                <a:latin typeface="+mn-lt"/>
                <a:cs typeface="Angsana New" panose="02020603050405020304" pitchFamily="18" charset="-34"/>
              </a:defRPr>
            </a:lvl4pPr>
            <a:lvl5pPr marL="2057400" indent="-228600">
              <a:lnSpc>
                <a:spcPct val="90000"/>
              </a:lnSpc>
              <a:buClr>
                <a:schemeClr val="accent1"/>
              </a:buClr>
              <a:buFont typeface="Wingdings" panose="05000000000000000000" pitchFamily="2" charset="2"/>
              <a:buChar char="§"/>
              <a:defRPr sz="2400">
                <a:solidFill>
                  <a:schemeClr val="tx1"/>
                </a:solidFill>
                <a:latin typeface="+mn-lt"/>
                <a:cs typeface="Angsana New" panose="02020603050405020304" pitchFamily="18" charset="-34"/>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07990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theme" Target="../theme/theme2.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theme" Target="../theme/theme3.xml"/><Relationship Id="rId3" Type="http://schemas.openxmlformats.org/officeDocument/2006/relationships/slideLayout" Target="../slideLayouts/slideLayout35.xml"/><Relationship Id="rId21" Type="http://schemas.openxmlformats.org/officeDocument/2006/relationships/image" Target="../media/image27.svg"/><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image" Target="../media/image26.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image" Target="../media/image25.png"/><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image" Target="../media/image28.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theme" Target="../theme/theme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7C3CE-D202-4F0F-BD6C-7CDAB79ABF21}" type="datetimeFigureOut">
              <a:rPr lang="en-GB" smtClean="0"/>
              <a:t>22/02/2022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D5BAB0-EB1A-41CC-AAC6-FBF78EB1975F}" type="slidenum">
              <a:rPr lang="en-GB" smtClean="0"/>
              <a:t>‹#›</a:t>
            </a:fld>
            <a:endParaRPr lang="en-GB"/>
          </a:p>
        </p:txBody>
      </p:sp>
      <p:pic>
        <p:nvPicPr>
          <p:cNvPr id="7" name="Picture 2" descr="Greater Manchester moving logo">
            <a:extLst>
              <a:ext uri="{FF2B5EF4-FFF2-40B4-BE49-F238E27FC236}">
                <a16:creationId xmlns:a16="http://schemas.microsoft.com/office/drawing/2014/main" id="{E28ED3A0-850F-4098-BDE1-84E1B47A9065}"/>
              </a:ext>
            </a:extLst>
          </p:cNvPr>
          <p:cNvPicPr>
            <a:picLocks noChangeAspect="1" noChangeArrowheads="1"/>
          </p:cNvPicPr>
          <p:nvPr userDrawn="1"/>
        </p:nvPicPr>
        <p:blipFill rotWithShape="1">
          <a:blip r:embed="rId25">
            <a:extLst>
              <a:ext uri="{28A0092B-C50C-407E-A947-70E740481C1C}">
                <a14:useLocalDpi xmlns:a14="http://schemas.microsoft.com/office/drawing/2010/main" val="0"/>
              </a:ext>
            </a:extLst>
          </a:blip>
          <a:srcRect l="24049" t="34859" r="24907" b="34525"/>
          <a:stretch/>
        </p:blipFill>
        <p:spPr bwMode="auto">
          <a:xfrm>
            <a:off x="1032294" y="6330657"/>
            <a:ext cx="1851804" cy="416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693446"/>
      </p:ext>
    </p:extLst>
  </p:cSld>
  <p:clrMap bg1="lt1" tx1="dk1" bg2="lt2" tx2="dk2" accent1="accent1" accent2="accent2" accent3="accent3" accent4="accent4" accent5="accent5" accent6="accent6" hlink="hlink" folHlink="folHlink"/>
  <p:sldLayoutIdLst>
    <p:sldLayoutId id="2147483696" r:id="rId1"/>
    <p:sldLayoutId id="2147483688" r:id="rId2"/>
    <p:sldLayoutId id="2147483685" r:id="rId3"/>
    <p:sldLayoutId id="2147483740" r:id="rId4"/>
    <p:sldLayoutId id="2147483741" r:id="rId5"/>
    <p:sldLayoutId id="2147483706" r:id="rId6"/>
    <p:sldLayoutId id="2147483751" r:id="rId7"/>
    <p:sldLayoutId id="2147483750" r:id="rId8"/>
    <p:sldLayoutId id="2147483699" r:id="rId9"/>
    <p:sldLayoutId id="2147483684" r:id="rId10"/>
    <p:sldLayoutId id="2147483686" r:id="rId11"/>
    <p:sldLayoutId id="2147483704" r:id="rId12"/>
    <p:sldLayoutId id="2147483703" r:id="rId13"/>
    <p:sldLayoutId id="2147483742" r:id="rId14"/>
    <p:sldLayoutId id="2147483739" r:id="rId15"/>
    <p:sldLayoutId id="2147483698" r:id="rId16"/>
    <p:sldLayoutId id="2147483745" r:id="rId17"/>
    <p:sldLayoutId id="2147483707" r:id="rId18"/>
    <p:sldLayoutId id="2147483747" r:id="rId19"/>
    <p:sldLayoutId id="2147483748" r:id="rId20"/>
    <p:sldLayoutId id="2147483749" r:id="rId21"/>
    <p:sldLayoutId id="2147483752" r:id="rId22"/>
    <p:sldLayoutId id="2147483753" r:id="rId23"/>
  </p:sldLayoutIdLst>
  <p:txStyles>
    <p:titleStyle>
      <a:lvl1pPr algn="l" defTabSz="914400" rtl="0" eaLnBrk="1" latinLnBrk="0" hangingPunct="1">
        <a:lnSpc>
          <a:spcPct val="90000"/>
        </a:lnSpc>
        <a:spcBef>
          <a:spcPct val="0"/>
        </a:spcBef>
        <a:buNone/>
        <a:defRPr sz="4400" kern="1200">
          <a:solidFill>
            <a:srgbClr val="48404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8446314"/>
      </p:ext>
    </p:extLst>
  </p:cSld>
  <p:clrMap bg1="lt1" tx1="dk1" bg2="lt2" tx2="dk2" accent1="accent1" accent2="accent2" accent3="accent3" accent4="accent4" accent5="accent5" accent6="accent6" hlink="hlink" folHlink="folHlink"/>
  <p:sldLayoutIdLst>
    <p:sldLayoutId id="2147483708" r:id="rId1"/>
    <p:sldLayoutId id="2147483713" r:id="rId2"/>
    <p:sldLayoutId id="2147483714" r:id="rId3"/>
    <p:sldLayoutId id="2147483715" r:id="rId4"/>
    <p:sldLayoutId id="2147483716" r:id="rId5"/>
    <p:sldLayoutId id="2147483718" r:id="rId6"/>
    <p:sldLayoutId id="2147483738" r:id="rId7"/>
    <p:sldLayoutId id="2147483720" r:id="rId8"/>
    <p:sldLayoutId id="2147483772" r:id="rId9"/>
  </p:sldLayoutIdLst>
  <p:txStyles>
    <p:titleStyle>
      <a:lvl1pPr algn="l" defTabSz="914400" rtl="0" eaLnBrk="1" latinLnBrk="0" hangingPunct="1">
        <a:lnSpc>
          <a:spcPct val="90000"/>
        </a:lnSpc>
        <a:spcBef>
          <a:spcPct val="0"/>
        </a:spcBef>
        <a:buNone/>
        <a:defRPr sz="6000" b="1" i="0" kern="1200">
          <a:solidFill>
            <a:schemeClr val="tx1"/>
          </a:solidFill>
          <a:latin typeface="Angsana New" panose="02020603050405020304" pitchFamily="18" charset="-34"/>
          <a:ea typeface="+mj-ea"/>
          <a:cs typeface="Angsana New" panose="02020603050405020304" pitchFamily="18"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C24301-CEEF-40C1-B9AE-F6A04F0ABA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A9C49C1-4F12-4AC2-BB57-4062CD571E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2AC111-F40A-42D5-847A-887DCFBC27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BDF538-404A-4E14-9A30-D98E79F23C97}" type="datetimeFigureOut">
              <a:rPr lang="en-GB" smtClean="0"/>
              <a:t>22/02/2022</a:t>
            </a:fld>
            <a:endParaRPr lang="en-GB"/>
          </a:p>
        </p:txBody>
      </p:sp>
      <p:sp>
        <p:nvSpPr>
          <p:cNvPr id="5" name="Footer Placeholder 4">
            <a:extLst>
              <a:ext uri="{FF2B5EF4-FFF2-40B4-BE49-F238E27FC236}">
                <a16:creationId xmlns:a16="http://schemas.microsoft.com/office/drawing/2014/main" id="{3617678D-A10C-4462-9D3F-56660A98AD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C46E158-2D50-475D-B522-B673806697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F7759F-3086-45A0-A09A-5168B685DA43}" type="slidenum">
              <a:rPr lang="en-GB" smtClean="0"/>
              <a:t>‹#›</a:t>
            </a:fld>
            <a:endParaRPr lang="en-GB"/>
          </a:p>
        </p:txBody>
      </p:sp>
      <p:sp>
        <p:nvSpPr>
          <p:cNvPr id="7" name="Rectangle 6">
            <a:extLst>
              <a:ext uri="{FF2B5EF4-FFF2-40B4-BE49-F238E27FC236}">
                <a16:creationId xmlns:a16="http://schemas.microsoft.com/office/drawing/2014/main" id="{D92B1EEA-36E5-4074-99BD-B5F14E1D8DA7}"/>
              </a:ext>
            </a:extLst>
          </p:cNvPr>
          <p:cNvSpPr>
            <a:spLocks/>
          </p:cNvSpPr>
          <p:nvPr userDrawn="1"/>
        </p:nvSpPr>
        <p:spPr bwMode="auto">
          <a:xfrm>
            <a:off x="0" y="6011475"/>
            <a:ext cx="12192000" cy="846525"/>
          </a:xfrm>
          <a:prstGeom prst="rect">
            <a:avLst/>
          </a:prstGeom>
          <a:solidFill>
            <a:schemeClr val="accent1"/>
          </a:solidFill>
          <a:ln>
            <a:noFill/>
          </a:ln>
          <a:extLst>
            <a:ext uri="{91240B29-F687-4f45-9708-019B960494DF}">
              <a14:hiddenLine xmlns="" xmlns:a14="http://schemas.microsoft.com/office/drawing/2010/main" w="25400">
                <a:solidFill>
                  <a:schemeClr val="tx1"/>
                </a:solidFill>
                <a:miter lim="800000"/>
                <a:headEnd/>
                <a:tailEnd/>
              </a14:hiddenLine>
            </a:ext>
          </a:extLst>
        </p:spPr>
        <p:txBody>
          <a:bodyPr lIns="0" tIns="0" rIns="0" bIns="0"/>
          <a:lstStyle/>
          <a:p>
            <a:endParaRPr lang="en-US" sz="1500"/>
          </a:p>
        </p:txBody>
      </p:sp>
      <p:pic>
        <p:nvPicPr>
          <p:cNvPr id="10" name="Picture 9" descr="Icon&#10;&#10;Description automatically generated">
            <a:extLst>
              <a:ext uri="{FF2B5EF4-FFF2-40B4-BE49-F238E27FC236}">
                <a16:creationId xmlns:a16="http://schemas.microsoft.com/office/drawing/2014/main" id="{ED38C8D0-B341-4DDE-96E7-8787E7BBFD15}"/>
              </a:ext>
            </a:extLst>
          </p:cNvPr>
          <p:cNvPicPr>
            <a:picLocks noChangeAspect="1"/>
          </p:cNvPicPr>
          <p:nvPr userDrawn="1"/>
        </p:nvPicPr>
        <p:blipFill rotWithShape="1">
          <a:blip r:embed="rId19">
            <a:extLst>
              <a:ext uri="{28A0092B-C50C-407E-A947-70E740481C1C}">
                <a14:useLocalDpi xmlns:a14="http://schemas.microsoft.com/office/drawing/2010/main" val="0"/>
              </a:ext>
            </a:extLst>
          </a:blip>
          <a:srcRect l="-2197" t="24122" b="31078"/>
          <a:stretch/>
        </p:blipFill>
        <p:spPr>
          <a:xfrm>
            <a:off x="9962884" y="6023050"/>
            <a:ext cx="2069389" cy="846525"/>
          </a:xfrm>
          <a:prstGeom prst="rect">
            <a:avLst/>
          </a:prstGeom>
        </p:spPr>
      </p:pic>
      <p:pic>
        <p:nvPicPr>
          <p:cNvPr id="13" name="Graphic 12">
            <a:extLst>
              <a:ext uri="{FF2B5EF4-FFF2-40B4-BE49-F238E27FC236}">
                <a16:creationId xmlns:a16="http://schemas.microsoft.com/office/drawing/2014/main" id="{7E8BBA38-F08B-4247-AFCD-D5E49006E9B6}"/>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 y="5733472"/>
            <a:ext cx="1163864" cy="1128190"/>
          </a:xfrm>
          <a:prstGeom prst="rect">
            <a:avLst/>
          </a:prstGeom>
        </p:spPr>
      </p:pic>
      <p:pic>
        <p:nvPicPr>
          <p:cNvPr id="11" name="Picture 10" descr="Text&#10;&#10;Description automatically generated">
            <a:extLst>
              <a:ext uri="{FF2B5EF4-FFF2-40B4-BE49-F238E27FC236}">
                <a16:creationId xmlns:a16="http://schemas.microsoft.com/office/drawing/2014/main" id="{88F161CE-B259-4FA2-B032-742A8373EE05}"/>
              </a:ext>
            </a:extLst>
          </p:cNvPr>
          <p:cNvPicPr>
            <a:picLocks noChangeAspect="1"/>
          </p:cNvPicPr>
          <p:nvPr userDrawn="1"/>
        </p:nvPicPr>
        <p:blipFill rotWithShape="1">
          <a:blip r:embed="rId22">
            <a:extLst>
              <a:ext uri="{28A0092B-C50C-407E-A947-70E740481C1C}">
                <a14:useLocalDpi xmlns:a14="http://schemas.microsoft.com/office/drawing/2010/main" val="0"/>
              </a:ext>
            </a:extLst>
          </a:blip>
          <a:srcRect b="47232"/>
          <a:stretch/>
        </p:blipFill>
        <p:spPr>
          <a:xfrm>
            <a:off x="1039534" y="6267610"/>
            <a:ext cx="1933815" cy="412322"/>
          </a:xfrm>
          <a:prstGeom prst="rect">
            <a:avLst/>
          </a:prstGeom>
        </p:spPr>
      </p:pic>
    </p:spTree>
    <p:extLst>
      <p:ext uri="{BB962C8B-B14F-4D97-AF65-F5344CB8AC3E}">
        <p14:creationId xmlns:p14="http://schemas.microsoft.com/office/powerpoint/2010/main" val="2994593872"/>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7C3CE-D202-4F0F-BD6C-7CDAB79ABF21}" type="datetimeFigureOut">
              <a:rPr lang="en-GB" smtClean="0"/>
              <a:t>22/02/2022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D5BAB0-EB1A-41CC-AAC6-FBF78EB1975F}" type="slidenum">
              <a:rPr lang="en-GB" smtClean="0"/>
              <a:t>‹#›</a:t>
            </a:fld>
            <a:endParaRPr lang="en-GB"/>
          </a:p>
        </p:txBody>
      </p:sp>
    </p:spTree>
    <p:extLst>
      <p:ext uri="{BB962C8B-B14F-4D97-AF65-F5344CB8AC3E}">
        <p14:creationId xmlns:p14="http://schemas.microsoft.com/office/powerpoint/2010/main" val="3494832087"/>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Lst>
  <p:txStyles>
    <p:titleStyle>
      <a:lvl1pPr algn="l" defTabSz="914400" rtl="0" eaLnBrk="1" latinLnBrk="0" hangingPunct="1">
        <a:lnSpc>
          <a:spcPct val="90000"/>
        </a:lnSpc>
        <a:spcBef>
          <a:spcPct val="0"/>
        </a:spcBef>
        <a:buNone/>
        <a:defRPr sz="4400" kern="1200">
          <a:solidFill>
            <a:srgbClr val="48404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8" Type="http://schemas.openxmlformats.org/officeDocument/2006/relationships/chart" Target="../charts/chart18.xml"/><Relationship Id="rId13" Type="http://schemas.openxmlformats.org/officeDocument/2006/relationships/image" Target="../media/image40.png"/><Relationship Id="rId3" Type="http://schemas.openxmlformats.org/officeDocument/2006/relationships/chart" Target="../charts/chart13.xml"/><Relationship Id="rId7" Type="http://schemas.openxmlformats.org/officeDocument/2006/relationships/chart" Target="../charts/chart17.xml"/><Relationship Id="rId12" Type="http://schemas.openxmlformats.org/officeDocument/2006/relationships/chart" Target="../charts/chart22.xml"/><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chart" Target="../charts/chart16.xml"/><Relationship Id="rId11" Type="http://schemas.openxmlformats.org/officeDocument/2006/relationships/chart" Target="../charts/chart21.xml"/><Relationship Id="rId5" Type="http://schemas.openxmlformats.org/officeDocument/2006/relationships/chart" Target="../charts/chart15.xml"/><Relationship Id="rId10" Type="http://schemas.openxmlformats.org/officeDocument/2006/relationships/chart" Target="../charts/chart20.xml"/><Relationship Id="rId4" Type="http://schemas.openxmlformats.org/officeDocument/2006/relationships/chart" Target="../charts/chart14.xml"/><Relationship Id="rId9" Type="http://schemas.openxmlformats.org/officeDocument/2006/relationships/chart" Target="../charts/chart19.xml"/></Relationships>
</file>

<file path=ppt/slides/_rels/slide11.xml.rels><?xml version="1.0" encoding="UTF-8" standalone="yes"?>
<Relationships xmlns="http://schemas.openxmlformats.org/package/2006/relationships"><Relationship Id="rId8" Type="http://schemas.openxmlformats.org/officeDocument/2006/relationships/chart" Target="../charts/chart28.xml"/><Relationship Id="rId13" Type="http://schemas.openxmlformats.org/officeDocument/2006/relationships/chart" Target="../charts/chart33.xml"/><Relationship Id="rId3" Type="http://schemas.openxmlformats.org/officeDocument/2006/relationships/chart" Target="../charts/chart23.xml"/><Relationship Id="rId7" Type="http://schemas.openxmlformats.org/officeDocument/2006/relationships/chart" Target="../charts/chart27.xml"/><Relationship Id="rId12" Type="http://schemas.openxmlformats.org/officeDocument/2006/relationships/chart" Target="../charts/chart32.xml"/><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chart" Target="../charts/chart26.xml"/><Relationship Id="rId11" Type="http://schemas.openxmlformats.org/officeDocument/2006/relationships/chart" Target="../charts/chart31.xml"/><Relationship Id="rId5" Type="http://schemas.openxmlformats.org/officeDocument/2006/relationships/chart" Target="../charts/chart25.xml"/><Relationship Id="rId15" Type="http://schemas.openxmlformats.org/officeDocument/2006/relationships/chart" Target="../charts/chart35.xml"/><Relationship Id="rId10" Type="http://schemas.openxmlformats.org/officeDocument/2006/relationships/chart" Target="../charts/chart30.xml"/><Relationship Id="rId4" Type="http://schemas.openxmlformats.org/officeDocument/2006/relationships/chart" Target="../charts/chart24.xml"/><Relationship Id="rId9" Type="http://schemas.openxmlformats.org/officeDocument/2006/relationships/chart" Target="../charts/chart29.xml"/><Relationship Id="rId14" Type="http://schemas.openxmlformats.org/officeDocument/2006/relationships/chart" Target="../charts/chart34.xml"/></Relationships>
</file>

<file path=ppt/slides/_rels/slide12.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chart" Target="../charts/chart37.xml"/></Relationships>
</file>

<file path=ppt/slides/_rels/slide1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41.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6.svg"/><Relationship Id="rId4" Type="http://schemas.openxmlformats.org/officeDocument/2006/relationships/image" Target="../media/image42.svg"/><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chart" Target="../charts/chart41.xml"/><Relationship Id="rId4" Type="http://schemas.openxmlformats.org/officeDocument/2006/relationships/chart" Target="../charts/chart40.xml"/></Relationships>
</file>

<file path=ppt/slides/_rels/slide16.xml.rels><?xml version="1.0" encoding="UTF-8" standalone="yes"?>
<Relationships xmlns="http://schemas.openxmlformats.org/package/2006/relationships"><Relationship Id="rId8" Type="http://schemas.openxmlformats.org/officeDocument/2006/relationships/chart" Target="../charts/chart47.xml"/><Relationship Id="rId3" Type="http://schemas.openxmlformats.org/officeDocument/2006/relationships/chart" Target="../charts/chart42.xml"/><Relationship Id="rId7" Type="http://schemas.openxmlformats.org/officeDocument/2006/relationships/chart" Target="../charts/chart46.xml"/><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chart" Target="../charts/chart45.xml"/><Relationship Id="rId5" Type="http://schemas.openxmlformats.org/officeDocument/2006/relationships/chart" Target="../charts/chart44.xml"/><Relationship Id="rId4" Type="http://schemas.openxmlformats.org/officeDocument/2006/relationships/chart" Target="../charts/chart43.xml"/></Relationships>
</file>

<file path=ppt/slides/_rels/slide17.xml.rels><?xml version="1.0" encoding="UTF-8" standalone="yes"?>
<Relationships xmlns="http://schemas.openxmlformats.org/package/2006/relationships"><Relationship Id="rId8" Type="http://schemas.openxmlformats.org/officeDocument/2006/relationships/chart" Target="../charts/chart53.xml"/><Relationship Id="rId3" Type="http://schemas.openxmlformats.org/officeDocument/2006/relationships/chart" Target="../charts/chart48.xml"/><Relationship Id="rId7" Type="http://schemas.openxmlformats.org/officeDocument/2006/relationships/chart" Target="../charts/chart52.xml"/><Relationship Id="rId12" Type="http://schemas.openxmlformats.org/officeDocument/2006/relationships/chart" Target="../charts/chart57.xml"/><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chart" Target="../charts/chart51.xml"/><Relationship Id="rId11" Type="http://schemas.openxmlformats.org/officeDocument/2006/relationships/chart" Target="../charts/chart56.xml"/><Relationship Id="rId5" Type="http://schemas.openxmlformats.org/officeDocument/2006/relationships/chart" Target="../charts/chart50.xml"/><Relationship Id="rId10" Type="http://schemas.openxmlformats.org/officeDocument/2006/relationships/chart" Target="../charts/chart55.xml"/><Relationship Id="rId4" Type="http://schemas.openxmlformats.org/officeDocument/2006/relationships/chart" Target="../charts/chart49.xml"/><Relationship Id="rId9" Type="http://schemas.openxmlformats.org/officeDocument/2006/relationships/chart" Target="../charts/chart54.xml"/></Relationships>
</file>

<file path=ppt/slides/_rels/slide18.xml.rels><?xml version="1.0" encoding="UTF-8" standalone="yes"?>
<Relationships xmlns="http://schemas.openxmlformats.org/package/2006/relationships"><Relationship Id="rId8" Type="http://schemas.openxmlformats.org/officeDocument/2006/relationships/chart" Target="../charts/chart63.xml"/><Relationship Id="rId13" Type="http://schemas.openxmlformats.org/officeDocument/2006/relationships/chart" Target="../charts/chart68.xml"/><Relationship Id="rId3" Type="http://schemas.openxmlformats.org/officeDocument/2006/relationships/chart" Target="../charts/chart58.xml"/><Relationship Id="rId7" Type="http://schemas.openxmlformats.org/officeDocument/2006/relationships/chart" Target="../charts/chart62.xml"/><Relationship Id="rId12" Type="http://schemas.openxmlformats.org/officeDocument/2006/relationships/chart" Target="../charts/chart67.xml"/><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chart" Target="../charts/chart61.xml"/><Relationship Id="rId11" Type="http://schemas.openxmlformats.org/officeDocument/2006/relationships/chart" Target="../charts/chart66.xml"/><Relationship Id="rId5" Type="http://schemas.openxmlformats.org/officeDocument/2006/relationships/chart" Target="../charts/chart60.xml"/><Relationship Id="rId15" Type="http://schemas.openxmlformats.org/officeDocument/2006/relationships/chart" Target="../charts/chart70.xml"/><Relationship Id="rId10" Type="http://schemas.openxmlformats.org/officeDocument/2006/relationships/chart" Target="../charts/chart65.xml"/><Relationship Id="rId4" Type="http://schemas.openxmlformats.org/officeDocument/2006/relationships/chart" Target="../charts/chart59.xml"/><Relationship Id="rId9" Type="http://schemas.openxmlformats.org/officeDocument/2006/relationships/chart" Target="../charts/chart64.xml"/><Relationship Id="rId14" Type="http://schemas.openxmlformats.org/officeDocument/2006/relationships/chart" Target="../charts/chart69.xml"/></Relationships>
</file>

<file path=ppt/slides/_rels/slide19.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hyperlink" Target="https://coronavirus.data.gov.uk/" TargetMode="External"/><Relationship Id="rId2" Type="http://schemas.openxmlformats.org/officeDocument/2006/relationships/notesSlide" Target="../notesSlides/notesSlide20.xml"/><Relationship Id="rId1" Type="http://schemas.openxmlformats.org/officeDocument/2006/relationships/slideLayout" Target="../slideLayouts/slideLayout38.xml"/><Relationship Id="rId4" Type="http://schemas.openxmlformats.org/officeDocument/2006/relationships/chart" Target="../charts/chart72.xml"/></Relationships>
</file>

<file path=ppt/slides/_rels/slide22.xml.rels><?xml version="1.0" encoding="UTF-8" standalone="yes"?>
<Relationships xmlns="http://schemas.openxmlformats.org/package/2006/relationships"><Relationship Id="rId3" Type="http://schemas.openxmlformats.org/officeDocument/2006/relationships/chart" Target="../charts/chart73.xml"/><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chart" Target="../charts/chart75.xml"/><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25.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3" Type="http://schemas.openxmlformats.org/officeDocument/2006/relationships/chart" Target="../charts/chart78.xml"/><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28.xml"/><Relationship Id="rId1" Type="http://schemas.openxmlformats.org/officeDocument/2006/relationships/slideLayout" Target="../slideLayouts/slideLayout36.xml"/><Relationship Id="rId4" Type="http://schemas.openxmlformats.org/officeDocument/2006/relationships/chart" Target="../charts/chart8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29.xml"/><Relationship Id="rId1" Type="http://schemas.openxmlformats.org/officeDocument/2006/relationships/slideLayout" Target="../slideLayouts/slideLayout6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 Id="rId9" Type="http://schemas.openxmlformats.org/officeDocument/2006/relationships/chart" Target="../charts/chart88.xml"/></Relationships>
</file>

<file path=ppt/slides/_rels/slide31.xml.rels><?xml version="1.0" encoding="UTF-8" standalone="yes"?>
<Relationships xmlns="http://schemas.openxmlformats.org/package/2006/relationships"><Relationship Id="rId8" Type="http://schemas.openxmlformats.org/officeDocument/2006/relationships/chart" Target="../charts/chart94.xml"/><Relationship Id="rId3" Type="http://schemas.openxmlformats.org/officeDocument/2006/relationships/chart" Target="../charts/chart89.xml"/><Relationship Id="rId7" Type="http://schemas.openxmlformats.org/officeDocument/2006/relationships/chart" Target="../charts/chart93.xml"/><Relationship Id="rId2" Type="http://schemas.openxmlformats.org/officeDocument/2006/relationships/notesSlide" Target="../notesSlides/notesSlide30.xml"/><Relationship Id="rId1" Type="http://schemas.openxmlformats.org/officeDocument/2006/relationships/slideLayout" Target="../slideLayouts/slideLayout65.xml"/><Relationship Id="rId6" Type="http://schemas.openxmlformats.org/officeDocument/2006/relationships/chart" Target="../charts/chart92.xml"/><Relationship Id="rId5" Type="http://schemas.openxmlformats.org/officeDocument/2006/relationships/chart" Target="../charts/chart91.xml"/><Relationship Id="rId4" Type="http://schemas.openxmlformats.org/officeDocument/2006/relationships/chart" Target="../charts/chart90.xml"/></Relationships>
</file>

<file path=ppt/slides/_rels/slide32.xml.rels><?xml version="1.0" encoding="UTF-8" standalone="yes"?>
<Relationships xmlns="http://schemas.openxmlformats.org/package/2006/relationships"><Relationship Id="rId8" Type="http://schemas.openxmlformats.org/officeDocument/2006/relationships/chart" Target="../charts/chart100.xml"/><Relationship Id="rId3" Type="http://schemas.openxmlformats.org/officeDocument/2006/relationships/chart" Target="../charts/chart95.xml"/><Relationship Id="rId7" Type="http://schemas.openxmlformats.org/officeDocument/2006/relationships/chart" Target="../charts/chart99.xml"/><Relationship Id="rId2" Type="http://schemas.openxmlformats.org/officeDocument/2006/relationships/notesSlide" Target="../notesSlides/notesSlide31.xml"/><Relationship Id="rId1" Type="http://schemas.openxmlformats.org/officeDocument/2006/relationships/slideLayout" Target="../slideLayouts/slideLayout65.xml"/><Relationship Id="rId6" Type="http://schemas.openxmlformats.org/officeDocument/2006/relationships/chart" Target="../charts/chart98.xml"/><Relationship Id="rId5" Type="http://schemas.openxmlformats.org/officeDocument/2006/relationships/chart" Target="../charts/chart97.xml"/><Relationship Id="rId4" Type="http://schemas.openxmlformats.org/officeDocument/2006/relationships/chart" Target="../charts/chart96.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9.xml"/><Relationship Id="rId4" Type="http://schemas.openxmlformats.org/officeDocument/2006/relationships/image" Target="../media/image48.svg"/></Relationships>
</file>

<file path=ppt/slides/_rels/slide34.xml.rels><?xml version="1.0" encoding="UTF-8" standalone="yes"?>
<Relationships xmlns="http://schemas.openxmlformats.org/package/2006/relationships"><Relationship Id="rId3" Type="http://schemas.openxmlformats.org/officeDocument/2006/relationships/chart" Target="../charts/chart101.xml"/><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chart" Target="../charts/chart104.xml"/><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chart" Target="../charts/chart106.xml"/></Relationships>
</file>

<file path=ppt/slides/_rels/slide39.xml.rels><?xml version="1.0" encoding="UTF-8" standalone="yes"?>
<Relationships xmlns="http://schemas.openxmlformats.org/package/2006/relationships"><Relationship Id="rId3" Type="http://schemas.openxmlformats.org/officeDocument/2006/relationships/chart" Target="../charts/chart107.xml"/><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19.xml"/><Relationship Id="rId4" Type="http://schemas.openxmlformats.org/officeDocument/2006/relationships/image" Target="../media/image50.svg"/></Relationships>
</file>

<file path=ppt/slides/_rels/slide41.xml.rels><?xml version="1.0" encoding="UTF-8" standalone="yes"?>
<Relationships xmlns="http://schemas.openxmlformats.org/package/2006/relationships"><Relationship Id="rId3" Type="http://schemas.openxmlformats.org/officeDocument/2006/relationships/chart" Target="../charts/chart108.xml"/><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chart" Target="../charts/chart109.xml"/><Relationship Id="rId2" Type="http://schemas.openxmlformats.org/officeDocument/2006/relationships/notesSlide" Target="../notesSlides/notesSlide41.xml"/><Relationship Id="rId1" Type="http://schemas.openxmlformats.org/officeDocument/2006/relationships/slideLayout" Target="../slideLayouts/slideLayout21.xml"/><Relationship Id="rId4" Type="http://schemas.openxmlformats.org/officeDocument/2006/relationships/chart" Target="../charts/chart110.xml"/></Relationships>
</file>

<file path=ppt/slides/_rels/slide43.xml.rels><?xml version="1.0" encoding="UTF-8" standalone="yes"?>
<Relationships xmlns="http://schemas.openxmlformats.org/package/2006/relationships"><Relationship Id="rId3" Type="http://schemas.openxmlformats.org/officeDocument/2006/relationships/chart" Target="../charts/chart111.xml"/><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chart" Target="../charts/chart112.xml"/><Relationship Id="rId2" Type="http://schemas.openxmlformats.org/officeDocument/2006/relationships/notesSlide" Target="../notesSlides/notesSlide43.xml"/><Relationship Id="rId1" Type="http://schemas.openxmlformats.org/officeDocument/2006/relationships/slideLayout" Target="../slideLayouts/slideLayout21.xml"/><Relationship Id="rId4" Type="http://schemas.openxmlformats.org/officeDocument/2006/relationships/chart" Target="../charts/chart113.xml"/></Relationships>
</file>

<file path=ppt/slides/_rels/slide4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chart" Target="../charts/chart114.xml"/><Relationship Id="rId2" Type="http://schemas.openxmlformats.org/officeDocument/2006/relationships/notesSlide" Target="../notesSlides/notesSlide44.xml"/><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notesSlide" Target="../notesSlides/notesSlide45.xml"/><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chart" Target="../charts/chart117.xml"/><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chart" Target="../charts/chart6.xml"/><Relationship Id="rId4" Type="http://schemas.openxmlformats.org/officeDocument/2006/relationships/chart" Target="../charts/chart5.xml"/></Relationships>
</file>

<file path=ppt/slides/_rels/slide9.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chart" Target="../charts/chart7.xml"/><Relationship Id="rId7" Type="http://schemas.openxmlformats.org/officeDocument/2006/relationships/chart" Target="../charts/chart11.xm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eater Manchester moving logo">
            <a:extLst>
              <a:ext uri="{FF2B5EF4-FFF2-40B4-BE49-F238E27FC236}">
                <a16:creationId xmlns:a16="http://schemas.microsoft.com/office/drawing/2014/main" id="{EF8B6125-E02B-4CFB-A787-15280DF55A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49" t="34859" r="24907" b="34525"/>
          <a:stretch/>
        </p:blipFill>
        <p:spPr bwMode="auto">
          <a:xfrm>
            <a:off x="7887902" y="3235984"/>
            <a:ext cx="3838554" cy="863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017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91F87B99-D4CC-4731-91BA-C2FC43E3FF66}"/>
              </a:ext>
            </a:extLst>
          </p:cNvPr>
          <p:cNvSpPr>
            <a:spLocks noGrp="1"/>
          </p:cNvSpPr>
          <p:nvPr>
            <p:ph type="body" sz="quarter" idx="22"/>
          </p:nvPr>
        </p:nvSpPr>
        <p:spPr>
          <a:xfrm>
            <a:off x="131762" y="125994"/>
            <a:ext cx="11928476" cy="725488"/>
          </a:xfrm>
        </p:spPr>
        <p:txBody>
          <a:bodyPr/>
          <a:lstStyle/>
          <a:p>
            <a:pPr marL="0" indent="0">
              <a:buNone/>
            </a:pPr>
            <a:r>
              <a:rPr lang="en-GB" dirty="0"/>
              <a:t>8 of the 10 localities had improving levels of adult inactivity…</a:t>
            </a:r>
          </a:p>
        </p:txBody>
      </p:sp>
      <p:sp>
        <p:nvSpPr>
          <p:cNvPr id="8" name="Text Placeholder 46">
            <a:extLst>
              <a:ext uri="{FF2B5EF4-FFF2-40B4-BE49-F238E27FC236}">
                <a16:creationId xmlns:a16="http://schemas.microsoft.com/office/drawing/2014/main" id="{225F1AE4-BD28-4FE5-9FEA-F71FF65CD587}"/>
              </a:ext>
            </a:extLst>
          </p:cNvPr>
          <p:cNvSpPr txBox="1">
            <a:spLocks/>
          </p:cNvSpPr>
          <p:nvPr/>
        </p:nvSpPr>
        <p:spPr>
          <a:xfrm>
            <a:off x="6597650" y="6454206"/>
            <a:ext cx="5411788" cy="230188"/>
          </a:xfrm>
          <a:prstGeom prst="rect">
            <a:avLst/>
          </a:prstGeom>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a:t>Source: Sport England, Active Lives Adults, Nov 15/16 to Nov 19/20</a:t>
            </a:r>
            <a:endParaRPr lang="en-GB" dirty="0"/>
          </a:p>
        </p:txBody>
      </p:sp>
      <p:graphicFrame>
        <p:nvGraphicFramePr>
          <p:cNvPr id="58" name="Chart Placeholder 57">
            <a:extLst>
              <a:ext uri="{FF2B5EF4-FFF2-40B4-BE49-F238E27FC236}">
                <a16:creationId xmlns:a16="http://schemas.microsoft.com/office/drawing/2014/main" id="{00000000-0008-0000-2500-00001F000000}"/>
              </a:ext>
            </a:extLst>
          </p:cNvPr>
          <p:cNvGraphicFramePr>
            <a:graphicFrameLocks noGrp="1"/>
          </p:cNvGraphicFramePr>
          <p:nvPr>
            <p:ph type="chart" sz="quarter" idx="18"/>
            <p:extLst>
              <p:ext uri="{D42A27DB-BD31-4B8C-83A1-F6EECF244321}">
                <p14:modId xmlns:p14="http://schemas.microsoft.com/office/powerpoint/2010/main" val="1024329691"/>
              </p:ext>
            </p:extLst>
          </p:nvPr>
        </p:nvGraphicFramePr>
        <p:xfrm>
          <a:off x="454025" y="840000"/>
          <a:ext cx="3563938" cy="1258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9" name="Chart Placeholder 58">
            <a:extLst>
              <a:ext uri="{FF2B5EF4-FFF2-40B4-BE49-F238E27FC236}">
                <a16:creationId xmlns:a16="http://schemas.microsoft.com/office/drawing/2014/main" id="{00000000-0008-0000-2500-000023000000}"/>
              </a:ext>
            </a:extLst>
          </p:cNvPr>
          <p:cNvGraphicFramePr>
            <a:graphicFrameLocks noGrp="1"/>
          </p:cNvGraphicFramePr>
          <p:nvPr>
            <p:ph type="chart" sz="quarter" idx="14"/>
            <p:extLst>
              <p:ext uri="{D42A27DB-BD31-4B8C-83A1-F6EECF244321}">
                <p14:modId xmlns:p14="http://schemas.microsoft.com/office/powerpoint/2010/main" val="2976282836"/>
              </p:ext>
            </p:extLst>
          </p:nvPr>
        </p:nvGraphicFramePr>
        <p:xfrm>
          <a:off x="4476750" y="840000"/>
          <a:ext cx="3563938" cy="1258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0" name="Chart Placeholder 59">
            <a:extLst>
              <a:ext uri="{FF2B5EF4-FFF2-40B4-BE49-F238E27FC236}">
                <a16:creationId xmlns:a16="http://schemas.microsoft.com/office/drawing/2014/main" id="{00000000-0008-0000-2500-000024000000}"/>
              </a:ext>
            </a:extLst>
          </p:cNvPr>
          <p:cNvGraphicFramePr>
            <a:graphicFrameLocks noGrp="1"/>
          </p:cNvGraphicFramePr>
          <p:nvPr>
            <p:ph type="chart" sz="quarter" idx="10"/>
            <p:extLst>
              <p:ext uri="{D42A27DB-BD31-4B8C-83A1-F6EECF244321}">
                <p14:modId xmlns:p14="http://schemas.microsoft.com/office/powerpoint/2010/main" val="1791138545"/>
              </p:ext>
            </p:extLst>
          </p:nvPr>
        </p:nvGraphicFramePr>
        <p:xfrm>
          <a:off x="8497888" y="840000"/>
          <a:ext cx="3563937" cy="1258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1" name="Chart Placeholder 60">
            <a:extLst>
              <a:ext uri="{FF2B5EF4-FFF2-40B4-BE49-F238E27FC236}">
                <a16:creationId xmlns:a16="http://schemas.microsoft.com/office/drawing/2014/main" id="{00000000-0008-0000-2500-000025000000}"/>
              </a:ext>
            </a:extLst>
          </p:cNvPr>
          <p:cNvGraphicFramePr>
            <a:graphicFrameLocks noGrp="1"/>
          </p:cNvGraphicFramePr>
          <p:nvPr>
            <p:ph type="chart" sz="quarter" idx="19"/>
            <p:extLst>
              <p:ext uri="{D42A27DB-BD31-4B8C-83A1-F6EECF244321}">
                <p14:modId xmlns:p14="http://schemas.microsoft.com/office/powerpoint/2010/main" val="3936235116"/>
              </p:ext>
            </p:extLst>
          </p:nvPr>
        </p:nvGraphicFramePr>
        <p:xfrm>
          <a:off x="454025" y="2162387"/>
          <a:ext cx="3563938" cy="125888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2" name="Chart Placeholder 61">
            <a:extLst>
              <a:ext uri="{FF2B5EF4-FFF2-40B4-BE49-F238E27FC236}">
                <a16:creationId xmlns:a16="http://schemas.microsoft.com/office/drawing/2014/main" id="{00000000-0008-0000-2500-000026000000}"/>
              </a:ext>
            </a:extLst>
          </p:cNvPr>
          <p:cNvGraphicFramePr>
            <a:graphicFrameLocks noGrp="1"/>
          </p:cNvGraphicFramePr>
          <p:nvPr>
            <p:ph type="chart" sz="quarter" idx="15"/>
            <p:extLst>
              <p:ext uri="{D42A27DB-BD31-4B8C-83A1-F6EECF244321}">
                <p14:modId xmlns:p14="http://schemas.microsoft.com/office/powerpoint/2010/main" val="125501477"/>
              </p:ext>
            </p:extLst>
          </p:nvPr>
        </p:nvGraphicFramePr>
        <p:xfrm>
          <a:off x="4476750" y="2162387"/>
          <a:ext cx="3563938" cy="125888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3" name="Chart Placeholder 62">
            <a:extLst>
              <a:ext uri="{FF2B5EF4-FFF2-40B4-BE49-F238E27FC236}">
                <a16:creationId xmlns:a16="http://schemas.microsoft.com/office/drawing/2014/main" id="{00000000-0008-0000-2500-000027000000}"/>
              </a:ext>
            </a:extLst>
          </p:cNvPr>
          <p:cNvGraphicFramePr>
            <a:graphicFrameLocks noGrp="1"/>
          </p:cNvGraphicFramePr>
          <p:nvPr>
            <p:ph type="chart" sz="quarter" idx="11"/>
            <p:extLst>
              <p:ext uri="{D42A27DB-BD31-4B8C-83A1-F6EECF244321}">
                <p14:modId xmlns:p14="http://schemas.microsoft.com/office/powerpoint/2010/main" val="3578737069"/>
              </p:ext>
            </p:extLst>
          </p:nvPr>
        </p:nvGraphicFramePr>
        <p:xfrm>
          <a:off x="8497888" y="2162387"/>
          <a:ext cx="3563937" cy="125888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4" name="Chart Placeholder 63">
            <a:extLst>
              <a:ext uri="{FF2B5EF4-FFF2-40B4-BE49-F238E27FC236}">
                <a16:creationId xmlns:a16="http://schemas.microsoft.com/office/drawing/2014/main" id="{00000000-0008-0000-2500-000028000000}"/>
              </a:ext>
            </a:extLst>
          </p:cNvPr>
          <p:cNvGraphicFramePr>
            <a:graphicFrameLocks noGrp="1"/>
          </p:cNvGraphicFramePr>
          <p:nvPr>
            <p:ph type="chart" sz="quarter" idx="20"/>
            <p:extLst>
              <p:ext uri="{D42A27DB-BD31-4B8C-83A1-F6EECF244321}">
                <p14:modId xmlns:p14="http://schemas.microsoft.com/office/powerpoint/2010/main" val="4137491963"/>
              </p:ext>
            </p:extLst>
          </p:nvPr>
        </p:nvGraphicFramePr>
        <p:xfrm>
          <a:off x="454025" y="3495887"/>
          <a:ext cx="3563938" cy="1260475"/>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5" name="Chart Placeholder 64">
            <a:extLst>
              <a:ext uri="{FF2B5EF4-FFF2-40B4-BE49-F238E27FC236}">
                <a16:creationId xmlns:a16="http://schemas.microsoft.com/office/drawing/2014/main" id="{00000000-0008-0000-2500-000029000000}"/>
              </a:ext>
            </a:extLst>
          </p:cNvPr>
          <p:cNvGraphicFramePr>
            <a:graphicFrameLocks noGrp="1"/>
          </p:cNvGraphicFramePr>
          <p:nvPr>
            <p:ph type="chart" sz="quarter" idx="16"/>
            <p:extLst>
              <p:ext uri="{D42A27DB-BD31-4B8C-83A1-F6EECF244321}">
                <p14:modId xmlns:p14="http://schemas.microsoft.com/office/powerpoint/2010/main" val="2257175065"/>
              </p:ext>
            </p:extLst>
          </p:nvPr>
        </p:nvGraphicFramePr>
        <p:xfrm>
          <a:off x="4476750" y="3514937"/>
          <a:ext cx="3563938" cy="1260475"/>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6" name="Chart Placeholder 65">
            <a:extLst>
              <a:ext uri="{FF2B5EF4-FFF2-40B4-BE49-F238E27FC236}">
                <a16:creationId xmlns:a16="http://schemas.microsoft.com/office/drawing/2014/main" id="{00000000-0008-0000-2500-00002A000000}"/>
              </a:ext>
            </a:extLst>
          </p:cNvPr>
          <p:cNvGraphicFramePr>
            <a:graphicFrameLocks noGrp="1"/>
          </p:cNvGraphicFramePr>
          <p:nvPr>
            <p:ph type="chart" sz="quarter" idx="12"/>
            <p:extLst>
              <p:ext uri="{D42A27DB-BD31-4B8C-83A1-F6EECF244321}">
                <p14:modId xmlns:p14="http://schemas.microsoft.com/office/powerpoint/2010/main" val="3769969210"/>
              </p:ext>
            </p:extLst>
          </p:nvPr>
        </p:nvGraphicFramePr>
        <p:xfrm>
          <a:off x="8497888" y="3495887"/>
          <a:ext cx="3563937" cy="1260475"/>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7" name="Chart Placeholder 66">
            <a:extLst>
              <a:ext uri="{FF2B5EF4-FFF2-40B4-BE49-F238E27FC236}">
                <a16:creationId xmlns:a16="http://schemas.microsoft.com/office/drawing/2014/main" id="{00000000-0008-0000-2500-000030000000}"/>
              </a:ext>
            </a:extLst>
          </p:cNvPr>
          <p:cNvGraphicFramePr>
            <a:graphicFrameLocks noGrp="1"/>
          </p:cNvGraphicFramePr>
          <p:nvPr>
            <p:ph type="chart" sz="quarter" idx="21"/>
            <p:extLst>
              <p:ext uri="{D42A27DB-BD31-4B8C-83A1-F6EECF244321}">
                <p14:modId xmlns:p14="http://schemas.microsoft.com/office/powerpoint/2010/main" val="282283562"/>
              </p:ext>
            </p:extLst>
          </p:nvPr>
        </p:nvGraphicFramePr>
        <p:xfrm>
          <a:off x="454025" y="4842087"/>
          <a:ext cx="3563938" cy="1260475"/>
        </p:xfrm>
        <a:graphic>
          <a:graphicData uri="http://schemas.openxmlformats.org/drawingml/2006/chart">
            <c:chart xmlns:c="http://schemas.openxmlformats.org/drawingml/2006/chart" xmlns:r="http://schemas.openxmlformats.org/officeDocument/2006/relationships" r:id="rId12"/>
          </a:graphicData>
        </a:graphic>
      </p:graphicFrame>
      <p:pic>
        <p:nvPicPr>
          <p:cNvPr id="16" name="Picture 15">
            <a:extLst>
              <a:ext uri="{FF2B5EF4-FFF2-40B4-BE49-F238E27FC236}">
                <a16:creationId xmlns:a16="http://schemas.microsoft.com/office/drawing/2014/main" id="{E94B02A8-EEC7-4B2C-BE4A-D674F68AF30D}"/>
              </a:ext>
            </a:extLst>
          </p:cNvPr>
          <p:cNvPicPr>
            <a:picLocks noChangeAspect="1"/>
          </p:cNvPicPr>
          <p:nvPr/>
        </p:nvPicPr>
        <p:blipFill>
          <a:blip r:embed="rId13"/>
          <a:stretch>
            <a:fillRect/>
          </a:stretch>
        </p:blipFill>
        <p:spPr>
          <a:xfrm>
            <a:off x="4638449" y="4678547"/>
            <a:ext cx="3238952" cy="381053"/>
          </a:xfrm>
          <a:prstGeom prst="rect">
            <a:avLst/>
          </a:prstGeom>
        </p:spPr>
      </p:pic>
      <p:pic>
        <p:nvPicPr>
          <p:cNvPr id="17" name="Picture 16">
            <a:extLst>
              <a:ext uri="{FF2B5EF4-FFF2-40B4-BE49-F238E27FC236}">
                <a16:creationId xmlns:a16="http://schemas.microsoft.com/office/drawing/2014/main" id="{4227511E-9C77-416C-9676-4BC8BC951539}"/>
              </a:ext>
            </a:extLst>
          </p:cNvPr>
          <p:cNvPicPr>
            <a:picLocks noChangeAspect="1"/>
          </p:cNvPicPr>
          <p:nvPr/>
        </p:nvPicPr>
        <p:blipFill>
          <a:blip r:embed="rId13"/>
          <a:stretch>
            <a:fillRect/>
          </a:stretch>
        </p:blipFill>
        <p:spPr>
          <a:xfrm>
            <a:off x="8604961" y="4651560"/>
            <a:ext cx="3238952" cy="381053"/>
          </a:xfrm>
          <a:prstGeom prst="rect">
            <a:avLst/>
          </a:prstGeom>
        </p:spPr>
      </p:pic>
      <p:sp>
        <p:nvSpPr>
          <p:cNvPr id="18" name="Rectangle 17">
            <a:extLst>
              <a:ext uri="{FF2B5EF4-FFF2-40B4-BE49-F238E27FC236}">
                <a16:creationId xmlns:a16="http://schemas.microsoft.com/office/drawing/2014/main" id="{B7346D15-0B8A-9548-97F0-D8AD5BA2AA22}"/>
              </a:ext>
            </a:extLst>
          </p:cNvPr>
          <p:cNvSpPr/>
          <p:nvPr/>
        </p:nvSpPr>
        <p:spPr>
          <a:xfrm>
            <a:off x="3013915" y="840000"/>
            <a:ext cx="1244923" cy="5157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CE6B8A9-A813-2C4C-BB89-FB79318359DA}"/>
              </a:ext>
            </a:extLst>
          </p:cNvPr>
          <p:cNvSpPr/>
          <p:nvPr/>
        </p:nvSpPr>
        <p:spPr>
          <a:xfrm>
            <a:off x="7024365" y="764183"/>
            <a:ext cx="1244923" cy="3887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ED8436F-7157-7A48-981E-5C98F8680838}"/>
              </a:ext>
            </a:extLst>
          </p:cNvPr>
          <p:cNvSpPr/>
          <p:nvPr/>
        </p:nvSpPr>
        <p:spPr>
          <a:xfrm>
            <a:off x="11043916" y="834497"/>
            <a:ext cx="1148084" cy="37260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73A0EA14-197A-49D9-981C-32A76CB5912B}"/>
              </a:ext>
            </a:extLst>
          </p:cNvPr>
          <p:cNvPicPr>
            <a:picLocks noChangeAspect="1"/>
          </p:cNvPicPr>
          <p:nvPr/>
        </p:nvPicPr>
        <p:blipFill>
          <a:blip r:embed="rId13"/>
          <a:stretch>
            <a:fillRect/>
          </a:stretch>
        </p:blipFill>
        <p:spPr>
          <a:xfrm>
            <a:off x="649231" y="5912035"/>
            <a:ext cx="3238952" cy="381053"/>
          </a:xfrm>
          <a:prstGeom prst="rect">
            <a:avLst/>
          </a:prstGeom>
        </p:spPr>
      </p:pic>
    </p:spTree>
    <p:extLst>
      <p:ext uri="{BB962C8B-B14F-4D97-AF65-F5344CB8AC3E}">
        <p14:creationId xmlns:p14="http://schemas.microsoft.com/office/powerpoint/2010/main" val="1686282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 Placeholder 58">
            <a:extLst>
              <a:ext uri="{FF2B5EF4-FFF2-40B4-BE49-F238E27FC236}">
                <a16:creationId xmlns:a16="http://schemas.microsoft.com/office/drawing/2014/main" id="{05498FA0-0F5B-4FFE-940E-DE42A021031B}"/>
              </a:ext>
            </a:extLst>
          </p:cNvPr>
          <p:cNvSpPr>
            <a:spLocks noGrp="1"/>
          </p:cNvSpPr>
          <p:nvPr>
            <p:ph type="body" sz="quarter" idx="22"/>
          </p:nvPr>
        </p:nvSpPr>
        <p:spPr/>
        <p:txBody>
          <a:bodyPr/>
          <a:lstStyle/>
          <a:p>
            <a:pPr marL="0" indent="0">
              <a:buNone/>
            </a:pPr>
            <a:r>
              <a:rPr lang="en-GB" dirty="0"/>
              <a:t>Inactivity was improving across nearly all adult demographic groups…</a:t>
            </a:r>
          </a:p>
        </p:txBody>
      </p:sp>
      <p:sp>
        <p:nvSpPr>
          <p:cNvPr id="16" name="Text Placeholder 3">
            <a:extLst>
              <a:ext uri="{FF2B5EF4-FFF2-40B4-BE49-F238E27FC236}">
                <a16:creationId xmlns:a16="http://schemas.microsoft.com/office/drawing/2014/main" id="{9206E5D4-FBC4-468D-B7C2-3E2747E05EDB}"/>
              </a:ext>
            </a:extLst>
          </p:cNvPr>
          <p:cNvSpPr txBox="1">
            <a:spLocks/>
          </p:cNvSpPr>
          <p:nvPr/>
        </p:nvSpPr>
        <p:spPr>
          <a:xfrm>
            <a:off x="6593155" y="6501072"/>
            <a:ext cx="5411650" cy="2309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buFont typeface="Arial" panose="020B0604020202020204" pitchFamily="34" charset="0"/>
              <a:buNone/>
            </a:pPr>
            <a:r>
              <a:rPr lang="en-US" sz="1000" dirty="0"/>
              <a:t>Source: Sport England, Active Lives Adults, Nov 15/16 to Nov 19/20</a:t>
            </a:r>
            <a:endParaRPr lang="en-GB" sz="1000" dirty="0"/>
          </a:p>
          <a:p>
            <a:pPr algn="r">
              <a:buFont typeface="Arial" panose="020B0604020202020204" pitchFamily="34" charset="0"/>
              <a:buNone/>
            </a:pPr>
            <a:endParaRPr lang="en-GB" sz="1000" dirty="0"/>
          </a:p>
        </p:txBody>
      </p:sp>
      <p:graphicFrame>
        <p:nvGraphicFramePr>
          <p:cNvPr id="49" name="Chart Placeholder 48">
            <a:extLst>
              <a:ext uri="{FF2B5EF4-FFF2-40B4-BE49-F238E27FC236}">
                <a16:creationId xmlns:a16="http://schemas.microsoft.com/office/drawing/2014/main" id="{00000000-0008-0000-0E00-000011000000}"/>
              </a:ext>
            </a:extLst>
          </p:cNvPr>
          <p:cNvGraphicFramePr>
            <a:graphicFrameLocks noGrp="1"/>
          </p:cNvGraphicFramePr>
          <p:nvPr>
            <p:ph type="chart" sz="quarter" idx="18"/>
            <p:extLst>
              <p:ext uri="{D42A27DB-BD31-4B8C-83A1-F6EECF244321}">
                <p14:modId xmlns:p14="http://schemas.microsoft.com/office/powerpoint/2010/main" val="400238442"/>
              </p:ext>
            </p:extLst>
          </p:nvPr>
        </p:nvGraphicFramePr>
        <p:xfrm>
          <a:off x="454025" y="706438"/>
          <a:ext cx="3563938" cy="1258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0" name="Chart Placeholder 49">
            <a:extLst>
              <a:ext uri="{FF2B5EF4-FFF2-40B4-BE49-F238E27FC236}">
                <a16:creationId xmlns:a16="http://schemas.microsoft.com/office/drawing/2014/main" id="{00000000-0008-0000-0E00-00001B000000}"/>
              </a:ext>
            </a:extLst>
          </p:cNvPr>
          <p:cNvGraphicFramePr>
            <a:graphicFrameLocks noGrp="1"/>
          </p:cNvGraphicFramePr>
          <p:nvPr>
            <p:ph type="chart" sz="quarter" idx="19"/>
          </p:nvPr>
        </p:nvGraphicFramePr>
        <p:xfrm>
          <a:off x="454025" y="2028825"/>
          <a:ext cx="3563938" cy="12588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2" name="Chart Placeholder 51">
            <a:extLst>
              <a:ext uri="{FF2B5EF4-FFF2-40B4-BE49-F238E27FC236}">
                <a16:creationId xmlns:a16="http://schemas.microsoft.com/office/drawing/2014/main" id="{00000000-0008-0000-0E00-00001C000000}"/>
              </a:ext>
            </a:extLst>
          </p:cNvPr>
          <p:cNvGraphicFramePr>
            <a:graphicFrameLocks noGrp="1"/>
          </p:cNvGraphicFramePr>
          <p:nvPr>
            <p:ph type="chart" sz="quarter" idx="20"/>
          </p:nvPr>
        </p:nvGraphicFramePr>
        <p:xfrm>
          <a:off x="454025" y="3362325"/>
          <a:ext cx="3563938" cy="126047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4" name="Chart Placeholder 53">
            <a:extLst>
              <a:ext uri="{FF2B5EF4-FFF2-40B4-BE49-F238E27FC236}">
                <a16:creationId xmlns:a16="http://schemas.microsoft.com/office/drawing/2014/main" id="{00000000-0008-0000-0E00-000019000000}"/>
              </a:ext>
            </a:extLst>
          </p:cNvPr>
          <p:cNvGraphicFramePr>
            <a:graphicFrameLocks noGrp="1"/>
          </p:cNvGraphicFramePr>
          <p:nvPr>
            <p:ph type="chart" sz="quarter" idx="21"/>
          </p:nvPr>
        </p:nvGraphicFramePr>
        <p:xfrm>
          <a:off x="454025" y="4708525"/>
          <a:ext cx="3563938" cy="126047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5" name="Chart Placeholder 54">
            <a:extLst>
              <a:ext uri="{FF2B5EF4-FFF2-40B4-BE49-F238E27FC236}">
                <a16:creationId xmlns:a16="http://schemas.microsoft.com/office/drawing/2014/main" id="{00000000-0008-0000-0E00-00001E000000}"/>
              </a:ext>
            </a:extLst>
          </p:cNvPr>
          <p:cNvGraphicFramePr>
            <a:graphicFrameLocks noGrp="1"/>
          </p:cNvGraphicFramePr>
          <p:nvPr>
            <p:ph type="chart" sz="quarter" idx="23"/>
          </p:nvPr>
        </p:nvGraphicFramePr>
        <p:xfrm>
          <a:off x="2855913" y="5924550"/>
          <a:ext cx="6804025" cy="47466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7" name="Chart Placeholder 56">
            <a:extLst>
              <a:ext uri="{FF2B5EF4-FFF2-40B4-BE49-F238E27FC236}">
                <a16:creationId xmlns:a16="http://schemas.microsoft.com/office/drawing/2014/main" id="{00000000-0008-0000-0E00-000012000000}"/>
              </a:ext>
            </a:extLst>
          </p:cNvPr>
          <p:cNvGraphicFramePr>
            <a:graphicFrameLocks noGrp="1"/>
          </p:cNvGraphicFramePr>
          <p:nvPr>
            <p:ph type="chart" sz="quarter" idx="14"/>
          </p:nvPr>
        </p:nvGraphicFramePr>
        <p:xfrm>
          <a:off x="4476750" y="706438"/>
          <a:ext cx="3563938" cy="1258887"/>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8" name="Chart Placeholder 57">
            <a:extLst>
              <a:ext uri="{FF2B5EF4-FFF2-40B4-BE49-F238E27FC236}">
                <a16:creationId xmlns:a16="http://schemas.microsoft.com/office/drawing/2014/main" id="{00000000-0008-0000-0E00-000013000000}"/>
              </a:ext>
            </a:extLst>
          </p:cNvPr>
          <p:cNvGraphicFramePr>
            <a:graphicFrameLocks noGrp="1"/>
          </p:cNvGraphicFramePr>
          <p:nvPr>
            <p:ph type="chart" sz="quarter" idx="15"/>
          </p:nvPr>
        </p:nvGraphicFramePr>
        <p:xfrm>
          <a:off x="4476750" y="2028825"/>
          <a:ext cx="3563938" cy="1258888"/>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1" name="Chart Placeholder 60">
            <a:extLst>
              <a:ext uri="{FF2B5EF4-FFF2-40B4-BE49-F238E27FC236}">
                <a16:creationId xmlns:a16="http://schemas.microsoft.com/office/drawing/2014/main" id="{00000000-0008-0000-0E00-000014000000}"/>
              </a:ext>
            </a:extLst>
          </p:cNvPr>
          <p:cNvGraphicFramePr>
            <a:graphicFrameLocks noGrp="1"/>
          </p:cNvGraphicFramePr>
          <p:nvPr>
            <p:ph type="chart" sz="quarter" idx="16"/>
          </p:nvPr>
        </p:nvGraphicFramePr>
        <p:xfrm>
          <a:off x="4476750" y="3381375"/>
          <a:ext cx="3563938" cy="1260475"/>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4" name="Chart Placeholder 63">
            <a:extLst>
              <a:ext uri="{FF2B5EF4-FFF2-40B4-BE49-F238E27FC236}">
                <a16:creationId xmlns:a16="http://schemas.microsoft.com/office/drawing/2014/main" id="{00000000-0008-0000-0E00-000010000000}"/>
              </a:ext>
            </a:extLst>
          </p:cNvPr>
          <p:cNvGraphicFramePr>
            <a:graphicFrameLocks noGrp="1"/>
          </p:cNvGraphicFramePr>
          <p:nvPr>
            <p:ph type="chart" sz="quarter" idx="25"/>
            <p:extLst>
              <p:ext uri="{D42A27DB-BD31-4B8C-83A1-F6EECF244321}">
                <p14:modId xmlns:p14="http://schemas.microsoft.com/office/powerpoint/2010/main" val="2703330252"/>
              </p:ext>
            </p:extLst>
          </p:nvPr>
        </p:nvGraphicFramePr>
        <p:xfrm>
          <a:off x="4471988" y="4727575"/>
          <a:ext cx="3563937" cy="1260475"/>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7" name="Chart Placeholder 66">
            <a:extLst>
              <a:ext uri="{FF2B5EF4-FFF2-40B4-BE49-F238E27FC236}">
                <a16:creationId xmlns:a16="http://schemas.microsoft.com/office/drawing/2014/main" id="{00000000-0008-0000-0E00-000016000000}"/>
              </a:ext>
            </a:extLst>
          </p:cNvPr>
          <p:cNvGraphicFramePr>
            <a:graphicFrameLocks noGrp="1"/>
          </p:cNvGraphicFramePr>
          <p:nvPr>
            <p:ph type="chart" sz="quarter" idx="10"/>
          </p:nvPr>
        </p:nvGraphicFramePr>
        <p:xfrm>
          <a:off x="8497888" y="706438"/>
          <a:ext cx="3563937" cy="12588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68" name="Chart Placeholder 67">
            <a:extLst>
              <a:ext uri="{FF2B5EF4-FFF2-40B4-BE49-F238E27FC236}">
                <a16:creationId xmlns:a16="http://schemas.microsoft.com/office/drawing/2014/main" id="{00000000-0008-0000-0E00-000017000000}"/>
              </a:ext>
            </a:extLst>
          </p:cNvPr>
          <p:cNvGraphicFramePr>
            <a:graphicFrameLocks noGrp="1"/>
          </p:cNvGraphicFramePr>
          <p:nvPr>
            <p:ph type="chart" sz="quarter" idx="11"/>
          </p:nvPr>
        </p:nvGraphicFramePr>
        <p:xfrm>
          <a:off x="8497888" y="2028825"/>
          <a:ext cx="3563937" cy="1258888"/>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71" name="Chart Placeholder 70">
            <a:extLst>
              <a:ext uri="{FF2B5EF4-FFF2-40B4-BE49-F238E27FC236}">
                <a16:creationId xmlns:a16="http://schemas.microsoft.com/office/drawing/2014/main" id="{00000000-0008-0000-0E00-000018000000}"/>
              </a:ext>
            </a:extLst>
          </p:cNvPr>
          <p:cNvGraphicFramePr>
            <a:graphicFrameLocks noGrp="1"/>
          </p:cNvGraphicFramePr>
          <p:nvPr>
            <p:ph type="chart" sz="quarter" idx="12"/>
          </p:nvPr>
        </p:nvGraphicFramePr>
        <p:xfrm>
          <a:off x="8497888" y="3362325"/>
          <a:ext cx="3563937" cy="1260475"/>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72" name="Chart Placeholder 71">
            <a:extLst>
              <a:ext uri="{FF2B5EF4-FFF2-40B4-BE49-F238E27FC236}">
                <a16:creationId xmlns:a16="http://schemas.microsoft.com/office/drawing/2014/main" id="{00000000-0008-0000-0E00-00000F000000}"/>
              </a:ext>
            </a:extLst>
          </p:cNvPr>
          <p:cNvGraphicFramePr>
            <a:graphicFrameLocks noGrp="1"/>
          </p:cNvGraphicFramePr>
          <p:nvPr>
            <p:ph type="chart" sz="quarter" idx="24"/>
            <p:extLst>
              <p:ext uri="{D42A27DB-BD31-4B8C-83A1-F6EECF244321}">
                <p14:modId xmlns:p14="http://schemas.microsoft.com/office/powerpoint/2010/main" val="1304786770"/>
              </p:ext>
            </p:extLst>
          </p:nvPr>
        </p:nvGraphicFramePr>
        <p:xfrm>
          <a:off x="8493125" y="4708525"/>
          <a:ext cx="3563938" cy="1260475"/>
        </p:xfrm>
        <a:graphic>
          <a:graphicData uri="http://schemas.openxmlformats.org/drawingml/2006/chart">
            <c:chart xmlns:c="http://schemas.openxmlformats.org/drawingml/2006/chart" xmlns:r="http://schemas.openxmlformats.org/officeDocument/2006/relationships" r:id="rId15"/>
          </a:graphicData>
        </a:graphic>
      </p:graphicFrame>
      <p:sp>
        <p:nvSpPr>
          <p:cNvPr id="17" name="Rectangle 16">
            <a:extLst>
              <a:ext uri="{FF2B5EF4-FFF2-40B4-BE49-F238E27FC236}">
                <a16:creationId xmlns:a16="http://schemas.microsoft.com/office/drawing/2014/main" id="{382FB495-D8D6-5242-AE93-1E0772CB32CD}"/>
              </a:ext>
            </a:extLst>
          </p:cNvPr>
          <p:cNvSpPr/>
          <p:nvPr/>
        </p:nvSpPr>
        <p:spPr>
          <a:xfrm>
            <a:off x="3013915" y="840000"/>
            <a:ext cx="1244923" cy="4737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D741F13-D7EF-9540-A4F4-3C973AE93A15}"/>
              </a:ext>
            </a:extLst>
          </p:cNvPr>
          <p:cNvSpPr/>
          <p:nvPr/>
        </p:nvSpPr>
        <p:spPr>
          <a:xfrm>
            <a:off x="7024365" y="764183"/>
            <a:ext cx="1244923" cy="4905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DA8B84A-34BD-2748-AEF3-0F4B79D65091}"/>
              </a:ext>
            </a:extLst>
          </p:cNvPr>
          <p:cNvSpPr/>
          <p:nvPr/>
        </p:nvSpPr>
        <p:spPr>
          <a:xfrm>
            <a:off x="11043916" y="834497"/>
            <a:ext cx="1148084" cy="48347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7366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BA8244C-1715-4952-9CAC-71CA6F52F2D5}"/>
              </a:ext>
            </a:extLst>
          </p:cNvPr>
          <p:cNvSpPr>
            <a:spLocks noGrp="1"/>
          </p:cNvSpPr>
          <p:nvPr>
            <p:ph type="body" sz="quarter" idx="11"/>
          </p:nvPr>
        </p:nvSpPr>
        <p:spPr>
          <a:xfrm>
            <a:off x="205319" y="124067"/>
            <a:ext cx="11804652" cy="725455"/>
          </a:xfrm>
        </p:spPr>
        <p:txBody>
          <a:bodyPr/>
          <a:lstStyle/>
          <a:p>
            <a:r>
              <a:rPr lang="en-GB" dirty="0"/>
              <a:t>Adult sedentary behaviour appeared to be improving too…</a:t>
            </a:r>
          </a:p>
        </p:txBody>
      </p:sp>
      <p:sp>
        <p:nvSpPr>
          <p:cNvPr id="6" name="Text Placeholder 5">
            <a:extLst>
              <a:ext uri="{FF2B5EF4-FFF2-40B4-BE49-F238E27FC236}">
                <a16:creationId xmlns:a16="http://schemas.microsoft.com/office/drawing/2014/main" id="{90D8D528-FB02-434F-8039-20FF762FF9B7}"/>
              </a:ext>
            </a:extLst>
          </p:cNvPr>
          <p:cNvSpPr>
            <a:spLocks noGrp="1"/>
          </p:cNvSpPr>
          <p:nvPr>
            <p:ph type="body" sz="quarter" idx="12"/>
          </p:nvPr>
        </p:nvSpPr>
        <p:spPr>
          <a:xfrm>
            <a:off x="6598321" y="6251038"/>
            <a:ext cx="5411650" cy="230934"/>
          </a:xfrm>
        </p:spPr>
        <p:txBody>
          <a:bodyPr>
            <a:normAutofit lnSpcReduction="10000"/>
          </a:bodyPr>
          <a:lstStyle/>
          <a:p>
            <a:pPr algn="r"/>
            <a:r>
              <a:rPr lang="en-US" dirty="0"/>
              <a:t>Source: Sport England, Active Lives Adults, Nov 15/16 to Nov 19/20</a:t>
            </a:r>
            <a:endParaRPr lang="en-GB" dirty="0"/>
          </a:p>
        </p:txBody>
      </p:sp>
      <p:graphicFrame>
        <p:nvGraphicFramePr>
          <p:cNvPr id="10" name="Chart Placeholder 9">
            <a:extLst>
              <a:ext uri="{FF2B5EF4-FFF2-40B4-BE49-F238E27FC236}">
                <a16:creationId xmlns:a16="http://schemas.microsoft.com/office/drawing/2014/main" id="{070E4FFB-B6D7-4BCA-845C-9D58110083A0}"/>
              </a:ext>
            </a:extLst>
          </p:cNvPr>
          <p:cNvGraphicFramePr>
            <a:graphicFrameLocks noGrp="1"/>
          </p:cNvGraphicFramePr>
          <p:nvPr>
            <p:ph type="chart" sz="quarter" idx="13"/>
            <p:extLst>
              <p:ext uri="{D42A27DB-BD31-4B8C-83A1-F6EECF244321}">
                <p14:modId xmlns:p14="http://schemas.microsoft.com/office/powerpoint/2010/main" val="421686458"/>
              </p:ext>
            </p:extLst>
          </p:nvPr>
        </p:nvGraphicFramePr>
        <p:xfrm>
          <a:off x="598488" y="5640388"/>
          <a:ext cx="6594475" cy="4079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Placeholder 8">
            <a:extLst>
              <a:ext uri="{FF2B5EF4-FFF2-40B4-BE49-F238E27FC236}">
                <a16:creationId xmlns:a16="http://schemas.microsoft.com/office/drawing/2014/main" id="{00000000-0008-0000-2F00-000009000000}"/>
              </a:ext>
            </a:extLst>
          </p:cNvPr>
          <p:cNvGraphicFramePr>
            <a:graphicFrameLocks noGrp="1"/>
          </p:cNvGraphicFramePr>
          <p:nvPr>
            <p:ph type="chart" sz="quarter" idx="10"/>
            <p:extLst>
              <p:ext uri="{D42A27DB-BD31-4B8C-83A1-F6EECF244321}">
                <p14:modId xmlns:p14="http://schemas.microsoft.com/office/powerpoint/2010/main" val="2438781689"/>
              </p:ext>
            </p:extLst>
          </p:nvPr>
        </p:nvGraphicFramePr>
        <p:xfrm>
          <a:off x="163513" y="1036638"/>
          <a:ext cx="11017716" cy="4483100"/>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a:extLst>
              <a:ext uri="{FF2B5EF4-FFF2-40B4-BE49-F238E27FC236}">
                <a16:creationId xmlns:a16="http://schemas.microsoft.com/office/drawing/2014/main" id="{20BFDCD9-6F0B-DD43-B9F5-4557D6E563D1}"/>
              </a:ext>
            </a:extLst>
          </p:cNvPr>
          <p:cNvSpPr/>
          <p:nvPr/>
        </p:nvSpPr>
        <p:spPr>
          <a:xfrm>
            <a:off x="194310" y="840000"/>
            <a:ext cx="11128114" cy="12288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66932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FC8616-45D2-4805-BDB1-69573A341E2D}"/>
              </a:ext>
            </a:extLst>
          </p:cNvPr>
          <p:cNvSpPr>
            <a:spLocks noGrp="1"/>
          </p:cNvSpPr>
          <p:nvPr>
            <p:ph type="body" sz="quarter" idx="10"/>
          </p:nvPr>
        </p:nvSpPr>
        <p:spPr>
          <a:xfrm>
            <a:off x="434640" y="1347893"/>
            <a:ext cx="3377072" cy="4162214"/>
          </a:xfrm>
        </p:spPr>
        <p:txBody>
          <a:bodyPr>
            <a:normAutofit fontScale="70000" lnSpcReduction="20000"/>
          </a:bodyPr>
          <a:lstStyle/>
          <a:p>
            <a:r>
              <a:rPr lang="en-GB" dirty="0">
                <a:solidFill>
                  <a:schemeClr val="bg1"/>
                </a:solidFill>
              </a:rPr>
              <a:t>And then something quite unique started…</a:t>
            </a:r>
          </a:p>
          <a:p>
            <a:endParaRPr lang="en-GB" dirty="0">
              <a:solidFill>
                <a:schemeClr val="bg1"/>
              </a:solidFill>
            </a:endParaRPr>
          </a:p>
          <a:p>
            <a:r>
              <a:rPr lang="en-GB" dirty="0">
                <a:solidFill>
                  <a:schemeClr val="bg1"/>
                </a:solidFill>
              </a:rPr>
              <a:t>A once in a 100 year international pandemic</a:t>
            </a:r>
          </a:p>
        </p:txBody>
      </p:sp>
      <p:pic>
        <p:nvPicPr>
          <p:cNvPr id="4" name="Graphic 3">
            <a:extLst>
              <a:ext uri="{FF2B5EF4-FFF2-40B4-BE49-F238E27FC236}">
                <a16:creationId xmlns:a16="http://schemas.microsoft.com/office/drawing/2014/main" id="{01819F24-FC04-4677-A539-F486B857BB2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41377" r="45145"/>
          <a:stretch/>
        </p:blipFill>
        <p:spPr>
          <a:xfrm>
            <a:off x="10883179" y="0"/>
            <a:ext cx="1308821" cy="1301750"/>
          </a:xfrm>
          <a:prstGeom prst="rect">
            <a:avLst/>
          </a:prstGeom>
        </p:spPr>
      </p:pic>
      <p:pic>
        <p:nvPicPr>
          <p:cNvPr id="5" name="Graphic 4">
            <a:extLst>
              <a:ext uri="{FF2B5EF4-FFF2-40B4-BE49-F238E27FC236}">
                <a16:creationId xmlns:a16="http://schemas.microsoft.com/office/drawing/2014/main" id="{8A173E2F-EA93-42FB-8952-4E0BA40B43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6027" y="4798454"/>
            <a:ext cx="1089601" cy="1014052"/>
          </a:xfrm>
          <a:prstGeom prst="rect">
            <a:avLst/>
          </a:prstGeom>
        </p:spPr>
      </p:pic>
      <p:pic>
        <p:nvPicPr>
          <p:cNvPr id="6" name="Graphic 5">
            <a:extLst>
              <a:ext uri="{FF2B5EF4-FFF2-40B4-BE49-F238E27FC236}">
                <a16:creationId xmlns:a16="http://schemas.microsoft.com/office/drawing/2014/main" id="{8E72D07C-72FC-4627-8AA8-648476A82C8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67235" y="2814360"/>
            <a:ext cx="597845" cy="556393"/>
          </a:xfrm>
          <a:prstGeom prst="rect">
            <a:avLst/>
          </a:prstGeom>
        </p:spPr>
      </p:pic>
      <p:pic>
        <p:nvPicPr>
          <p:cNvPr id="7" name="Graphic 6">
            <a:extLst>
              <a:ext uri="{FF2B5EF4-FFF2-40B4-BE49-F238E27FC236}">
                <a16:creationId xmlns:a16="http://schemas.microsoft.com/office/drawing/2014/main" id="{434B1FDD-D589-4EEA-A8C3-C464CDDD30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16422" y="4435988"/>
            <a:ext cx="2385982" cy="2220547"/>
          </a:xfrm>
          <a:prstGeom prst="rect">
            <a:avLst/>
          </a:prstGeom>
        </p:spPr>
      </p:pic>
      <p:pic>
        <p:nvPicPr>
          <p:cNvPr id="8" name="Graphic 7">
            <a:extLst>
              <a:ext uri="{FF2B5EF4-FFF2-40B4-BE49-F238E27FC236}">
                <a16:creationId xmlns:a16="http://schemas.microsoft.com/office/drawing/2014/main" id="{395A5F65-093A-435E-A592-6FF355E5FA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92788" y="1375537"/>
            <a:ext cx="1089601" cy="1014052"/>
          </a:xfrm>
          <a:prstGeom prst="rect">
            <a:avLst/>
          </a:prstGeom>
        </p:spPr>
      </p:pic>
      <p:pic>
        <p:nvPicPr>
          <p:cNvPr id="9" name="Graphic 8">
            <a:extLst>
              <a:ext uri="{FF2B5EF4-FFF2-40B4-BE49-F238E27FC236}">
                <a16:creationId xmlns:a16="http://schemas.microsoft.com/office/drawing/2014/main" id="{527DB555-BEC5-4BCA-AC3C-F25CF41E9F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42562" y="849982"/>
            <a:ext cx="597845" cy="556393"/>
          </a:xfrm>
          <a:prstGeom prst="rect">
            <a:avLst/>
          </a:prstGeom>
        </p:spPr>
      </p:pic>
    </p:spTree>
    <p:extLst>
      <p:ext uri="{BB962C8B-B14F-4D97-AF65-F5344CB8AC3E}">
        <p14:creationId xmlns:p14="http://schemas.microsoft.com/office/powerpoint/2010/main" val="3116456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Placeholder 12">
            <a:extLst>
              <a:ext uri="{FF2B5EF4-FFF2-40B4-BE49-F238E27FC236}">
                <a16:creationId xmlns:a16="http://schemas.microsoft.com/office/drawing/2014/main" id="{A910C7F2-60A2-4859-91B8-0D85BAC714D3}"/>
              </a:ext>
            </a:extLst>
          </p:cNvPr>
          <p:cNvGraphicFramePr>
            <a:graphicFrameLocks noGrp="1"/>
          </p:cNvGraphicFramePr>
          <p:nvPr>
            <p:ph type="chart" sz="quarter" idx="15"/>
            <p:extLst>
              <p:ext uri="{D42A27DB-BD31-4B8C-83A1-F6EECF244321}">
                <p14:modId xmlns:p14="http://schemas.microsoft.com/office/powerpoint/2010/main" val="1715358484"/>
              </p:ext>
            </p:extLst>
          </p:nvPr>
        </p:nvGraphicFramePr>
        <p:xfrm>
          <a:off x="131763" y="1055688"/>
          <a:ext cx="11928475" cy="504031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a:extLst>
              <a:ext uri="{FF2B5EF4-FFF2-40B4-BE49-F238E27FC236}">
                <a16:creationId xmlns:a16="http://schemas.microsoft.com/office/drawing/2014/main" id="{DA56FD32-386B-458F-88DA-58488BE74135}"/>
              </a:ext>
            </a:extLst>
          </p:cNvPr>
          <p:cNvSpPr>
            <a:spLocks noGrp="1"/>
          </p:cNvSpPr>
          <p:nvPr>
            <p:ph type="body" sz="quarter" idx="14"/>
          </p:nvPr>
        </p:nvSpPr>
        <p:spPr/>
        <p:txBody>
          <a:bodyPr/>
          <a:lstStyle/>
          <a:p>
            <a:r>
              <a:rPr lang="en-GB" dirty="0"/>
              <a:t>Adult physical activity levels took a turn for the worse…</a:t>
            </a:r>
          </a:p>
        </p:txBody>
      </p:sp>
      <p:sp>
        <p:nvSpPr>
          <p:cNvPr id="4" name="Text Placeholder 3">
            <a:extLst>
              <a:ext uri="{FF2B5EF4-FFF2-40B4-BE49-F238E27FC236}">
                <a16:creationId xmlns:a16="http://schemas.microsoft.com/office/drawing/2014/main" id="{FDCC282C-4A43-4F4C-BF6F-206E4B0101BB}"/>
              </a:ext>
            </a:extLst>
          </p:cNvPr>
          <p:cNvSpPr>
            <a:spLocks noGrp="1"/>
          </p:cNvSpPr>
          <p:nvPr>
            <p:ph type="body" sz="quarter" idx="12"/>
          </p:nvPr>
        </p:nvSpPr>
        <p:spPr/>
        <p:txBody>
          <a:bodyPr>
            <a:normAutofit lnSpcReduction="10000"/>
          </a:bodyPr>
          <a:lstStyle/>
          <a:p>
            <a:r>
              <a:rPr lang="en-US" dirty="0"/>
              <a:t>Source: Sport England, Active Lives Adults, Nov 15/16 to </a:t>
            </a:r>
            <a:r>
              <a:rPr lang="en-GB" dirty="0"/>
              <a:t>May 20/21</a:t>
            </a:r>
          </a:p>
          <a:p>
            <a:endParaRPr lang="en-GB" dirty="0"/>
          </a:p>
        </p:txBody>
      </p:sp>
    </p:spTree>
    <p:extLst>
      <p:ext uri="{BB962C8B-B14F-4D97-AF65-F5344CB8AC3E}">
        <p14:creationId xmlns:p14="http://schemas.microsoft.com/office/powerpoint/2010/main" val="4046622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Placeholder 15">
            <a:extLst>
              <a:ext uri="{FF2B5EF4-FFF2-40B4-BE49-F238E27FC236}">
                <a16:creationId xmlns:a16="http://schemas.microsoft.com/office/drawing/2014/main" id="{0C0045F5-78DA-46E6-937A-17A6AF34B464}"/>
              </a:ext>
            </a:extLst>
          </p:cNvPr>
          <p:cNvGraphicFramePr>
            <a:graphicFrameLocks noGrp="1"/>
          </p:cNvGraphicFramePr>
          <p:nvPr>
            <p:ph type="chart" sz="quarter" idx="10"/>
            <p:extLst>
              <p:ext uri="{D42A27DB-BD31-4B8C-83A1-F6EECF244321}">
                <p14:modId xmlns:p14="http://schemas.microsoft.com/office/powerpoint/2010/main" val="1483029132"/>
              </p:ext>
            </p:extLst>
          </p:nvPr>
        </p:nvGraphicFramePr>
        <p:xfrm>
          <a:off x="204788" y="1287463"/>
          <a:ext cx="3625850" cy="39751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a:extLst>
              <a:ext uri="{FF2B5EF4-FFF2-40B4-BE49-F238E27FC236}">
                <a16:creationId xmlns:a16="http://schemas.microsoft.com/office/drawing/2014/main" id="{230848CC-6AE5-4AB0-AB99-22D4A338BD43}"/>
              </a:ext>
            </a:extLst>
          </p:cNvPr>
          <p:cNvSpPr>
            <a:spLocks noGrp="1"/>
          </p:cNvSpPr>
          <p:nvPr>
            <p:ph type="body" sz="quarter" idx="11"/>
          </p:nvPr>
        </p:nvSpPr>
        <p:spPr>
          <a:xfrm>
            <a:off x="205318" y="124067"/>
            <a:ext cx="9966097" cy="725455"/>
          </a:xfrm>
        </p:spPr>
        <p:txBody>
          <a:bodyPr/>
          <a:lstStyle/>
          <a:p>
            <a:pPr>
              <a:lnSpc>
                <a:spcPct val="70000"/>
              </a:lnSpc>
            </a:pPr>
            <a:r>
              <a:rPr lang="en-GB" dirty="0"/>
              <a:t>CYP physical activity may have been impacted too…</a:t>
            </a:r>
          </a:p>
        </p:txBody>
      </p:sp>
      <p:graphicFrame>
        <p:nvGraphicFramePr>
          <p:cNvPr id="47" name="Chart Placeholder 21">
            <a:extLst>
              <a:ext uri="{FF2B5EF4-FFF2-40B4-BE49-F238E27FC236}">
                <a16:creationId xmlns:a16="http://schemas.microsoft.com/office/drawing/2014/main" id="{088E6C34-3FBF-4329-8E65-5321A45947BF}"/>
              </a:ext>
            </a:extLst>
          </p:cNvPr>
          <p:cNvGraphicFramePr>
            <a:graphicFrameLocks noGrp="1"/>
          </p:cNvGraphicFramePr>
          <p:nvPr>
            <p:ph type="chart" sz="quarter" idx="13"/>
            <p:extLst>
              <p:ext uri="{D42A27DB-BD31-4B8C-83A1-F6EECF244321}">
                <p14:modId xmlns:p14="http://schemas.microsoft.com/office/powerpoint/2010/main" val="1325242175"/>
              </p:ext>
            </p:extLst>
          </p:nvPr>
        </p:nvGraphicFramePr>
        <p:xfrm>
          <a:off x="166688" y="5456238"/>
          <a:ext cx="4187825" cy="4079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Placeholder 17">
            <a:extLst>
              <a:ext uri="{FF2B5EF4-FFF2-40B4-BE49-F238E27FC236}">
                <a16:creationId xmlns:a16="http://schemas.microsoft.com/office/drawing/2014/main" id="{94080CFE-B603-4D9B-A6C1-07FF1A778AF6}"/>
              </a:ext>
            </a:extLst>
          </p:cNvPr>
          <p:cNvGraphicFramePr>
            <a:graphicFrameLocks noGrp="1"/>
          </p:cNvGraphicFramePr>
          <p:nvPr>
            <p:ph type="chart" sz="quarter" idx="14"/>
            <p:extLst>
              <p:ext uri="{D42A27DB-BD31-4B8C-83A1-F6EECF244321}">
                <p14:modId xmlns:p14="http://schemas.microsoft.com/office/powerpoint/2010/main" val="1322533147"/>
              </p:ext>
            </p:extLst>
          </p:nvPr>
        </p:nvGraphicFramePr>
        <p:xfrm>
          <a:off x="4097338" y="1287463"/>
          <a:ext cx="7829550" cy="3975100"/>
        </p:xfrm>
        <a:graphic>
          <a:graphicData uri="http://schemas.openxmlformats.org/drawingml/2006/chart">
            <c:chart xmlns:c="http://schemas.openxmlformats.org/drawingml/2006/chart" xmlns:r="http://schemas.openxmlformats.org/officeDocument/2006/relationships" r:id="rId5"/>
          </a:graphicData>
        </a:graphic>
      </p:graphicFrame>
      <p:sp>
        <p:nvSpPr>
          <p:cNvPr id="56" name="Text Placeholder 55">
            <a:extLst>
              <a:ext uri="{FF2B5EF4-FFF2-40B4-BE49-F238E27FC236}">
                <a16:creationId xmlns:a16="http://schemas.microsoft.com/office/drawing/2014/main" id="{F0312805-C7B8-4D8C-A516-6F8C051F0916}"/>
              </a:ext>
            </a:extLst>
          </p:cNvPr>
          <p:cNvSpPr>
            <a:spLocks noGrp="1"/>
          </p:cNvSpPr>
          <p:nvPr>
            <p:ph type="body" sz="quarter" idx="16"/>
          </p:nvPr>
        </p:nvSpPr>
        <p:spPr/>
        <p:txBody>
          <a:bodyPr/>
          <a:lstStyle/>
          <a:p>
            <a:r>
              <a:rPr lang="en-GB"/>
              <a:t>Source: Active Lives Children and Young People Survey 2017-20</a:t>
            </a:r>
            <a:endParaRPr lang="en-GB" dirty="0"/>
          </a:p>
        </p:txBody>
      </p:sp>
    </p:spTree>
    <p:extLst>
      <p:ext uri="{BB962C8B-B14F-4D97-AF65-F5344CB8AC3E}">
        <p14:creationId xmlns:p14="http://schemas.microsoft.com/office/powerpoint/2010/main" val="731914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13B5629D-0D88-4C60-8375-6DEDB01BA19C}"/>
              </a:ext>
            </a:extLst>
          </p:cNvPr>
          <p:cNvSpPr>
            <a:spLocks noGrp="1"/>
          </p:cNvSpPr>
          <p:nvPr>
            <p:ph type="body" sz="quarter" idx="12"/>
          </p:nvPr>
        </p:nvSpPr>
        <p:spPr>
          <a:xfrm>
            <a:off x="6598321" y="6251038"/>
            <a:ext cx="5411650" cy="230934"/>
          </a:xfrm>
        </p:spPr>
        <p:txBody>
          <a:bodyPr>
            <a:normAutofit lnSpcReduction="10000"/>
          </a:bodyPr>
          <a:lstStyle/>
          <a:p>
            <a:pPr algn="r"/>
            <a:r>
              <a:rPr lang="en-US" dirty="0"/>
              <a:t>Source: Sport England, Active Lives Adults, Nov 15/16 to Nov 19/20</a:t>
            </a:r>
            <a:endParaRPr lang="en-GB" dirty="0"/>
          </a:p>
        </p:txBody>
      </p:sp>
      <p:sp>
        <p:nvSpPr>
          <p:cNvPr id="15" name="Text Placeholder 14">
            <a:extLst>
              <a:ext uri="{FF2B5EF4-FFF2-40B4-BE49-F238E27FC236}">
                <a16:creationId xmlns:a16="http://schemas.microsoft.com/office/drawing/2014/main" id="{9A227E99-D595-4AAB-9BB5-67CFA1A31E10}"/>
              </a:ext>
            </a:extLst>
          </p:cNvPr>
          <p:cNvSpPr>
            <a:spLocks noGrp="1"/>
          </p:cNvSpPr>
          <p:nvPr>
            <p:ph type="body" sz="quarter" idx="17"/>
          </p:nvPr>
        </p:nvSpPr>
        <p:spPr>
          <a:xfrm>
            <a:off x="131762" y="125994"/>
            <a:ext cx="11928476" cy="725488"/>
          </a:xfrm>
        </p:spPr>
        <p:txBody>
          <a:bodyPr/>
          <a:lstStyle/>
          <a:p>
            <a:r>
              <a:rPr lang="en-GB" dirty="0"/>
              <a:t>Adult inactivity has fallen back among our peers…</a:t>
            </a:r>
          </a:p>
        </p:txBody>
      </p:sp>
      <p:graphicFrame>
        <p:nvGraphicFramePr>
          <p:cNvPr id="25" name="Chart Placeholder 24">
            <a:extLst>
              <a:ext uri="{FF2B5EF4-FFF2-40B4-BE49-F238E27FC236}">
                <a16:creationId xmlns:a16="http://schemas.microsoft.com/office/drawing/2014/main" id="{00000000-0008-0000-2C00-000008000000}"/>
              </a:ext>
            </a:extLst>
          </p:cNvPr>
          <p:cNvGraphicFramePr>
            <a:graphicFrameLocks noGrp="1"/>
          </p:cNvGraphicFramePr>
          <p:nvPr>
            <p:ph type="chart" sz="quarter" idx="10"/>
          </p:nvPr>
        </p:nvGraphicFramePr>
        <p:xfrm>
          <a:off x="644525" y="1808163"/>
          <a:ext cx="2232025" cy="37830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Placeholder 25">
            <a:extLst>
              <a:ext uri="{FF2B5EF4-FFF2-40B4-BE49-F238E27FC236}">
                <a16:creationId xmlns:a16="http://schemas.microsoft.com/office/drawing/2014/main" id="{00000000-0008-0000-2C00-000009000000}"/>
              </a:ext>
            </a:extLst>
          </p:cNvPr>
          <p:cNvGraphicFramePr>
            <a:graphicFrameLocks noGrp="1"/>
          </p:cNvGraphicFramePr>
          <p:nvPr>
            <p:ph type="chart" sz="quarter" idx="13"/>
          </p:nvPr>
        </p:nvGraphicFramePr>
        <p:xfrm>
          <a:off x="2957513" y="1808163"/>
          <a:ext cx="2232025" cy="378301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Chart Placeholder 27">
            <a:extLst>
              <a:ext uri="{FF2B5EF4-FFF2-40B4-BE49-F238E27FC236}">
                <a16:creationId xmlns:a16="http://schemas.microsoft.com/office/drawing/2014/main" id="{00000000-0008-0000-2C00-00000A000000}"/>
              </a:ext>
            </a:extLst>
          </p:cNvPr>
          <p:cNvGraphicFramePr>
            <a:graphicFrameLocks noGrp="1"/>
          </p:cNvGraphicFramePr>
          <p:nvPr>
            <p:ph type="chart" sz="quarter" idx="14"/>
          </p:nvPr>
        </p:nvGraphicFramePr>
        <p:xfrm>
          <a:off x="5270500" y="1808163"/>
          <a:ext cx="2232025" cy="378301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Placeholder 11">
            <a:extLst>
              <a:ext uri="{FF2B5EF4-FFF2-40B4-BE49-F238E27FC236}">
                <a16:creationId xmlns:a16="http://schemas.microsoft.com/office/drawing/2014/main" id="{00000000-0008-0000-2C00-00000B000000}"/>
              </a:ext>
            </a:extLst>
          </p:cNvPr>
          <p:cNvGraphicFramePr>
            <a:graphicFrameLocks noGrp="1"/>
          </p:cNvGraphicFramePr>
          <p:nvPr>
            <p:ph type="chart" sz="quarter" idx="15"/>
          </p:nvPr>
        </p:nvGraphicFramePr>
        <p:xfrm>
          <a:off x="7581900" y="1809750"/>
          <a:ext cx="2232025" cy="378301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3" name="Chart Placeholder 12">
            <a:extLst>
              <a:ext uri="{FF2B5EF4-FFF2-40B4-BE49-F238E27FC236}">
                <a16:creationId xmlns:a16="http://schemas.microsoft.com/office/drawing/2014/main" id="{00000000-0008-0000-2C00-00000C000000}"/>
              </a:ext>
            </a:extLst>
          </p:cNvPr>
          <p:cNvGraphicFramePr>
            <a:graphicFrameLocks noGrp="1"/>
          </p:cNvGraphicFramePr>
          <p:nvPr>
            <p:ph type="chart" sz="quarter" idx="16"/>
          </p:nvPr>
        </p:nvGraphicFramePr>
        <p:xfrm>
          <a:off x="9894888" y="1808163"/>
          <a:ext cx="2232025" cy="378301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6" name="Chart Placeholder 15">
            <a:extLst>
              <a:ext uri="{FF2B5EF4-FFF2-40B4-BE49-F238E27FC236}">
                <a16:creationId xmlns:a16="http://schemas.microsoft.com/office/drawing/2014/main" id="{00000000-0008-0000-2C00-00000D000000}"/>
              </a:ext>
            </a:extLst>
          </p:cNvPr>
          <p:cNvGraphicFramePr>
            <a:graphicFrameLocks noGrp="1"/>
          </p:cNvGraphicFramePr>
          <p:nvPr>
            <p:ph type="chart" sz="quarter" idx="18"/>
            <p:extLst>
              <p:ext uri="{D42A27DB-BD31-4B8C-83A1-F6EECF244321}">
                <p14:modId xmlns:p14="http://schemas.microsoft.com/office/powerpoint/2010/main" val="3935797837"/>
              </p:ext>
            </p:extLst>
          </p:nvPr>
        </p:nvGraphicFramePr>
        <p:xfrm>
          <a:off x="2809875" y="5699125"/>
          <a:ext cx="6969125" cy="34131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93652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Chart Placeholder 24">
            <a:extLst>
              <a:ext uri="{FF2B5EF4-FFF2-40B4-BE49-F238E27FC236}">
                <a16:creationId xmlns:a16="http://schemas.microsoft.com/office/drawing/2014/main" id="{00000000-0008-0000-2500-000024000000}"/>
              </a:ext>
            </a:extLst>
          </p:cNvPr>
          <p:cNvGraphicFramePr>
            <a:graphicFrameLocks noGrp="1"/>
          </p:cNvGraphicFramePr>
          <p:nvPr>
            <p:ph type="chart" sz="quarter" idx="10"/>
          </p:nvPr>
        </p:nvGraphicFramePr>
        <p:xfrm>
          <a:off x="8497888" y="706438"/>
          <a:ext cx="3563937" cy="1258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4" name="Chart Placeholder 33">
            <a:extLst>
              <a:ext uri="{FF2B5EF4-FFF2-40B4-BE49-F238E27FC236}">
                <a16:creationId xmlns:a16="http://schemas.microsoft.com/office/drawing/2014/main" id="{00000000-0008-0000-2500-000027000000}"/>
              </a:ext>
            </a:extLst>
          </p:cNvPr>
          <p:cNvGraphicFramePr>
            <a:graphicFrameLocks noGrp="1"/>
          </p:cNvGraphicFramePr>
          <p:nvPr>
            <p:ph type="chart" sz="quarter" idx="11"/>
            <p:extLst>
              <p:ext uri="{D42A27DB-BD31-4B8C-83A1-F6EECF244321}">
                <p14:modId xmlns:p14="http://schemas.microsoft.com/office/powerpoint/2010/main" val="717072453"/>
              </p:ext>
            </p:extLst>
          </p:nvPr>
        </p:nvGraphicFramePr>
        <p:xfrm>
          <a:off x="8497888" y="2028825"/>
          <a:ext cx="3563937" cy="12588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3" name="Chart Placeholder 42">
            <a:extLst>
              <a:ext uri="{FF2B5EF4-FFF2-40B4-BE49-F238E27FC236}">
                <a16:creationId xmlns:a16="http://schemas.microsoft.com/office/drawing/2014/main" id="{00000000-0008-0000-2500-00002A000000}"/>
              </a:ext>
            </a:extLst>
          </p:cNvPr>
          <p:cNvGraphicFramePr>
            <a:graphicFrameLocks noGrp="1"/>
          </p:cNvGraphicFramePr>
          <p:nvPr>
            <p:ph type="chart" sz="quarter" idx="12"/>
            <p:extLst>
              <p:ext uri="{D42A27DB-BD31-4B8C-83A1-F6EECF244321}">
                <p14:modId xmlns:p14="http://schemas.microsoft.com/office/powerpoint/2010/main" val="2513598296"/>
              </p:ext>
            </p:extLst>
          </p:nvPr>
        </p:nvGraphicFramePr>
        <p:xfrm>
          <a:off x="8497888" y="3362325"/>
          <a:ext cx="3563937" cy="160496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Chart Placeholder 21">
            <a:extLst>
              <a:ext uri="{FF2B5EF4-FFF2-40B4-BE49-F238E27FC236}">
                <a16:creationId xmlns:a16="http://schemas.microsoft.com/office/drawing/2014/main" id="{00000000-0008-0000-2500-000023000000}"/>
              </a:ext>
            </a:extLst>
          </p:cNvPr>
          <p:cNvGraphicFramePr>
            <a:graphicFrameLocks noGrp="1"/>
          </p:cNvGraphicFramePr>
          <p:nvPr>
            <p:ph type="chart" sz="quarter" idx="14"/>
          </p:nvPr>
        </p:nvGraphicFramePr>
        <p:xfrm>
          <a:off x="4476750" y="706438"/>
          <a:ext cx="3563938" cy="1258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Chart Placeholder 30">
            <a:extLst>
              <a:ext uri="{FF2B5EF4-FFF2-40B4-BE49-F238E27FC236}">
                <a16:creationId xmlns:a16="http://schemas.microsoft.com/office/drawing/2014/main" id="{00000000-0008-0000-2500-000026000000}"/>
              </a:ext>
            </a:extLst>
          </p:cNvPr>
          <p:cNvGraphicFramePr>
            <a:graphicFrameLocks noGrp="1"/>
          </p:cNvGraphicFramePr>
          <p:nvPr>
            <p:ph type="chart" sz="quarter" idx="15"/>
            <p:extLst>
              <p:ext uri="{D42A27DB-BD31-4B8C-83A1-F6EECF244321}">
                <p14:modId xmlns:p14="http://schemas.microsoft.com/office/powerpoint/2010/main" val="1759901775"/>
              </p:ext>
            </p:extLst>
          </p:nvPr>
        </p:nvGraphicFramePr>
        <p:xfrm>
          <a:off x="4476750" y="2028825"/>
          <a:ext cx="3563938" cy="125888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0" name="Chart Placeholder 39">
            <a:extLst>
              <a:ext uri="{FF2B5EF4-FFF2-40B4-BE49-F238E27FC236}">
                <a16:creationId xmlns:a16="http://schemas.microsoft.com/office/drawing/2014/main" id="{00000000-0008-0000-2500-000029000000}"/>
              </a:ext>
            </a:extLst>
          </p:cNvPr>
          <p:cNvGraphicFramePr>
            <a:graphicFrameLocks noGrp="1"/>
          </p:cNvGraphicFramePr>
          <p:nvPr>
            <p:ph type="chart" sz="quarter" idx="16"/>
            <p:extLst>
              <p:ext uri="{D42A27DB-BD31-4B8C-83A1-F6EECF244321}">
                <p14:modId xmlns:p14="http://schemas.microsoft.com/office/powerpoint/2010/main" val="1726044482"/>
              </p:ext>
            </p:extLst>
          </p:nvPr>
        </p:nvGraphicFramePr>
        <p:xfrm>
          <a:off x="4476750" y="3381375"/>
          <a:ext cx="3563938" cy="160337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9" name="Chart Placeholder 18">
            <a:extLst>
              <a:ext uri="{FF2B5EF4-FFF2-40B4-BE49-F238E27FC236}">
                <a16:creationId xmlns:a16="http://schemas.microsoft.com/office/drawing/2014/main" id="{00000000-0008-0000-2500-00001F000000}"/>
              </a:ext>
            </a:extLst>
          </p:cNvPr>
          <p:cNvGraphicFramePr>
            <a:graphicFrameLocks noGrp="1"/>
          </p:cNvGraphicFramePr>
          <p:nvPr>
            <p:ph type="chart" sz="quarter" idx="18"/>
          </p:nvPr>
        </p:nvGraphicFramePr>
        <p:xfrm>
          <a:off x="454025" y="706438"/>
          <a:ext cx="3563938" cy="1258887"/>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8" name="Chart Placeholder 27">
            <a:extLst>
              <a:ext uri="{FF2B5EF4-FFF2-40B4-BE49-F238E27FC236}">
                <a16:creationId xmlns:a16="http://schemas.microsoft.com/office/drawing/2014/main" id="{00000000-0008-0000-2500-000025000000}"/>
              </a:ext>
            </a:extLst>
          </p:cNvPr>
          <p:cNvGraphicFramePr>
            <a:graphicFrameLocks noGrp="1"/>
          </p:cNvGraphicFramePr>
          <p:nvPr>
            <p:ph type="chart" sz="quarter" idx="19"/>
            <p:extLst>
              <p:ext uri="{D42A27DB-BD31-4B8C-83A1-F6EECF244321}">
                <p14:modId xmlns:p14="http://schemas.microsoft.com/office/powerpoint/2010/main" val="1635924104"/>
              </p:ext>
            </p:extLst>
          </p:nvPr>
        </p:nvGraphicFramePr>
        <p:xfrm>
          <a:off x="454025" y="2028825"/>
          <a:ext cx="3563938" cy="1258888"/>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37" name="Chart Placeholder 36">
            <a:extLst>
              <a:ext uri="{FF2B5EF4-FFF2-40B4-BE49-F238E27FC236}">
                <a16:creationId xmlns:a16="http://schemas.microsoft.com/office/drawing/2014/main" id="{00000000-0008-0000-2500-000028000000}"/>
              </a:ext>
            </a:extLst>
          </p:cNvPr>
          <p:cNvGraphicFramePr>
            <a:graphicFrameLocks noGrp="1"/>
          </p:cNvGraphicFramePr>
          <p:nvPr>
            <p:ph type="chart" sz="quarter" idx="20"/>
          </p:nvPr>
        </p:nvGraphicFramePr>
        <p:xfrm>
          <a:off x="454025" y="3362325"/>
          <a:ext cx="3563938" cy="1260475"/>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46" name="Chart Placeholder 45">
            <a:extLst>
              <a:ext uri="{FF2B5EF4-FFF2-40B4-BE49-F238E27FC236}">
                <a16:creationId xmlns:a16="http://schemas.microsoft.com/office/drawing/2014/main" id="{00000000-0008-0000-2500-000030000000}"/>
              </a:ext>
            </a:extLst>
          </p:cNvPr>
          <p:cNvGraphicFramePr>
            <a:graphicFrameLocks noGrp="1"/>
          </p:cNvGraphicFramePr>
          <p:nvPr>
            <p:ph type="chart" sz="quarter" idx="21"/>
            <p:extLst>
              <p:ext uri="{D42A27DB-BD31-4B8C-83A1-F6EECF244321}">
                <p14:modId xmlns:p14="http://schemas.microsoft.com/office/powerpoint/2010/main" val="449964752"/>
              </p:ext>
            </p:extLst>
          </p:nvPr>
        </p:nvGraphicFramePr>
        <p:xfrm>
          <a:off x="454025" y="4708525"/>
          <a:ext cx="3563938" cy="1604963"/>
        </p:xfrm>
        <a:graphic>
          <a:graphicData uri="http://schemas.openxmlformats.org/drawingml/2006/chart">
            <c:chart xmlns:c="http://schemas.openxmlformats.org/drawingml/2006/chart" xmlns:r="http://schemas.openxmlformats.org/officeDocument/2006/relationships" r:id="rId12"/>
          </a:graphicData>
        </a:graphic>
      </p:graphicFrame>
      <p:sp>
        <p:nvSpPr>
          <p:cNvPr id="14" name="Text Placeholder 13">
            <a:extLst>
              <a:ext uri="{FF2B5EF4-FFF2-40B4-BE49-F238E27FC236}">
                <a16:creationId xmlns:a16="http://schemas.microsoft.com/office/drawing/2014/main" id="{91F87B99-D4CC-4731-91BA-C2FC43E3FF66}"/>
              </a:ext>
            </a:extLst>
          </p:cNvPr>
          <p:cNvSpPr>
            <a:spLocks noGrp="1"/>
          </p:cNvSpPr>
          <p:nvPr>
            <p:ph type="body" sz="quarter" idx="22"/>
          </p:nvPr>
        </p:nvSpPr>
        <p:spPr/>
        <p:txBody>
          <a:bodyPr/>
          <a:lstStyle/>
          <a:p>
            <a:pPr marL="0" indent="0">
              <a:buNone/>
            </a:pPr>
            <a:r>
              <a:rPr lang="en-GB" dirty="0"/>
              <a:t>It has impacted on most localities but some more than others…</a:t>
            </a:r>
          </a:p>
        </p:txBody>
      </p:sp>
      <p:sp>
        <p:nvSpPr>
          <p:cNvPr id="8" name="Text Placeholder 46">
            <a:extLst>
              <a:ext uri="{FF2B5EF4-FFF2-40B4-BE49-F238E27FC236}">
                <a16:creationId xmlns:a16="http://schemas.microsoft.com/office/drawing/2014/main" id="{225F1AE4-BD28-4FE5-9FEA-F71FF65CD587}"/>
              </a:ext>
            </a:extLst>
          </p:cNvPr>
          <p:cNvSpPr txBox="1">
            <a:spLocks/>
          </p:cNvSpPr>
          <p:nvPr/>
        </p:nvSpPr>
        <p:spPr>
          <a:xfrm>
            <a:off x="6597650" y="6454206"/>
            <a:ext cx="5411788" cy="230188"/>
          </a:xfrm>
          <a:prstGeom prst="rect">
            <a:avLst/>
          </a:prstGeom>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dirty="0"/>
              <a:t>Source: Sport England, Active Lives Adults, Nov 15/16 to May 20/21</a:t>
            </a:r>
            <a:endParaRPr lang="en-GB" dirty="0"/>
          </a:p>
        </p:txBody>
      </p:sp>
    </p:spTree>
    <p:extLst>
      <p:ext uri="{BB962C8B-B14F-4D97-AF65-F5344CB8AC3E}">
        <p14:creationId xmlns:p14="http://schemas.microsoft.com/office/powerpoint/2010/main" val="1882907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Chart Placeholder 39">
            <a:extLst>
              <a:ext uri="{FF2B5EF4-FFF2-40B4-BE49-F238E27FC236}">
                <a16:creationId xmlns:a16="http://schemas.microsoft.com/office/drawing/2014/main" id="{00000000-0008-0000-0600-000003000000}"/>
              </a:ext>
            </a:extLst>
          </p:cNvPr>
          <p:cNvGraphicFramePr>
            <a:graphicFrameLocks noGrp="1"/>
          </p:cNvGraphicFramePr>
          <p:nvPr>
            <p:ph type="chart" sz="quarter" idx="10"/>
          </p:nvPr>
        </p:nvGraphicFramePr>
        <p:xfrm>
          <a:off x="8497888" y="706438"/>
          <a:ext cx="3563937" cy="1258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Chart Placeholder 42">
            <a:extLst>
              <a:ext uri="{FF2B5EF4-FFF2-40B4-BE49-F238E27FC236}">
                <a16:creationId xmlns:a16="http://schemas.microsoft.com/office/drawing/2014/main" id="{00000000-0008-0000-0700-000003000000}"/>
              </a:ext>
            </a:extLst>
          </p:cNvPr>
          <p:cNvGraphicFramePr>
            <a:graphicFrameLocks noGrp="1"/>
          </p:cNvGraphicFramePr>
          <p:nvPr>
            <p:ph type="chart" sz="quarter" idx="11"/>
          </p:nvPr>
        </p:nvGraphicFramePr>
        <p:xfrm>
          <a:off x="8497888" y="2028825"/>
          <a:ext cx="3563937" cy="12588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6" name="Chart Placeholder 45">
            <a:extLst>
              <a:ext uri="{FF2B5EF4-FFF2-40B4-BE49-F238E27FC236}">
                <a16:creationId xmlns:a16="http://schemas.microsoft.com/office/drawing/2014/main" id="{00000000-0008-0000-0800-000003000000}"/>
              </a:ext>
            </a:extLst>
          </p:cNvPr>
          <p:cNvGraphicFramePr>
            <a:graphicFrameLocks noGrp="1"/>
          </p:cNvGraphicFramePr>
          <p:nvPr>
            <p:ph type="chart" sz="quarter" idx="12"/>
          </p:nvPr>
        </p:nvGraphicFramePr>
        <p:xfrm>
          <a:off x="8497888" y="3362325"/>
          <a:ext cx="3563937" cy="126047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Chart Placeholder 27">
            <a:extLst>
              <a:ext uri="{FF2B5EF4-FFF2-40B4-BE49-F238E27FC236}">
                <a16:creationId xmlns:a16="http://schemas.microsoft.com/office/drawing/2014/main" id="{00000000-0008-0000-0200-00000E000000}"/>
              </a:ext>
            </a:extLst>
          </p:cNvPr>
          <p:cNvGraphicFramePr>
            <a:graphicFrameLocks noGrp="1"/>
          </p:cNvGraphicFramePr>
          <p:nvPr>
            <p:ph type="chart" sz="quarter" idx="14"/>
          </p:nvPr>
        </p:nvGraphicFramePr>
        <p:xfrm>
          <a:off x="4476750" y="706438"/>
          <a:ext cx="3563938" cy="1258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Chart Placeholder 30">
            <a:extLst>
              <a:ext uri="{FF2B5EF4-FFF2-40B4-BE49-F238E27FC236}">
                <a16:creationId xmlns:a16="http://schemas.microsoft.com/office/drawing/2014/main" id="{00000000-0008-0000-0300-000003000000}"/>
              </a:ext>
            </a:extLst>
          </p:cNvPr>
          <p:cNvGraphicFramePr>
            <a:graphicFrameLocks noGrp="1"/>
          </p:cNvGraphicFramePr>
          <p:nvPr>
            <p:ph type="chart" sz="quarter" idx="15"/>
          </p:nvPr>
        </p:nvGraphicFramePr>
        <p:xfrm>
          <a:off x="4476750" y="2028825"/>
          <a:ext cx="3563938" cy="125888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Chart Placeholder 33">
            <a:extLst>
              <a:ext uri="{FF2B5EF4-FFF2-40B4-BE49-F238E27FC236}">
                <a16:creationId xmlns:a16="http://schemas.microsoft.com/office/drawing/2014/main" id="{00000000-0008-0000-0400-000003000000}"/>
              </a:ext>
            </a:extLst>
          </p:cNvPr>
          <p:cNvGraphicFramePr>
            <a:graphicFrameLocks noGrp="1"/>
          </p:cNvGraphicFramePr>
          <p:nvPr>
            <p:ph type="chart" sz="quarter" idx="16"/>
          </p:nvPr>
        </p:nvGraphicFramePr>
        <p:xfrm>
          <a:off x="4476750" y="3381375"/>
          <a:ext cx="3563938" cy="126047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Chart Placeholder 24">
            <a:extLst>
              <a:ext uri="{FF2B5EF4-FFF2-40B4-BE49-F238E27FC236}">
                <a16:creationId xmlns:a16="http://schemas.microsoft.com/office/drawing/2014/main" id="{00000000-0008-0000-0100-000003000000}"/>
              </a:ext>
            </a:extLst>
          </p:cNvPr>
          <p:cNvGraphicFramePr>
            <a:graphicFrameLocks noGrp="1"/>
          </p:cNvGraphicFramePr>
          <p:nvPr>
            <p:ph type="chart" sz="quarter" idx="18"/>
          </p:nvPr>
        </p:nvGraphicFramePr>
        <p:xfrm>
          <a:off x="454025" y="706438"/>
          <a:ext cx="3563938" cy="1258887"/>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3" name="Chart Placeholder 52">
            <a:extLst>
              <a:ext uri="{FF2B5EF4-FFF2-40B4-BE49-F238E27FC236}">
                <a16:creationId xmlns:a16="http://schemas.microsoft.com/office/drawing/2014/main" id="{00000000-0008-0000-0A00-000003000000}"/>
              </a:ext>
            </a:extLst>
          </p:cNvPr>
          <p:cNvGraphicFramePr>
            <a:graphicFrameLocks noGrp="1"/>
          </p:cNvGraphicFramePr>
          <p:nvPr>
            <p:ph type="chart" sz="quarter" idx="19"/>
          </p:nvPr>
        </p:nvGraphicFramePr>
        <p:xfrm>
          <a:off x="454025" y="2028825"/>
          <a:ext cx="3563938" cy="1258888"/>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6" name="Chart Placeholder 55">
            <a:extLst>
              <a:ext uri="{FF2B5EF4-FFF2-40B4-BE49-F238E27FC236}">
                <a16:creationId xmlns:a16="http://schemas.microsoft.com/office/drawing/2014/main" id="{00000000-0008-0000-0B00-000003000000}"/>
              </a:ext>
            </a:extLst>
          </p:cNvPr>
          <p:cNvGraphicFramePr>
            <a:graphicFrameLocks noGrp="1"/>
          </p:cNvGraphicFramePr>
          <p:nvPr>
            <p:ph type="chart" sz="quarter" idx="20"/>
          </p:nvPr>
        </p:nvGraphicFramePr>
        <p:xfrm>
          <a:off x="454025" y="3362325"/>
          <a:ext cx="3563938" cy="1260475"/>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0" name="Chart Placeholder 59">
            <a:extLst>
              <a:ext uri="{FF2B5EF4-FFF2-40B4-BE49-F238E27FC236}">
                <a16:creationId xmlns:a16="http://schemas.microsoft.com/office/drawing/2014/main" id="{00000000-0008-0000-0C00-000003000000}"/>
              </a:ext>
            </a:extLst>
          </p:cNvPr>
          <p:cNvGraphicFramePr>
            <a:graphicFrameLocks noGrp="1"/>
          </p:cNvGraphicFramePr>
          <p:nvPr>
            <p:ph type="chart" sz="quarter" idx="21"/>
            <p:extLst>
              <p:ext uri="{D42A27DB-BD31-4B8C-83A1-F6EECF244321}">
                <p14:modId xmlns:p14="http://schemas.microsoft.com/office/powerpoint/2010/main" val="117629910"/>
              </p:ext>
            </p:extLst>
          </p:nvPr>
        </p:nvGraphicFramePr>
        <p:xfrm>
          <a:off x="454025" y="4708525"/>
          <a:ext cx="3563938" cy="1425575"/>
        </p:xfrm>
        <a:graphic>
          <a:graphicData uri="http://schemas.openxmlformats.org/drawingml/2006/chart">
            <c:chart xmlns:c="http://schemas.openxmlformats.org/drawingml/2006/chart" xmlns:r="http://schemas.openxmlformats.org/officeDocument/2006/relationships" r:id="rId12"/>
          </a:graphicData>
        </a:graphic>
      </p:graphicFrame>
      <p:sp>
        <p:nvSpPr>
          <p:cNvPr id="59" name="Text Placeholder 58">
            <a:extLst>
              <a:ext uri="{FF2B5EF4-FFF2-40B4-BE49-F238E27FC236}">
                <a16:creationId xmlns:a16="http://schemas.microsoft.com/office/drawing/2014/main" id="{05498FA0-0F5B-4FFE-940E-DE42A021031B}"/>
              </a:ext>
            </a:extLst>
          </p:cNvPr>
          <p:cNvSpPr>
            <a:spLocks noGrp="1"/>
          </p:cNvSpPr>
          <p:nvPr>
            <p:ph type="body" sz="quarter" idx="22"/>
          </p:nvPr>
        </p:nvSpPr>
        <p:spPr/>
        <p:txBody>
          <a:bodyPr/>
          <a:lstStyle/>
          <a:p>
            <a:pPr marL="0" indent="0">
              <a:buNone/>
            </a:pPr>
            <a:r>
              <a:rPr lang="en-GB" dirty="0"/>
              <a:t>It has impacted across most adult demographic groups</a:t>
            </a:r>
          </a:p>
        </p:txBody>
      </p:sp>
      <p:graphicFrame>
        <p:nvGraphicFramePr>
          <p:cNvPr id="55" name="Chart Placeholder 54">
            <a:extLst>
              <a:ext uri="{FF2B5EF4-FFF2-40B4-BE49-F238E27FC236}">
                <a16:creationId xmlns:a16="http://schemas.microsoft.com/office/drawing/2014/main" id="{00000000-0008-0000-0E00-00001E000000}"/>
              </a:ext>
            </a:extLst>
          </p:cNvPr>
          <p:cNvGraphicFramePr>
            <a:graphicFrameLocks noGrp="1"/>
          </p:cNvGraphicFramePr>
          <p:nvPr>
            <p:ph type="chart" sz="quarter" idx="23"/>
            <p:extLst>
              <p:ext uri="{D42A27DB-BD31-4B8C-83A1-F6EECF244321}">
                <p14:modId xmlns:p14="http://schemas.microsoft.com/office/powerpoint/2010/main" val="3706965942"/>
              </p:ext>
            </p:extLst>
          </p:nvPr>
        </p:nvGraphicFramePr>
        <p:xfrm>
          <a:off x="4017963" y="6307138"/>
          <a:ext cx="4643437" cy="474662"/>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63" name="Chart Placeholder 62">
            <a:extLst>
              <a:ext uri="{FF2B5EF4-FFF2-40B4-BE49-F238E27FC236}">
                <a16:creationId xmlns:a16="http://schemas.microsoft.com/office/drawing/2014/main" id="{00000000-0008-0000-0900-000003000000}"/>
              </a:ext>
            </a:extLst>
          </p:cNvPr>
          <p:cNvGraphicFramePr>
            <a:graphicFrameLocks noGrp="1"/>
          </p:cNvGraphicFramePr>
          <p:nvPr>
            <p:ph type="chart" sz="quarter" idx="24"/>
            <p:extLst>
              <p:ext uri="{D42A27DB-BD31-4B8C-83A1-F6EECF244321}">
                <p14:modId xmlns:p14="http://schemas.microsoft.com/office/powerpoint/2010/main" val="1224155136"/>
              </p:ext>
            </p:extLst>
          </p:nvPr>
        </p:nvGraphicFramePr>
        <p:xfrm>
          <a:off x="8493125" y="4708525"/>
          <a:ext cx="3563938" cy="1425575"/>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62" name="Chart Placeholder 61">
            <a:extLst>
              <a:ext uri="{FF2B5EF4-FFF2-40B4-BE49-F238E27FC236}">
                <a16:creationId xmlns:a16="http://schemas.microsoft.com/office/drawing/2014/main" id="{00000000-0008-0000-0500-000003000000}"/>
              </a:ext>
            </a:extLst>
          </p:cNvPr>
          <p:cNvGraphicFramePr>
            <a:graphicFrameLocks noGrp="1"/>
          </p:cNvGraphicFramePr>
          <p:nvPr>
            <p:ph type="chart" sz="quarter" idx="25"/>
            <p:extLst>
              <p:ext uri="{D42A27DB-BD31-4B8C-83A1-F6EECF244321}">
                <p14:modId xmlns:p14="http://schemas.microsoft.com/office/powerpoint/2010/main" val="3667545258"/>
              </p:ext>
            </p:extLst>
          </p:nvPr>
        </p:nvGraphicFramePr>
        <p:xfrm>
          <a:off x="4471988" y="4727575"/>
          <a:ext cx="3563937" cy="1423988"/>
        </p:xfrm>
        <a:graphic>
          <a:graphicData uri="http://schemas.openxmlformats.org/drawingml/2006/chart">
            <c:chart xmlns:c="http://schemas.openxmlformats.org/drawingml/2006/chart" xmlns:r="http://schemas.openxmlformats.org/officeDocument/2006/relationships" r:id="rId15"/>
          </a:graphicData>
        </a:graphic>
      </p:graphicFrame>
      <p:sp>
        <p:nvSpPr>
          <p:cNvPr id="16" name="Text Placeholder 3">
            <a:extLst>
              <a:ext uri="{FF2B5EF4-FFF2-40B4-BE49-F238E27FC236}">
                <a16:creationId xmlns:a16="http://schemas.microsoft.com/office/drawing/2014/main" id="{9206E5D4-FBC4-468D-B7C2-3E2747E05EDB}"/>
              </a:ext>
            </a:extLst>
          </p:cNvPr>
          <p:cNvSpPr txBox="1">
            <a:spLocks/>
          </p:cNvSpPr>
          <p:nvPr/>
        </p:nvSpPr>
        <p:spPr>
          <a:xfrm>
            <a:off x="6593155" y="6501072"/>
            <a:ext cx="5411650" cy="2309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buFont typeface="Arial" panose="020B0604020202020204" pitchFamily="34" charset="0"/>
              <a:buNone/>
            </a:pPr>
            <a:r>
              <a:rPr lang="en-US" sz="1000" dirty="0"/>
              <a:t>Source: Sport England, Active Lives Adults, Nov 15/16 to May 20/21</a:t>
            </a:r>
            <a:endParaRPr lang="en-GB" sz="1000" dirty="0"/>
          </a:p>
          <a:p>
            <a:pPr algn="r">
              <a:buFont typeface="Arial" panose="020B0604020202020204" pitchFamily="34" charset="0"/>
              <a:buNone/>
            </a:pPr>
            <a:endParaRPr lang="en-GB" sz="1000" dirty="0"/>
          </a:p>
        </p:txBody>
      </p:sp>
    </p:spTree>
    <p:extLst>
      <p:ext uri="{BB962C8B-B14F-4D97-AF65-F5344CB8AC3E}">
        <p14:creationId xmlns:p14="http://schemas.microsoft.com/office/powerpoint/2010/main" val="1624613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38E5FB-DC89-4349-B94D-CF975AFEFE46}"/>
              </a:ext>
            </a:extLst>
          </p:cNvPr>
          <p:cNvSpPr>
            <a:spLocks noGrp="1"/>
          </p:cNvSpPr>
          <p:nvPr>
            <p:ph type="body" sz="quarter" idx="11"/>
          </p:nvPr>
        </p:nvSpPr>
        <p:spPr/>
        <p:txBody>
          <a:bodyPr>
            <a:normAutofit lnSpcReduction="10000"/>
          </a:bodyPr>
          <a:lstStyle/>
          <a:p>
            <a:r>
              <a:rPr lang="en-GB" dirty="0"/>
              <a:t>Sedentary behaviour has grown…</a:t>
            </a:r>
          </a:p>
        </p:txBody>
      </p:sp>
      <p:sp>
        <p:nvSpPr>
          <p:cNvPr id="4" name="Text Placeholder 3">
            <a:extLst>
              <a:ext uri="{FF2B5EF4-FFF2-40B4-BE49-F238E27FC236}">
                <a16:creationId xmlns:a16="http://schemas.microsoft.com/office/drawing/2014/main" id="{B916BA0B-1E23-4436-B496-155113C8CBA9}"/>
              </a:ext>
            </a:extLst>
          </p:cNvPr>
          <p:cNvSpPr>
            <a:spLocks noGrp="1"/>
          </p:cNvSpPr>
          <p:nvPr>
            <p:ph type="body" sz="quarter" idx="12"/>
          </p:nvPr>
        </p:nvSpPr>
        <p:spPr/>
        <p:txBody>
          <a:bodyPr>
            <a:normAutofit lnSpcReduction="10000"/>
          </a:bodyPr>
          <a:lstStyle/>
          <a:p>
            <a:pPr algn="r"/>
            <a:r>
              <a:rPr lang="en-US" dirty="0"/>
              <a:t>Source: Sport England, Active Lives Adults, Nov 19/20</a:t>
            </a:r>
            <a:endParaRPr lang="en-GB" dirty="0"/>
          </a:p>
        </p:txBody>
      </p:sp>
      <p:sp>
        <p:nvSpPr>
          <p:cNvPr id="18" name="Title 1">
            <a:extLst>
              <a:ext uri="{FF2B5EF4-FFF2-40B4-BE49-F238E27FC236}">
                <a16:creationId xmlns:a16="http://schemas.microsoft.com/office/drawing/2014/main" id="{00000000-0008-0000-1000-00000C000000}"/>
              </a:ext>
            </a:extLst>
          </p:cNvPr>
          <p:cNvSpPr txBox="1">
            <a:spLocks noGrp="1"/>
          </p:cNvSpPr>
          <p:nvPr>
            <p:ph idx="4294967295"/>
          </p:nvPr>
        </p:nvSpPr>
        <p:spPr>
          <a:xfrm>
            <a:off x="1565881" y="1513458"/>
            <a:ext cx="1448271" cy="862905"/>
          </a:xfrm>
          <a:prstGeom prst="rect">
            <a:avLst/>
          </a:prstGeom>
          <a:solidFill>
            <a:schemeClr val="accent1"/>
          </a:solidFill>
          <a:ln>
            <a:noFill/>
          </a:ln>
        </p:spPr>
        <p:txBody>
          <a:bodyPr wrap="square" anchor="ctr">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50000"/>
              </a:lnSpc>
              <a:spcBef>
                <a:spcPts val="600"/>
              </a:spcBef>
              <a:buNone/>
            </a:pPr>
            <a:r>
              <a:rPr lang="en-GB" sz="2800" b="1" dirty="0">
                <a:solidFill>
                  <a:schemeClr val="bg1"/>
                </a:solidFill>
              </a:rPr>
              <a:t>453,000 </a:t>
            </a:r>
          </a:p>
          <a:p>
            <a:pPr>
              <a:lnSpc>
                <a:spcPct val="50000"/>
              </a:lnSpc>
              <a:spcBef>
                <a:spcPts val="600"/>
              </a:spcBef>
              <a:buNone/>
            </a:pPr>
            <a:r>
              <a:rPr lang="en-GB" sz="2800" b="1" dirty="0">
                <a:solidFill>
                  <a:schemeClr val="bg1"/>
                </a:solidFill>
              </a:rPr>
              <a:t>people</a:t>
            </a:r>
          </a:p>
        </p:txBody>
      </p:sp>
      <p:sp>
        <p:nvSpPr>
          <p:cNvPr id="19" name="Title 1">
            <a:extLst>
              <a:ext uri="{FF2B5EF4-FFF2-40B4-BE49-F238E27FC236}">
                <a16:creationId xmlns:a16="http://schemas.microsoft.com/office/drawing/2014/main" id="{9D826278-B8E6-4A53-916C-67DFE48255AE}"/>
              </a:ext>
            </a:extLst>
          </p:cNvPr>
          <p:cNvSpPr txBox="1">
            <a:spLocks/>
          </p:cNvSpPr>
          <p:nvPr/>
        </p:nvSpPr>
        <p:spPr>
          <a:xfrm>
            <a:off x="4687464" y="1506070"/>
            <a:ext cx="1530456" cy="890357"/>
          </a:xfrm>
          <a:prstGeom prst="rect">
            <a:avLst/>
          </a:prstGeom>
          <a:solidFill>
            <a:schemeClr val="tx1"/>
          </a:solidFill>
          <a:ln>
            <a:noFill/>
          </a:ln>
        </p:spPr>
        <p:txBody>
          <a:bodyPr vert="horz" wrap="square" lIns="91440" tIns="45720" rIns="91440" bIns="45720" rtlCol="0" anchor="ctr">
            <a:noAutofit/>
          </a:bodyPr>
          <a:lstStyle>
            <a:lvl1pPr marL="0" indent="0" algn="l" defTabSz="914400" rtl="0" eaLnBrk="1" latinLnBrk="0" hangingPunct="1">
              <a:lnSpc>
                <a:spcPct val="90000"/>
              </a:lnSpc>
              <a:spcBef>
                <a:spcPts val="1000"/>
              </a:spcBef>
              <a:buFont typeface="Wingdings" panose="05000000000000000000" pitchFamily="2" charset="2"/>
              <a:buNone/>
              <a:defRPr sz="11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Wingdings" panose="05000000000000000000" pitchFamily="2" charset="2"/>
              <a:buChar char="§"/>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Wingdings" panose="05000000000000000000" pitchFamily="2" charset="2"/>
              <a:buChar char="§"/>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Wingdings" panose="05000000000000000000" pitchFamily="2" charset="2"/>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Wingdings" panose="05000000000000000000" pitchFamily="2" charset="2"/>
              <a:buChar char="§"/>
              <a:defRPr sz="11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9pPr>
          </a:lstStyle>
          <a:p>
            <a:pPr>
              <a:lnSpc>
                <a:spcPct val="50000"/>
              </a:lnSpc>
              <a:spcBef>
                <a:spcPts val="600"/>
              </a:spcBef>
            </a:pPr>
            <a:r>
              <a:rPr lang="en-GB" sz="2800" b="1" dirty="0">
                <a:solidFill>
                  <a:schemeClr val="bg1"/>
                </a:solidFill>
              </a:rPr>
              <a:t>179,000 </a:t>
            </a:r>
          </a:p>
          <a:p>
            <a:pPr>
              <a:lnSpc>
                <a:spcPct val="50000"/>
              </a:lnSpc>
              <a:spcBef>
                <a:spcPts val="600"/>
              </a:spcBef>
            </a:pPr>
            <a:r>
              <a:rPr lang="en-GB" sz="2800" b="1" dirty="0">
                <a:solidFill>
                  <a:schemeClr val="bg1"/>
                </a:solidFill>
              </a:rPr>
              <a:t>people</a:t>
            </a:r>
          </a:p>
        </p:txBody>
      </p:sp>
      <p:sp>
        <p:nvSpPr>
          <p:cNvPr id="21" name="Title 1">
            <a:extLst>
              <a:ext uri="{FF2B5EF4-FFF2-40B4-BE49-F238E27FC236}">
                <a16:creationId xmlns:a16="http://schemas.microsoft.com/office/drawing/2014/main" id="{45602904-AC5C-435E-BAA3-DAF5D7A19596}"/>
              </a:ext>
            </a:extLst>
          </p:cNvPr>
          <p:cNvSpPr txBox="1">
            <a:spLocks/>
          </p:cNvSpPr>
          <p:nvPr/>
        </p:nvSpPr>
        <p:spPr>
          <a:xfrm>
            <a:off x="7830563" y="1544280"/>
            <a:ext cx="1254273" cy="862905"/>
          </a:xfrm>
          <a:prstGeom prst="rect">
            <a:avLst/>
          </a:prstGeom>
          <a:noFill/>
          <a:ln>
            <a:noFill/>
          </a:ln>
        </p:spPr>
        <p:txBody>
          <a:bodyPr vert="horz" wrap="square" lIns="91440" tIns="45720" rIns="91440" bIns="45720" rtlCol="0" anchor="ctr">
            <a:noAutofit/>
          </a:bodyPr>
          <a:lstStyle>
            <a:lvl1pPr marL="0" indent="0" algn="l" defTabSz="914400" rtl="0" eaLnBrk="1" latinLnBrk="0" hangingPunct="1">
              <a:lnSpc>
                <a:spcPct val="90000"/>
              </a:lnSpc>
              <a:spcBef>
                <a:spcPts val="1000"/>
              </a:spcBef>
              <a:buFont typeface="Wingdings" panose="05000000000000000000" pitchFamily="2" charset="2"/>
              <a:buNone/>
              <a:defRPr sz="11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Wingdings" panose="05000000000000000000" pitchFamily="2" charset="2"/>
              <a:buChar char="§"/>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Wingdings" panose="05000000000000000000" pitchFamily="2" charset="2"/>
              <a:buChar char="§"/>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Wingdings" panose="05000000000000000000" pitchFamily="2" charset="2"/>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Wingdings" panose="05000000000000000000" pitchFamily="2" charset="2"/>
              <a:buChar char="§"/>
              <a:defRPr sz="11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9pPr>
          </a:lstStyle>
          <a:p>
            <a:pPr>
              <a:lnSpc>
                <a:spcPct val="50000"/>
              </a:lnSpc>
              <a:spcBef>
                <a:spcPts val="600"/>
              </a:spcBef>
            </a:pPr>
            <a:r>
              <a:rPr lang="en-GB" sz="2800" b="1" dirty="0"/>
              <a:t>29,000 </a:t>
            </a:r>
          </a:p>
          <a:p>
            <a:pPr>
              <a:lnSpc>
                <a:spcPct val="50000"/>
              </a:lnSpc>
              <a:spcBef>
                <a:spcPts val="600"/>
              </a:spcBef>
            </a:pPr>
            <a:r>
              <a:rPr lang="en-GB" sz="2800" b="1" dirty="0"/>
              <a:t>people</a:t>
            </a:r>
          </a:p>
        </p:txBody>
      </p:sp>
      <p:graphicFrame>
        <p:nvGraphicFramePr>
          <p:cNvPr id="10" name="Chart Placeholder 9">
            <a:extLst>
              <a:ext uri="{FF2B5EF4-FFF2-40B4-BE49-F238E27FC236}">
                <a16:creationId xmlns:a16="http://schemas.microsoft.com/office/drawing/2014/main" id="{00000000-0008-0000-2D00-000011000000}"/>
              </a:ext>
            </a:extLst>
          </p:cNvPr>
          <p:cNvGraphicFramePr>
            <a:graphicFrameLocks noGrp="1"/>
          </p:cNvGraphicFramePr>
          <p:nvPr>
            <p:ph type="chart" sz="quarter" idx="10"/>
            <p:extLst>
              <p:ext uri="{D42A27DB-BD31-4B8C-83A1-F6EECF244321}">
                <p14:modId xmlns:p14="http://schemas.microsoft.com/office/powerpoint/2010/main" val="316878570"/>
              </p:ext>
            </p:extLst>
          </p:nvPr>
        </p:nvGraphicFramePr>
        <p:xfrm>
          <a:off x="163513" y="2916238"/>
          <a:ext cx="11845925" cy="32083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25736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EC5A97-7239-467D-AFBB-F73C59045934}"/>
              </a:ext>
            </a:extLst>
          </p:cNvPr>
          <p:cNvSpPr>
            <a:spLocks noGrp="1"/>
          </p:cNvSpPr>
          <p:nvPr>
            <p:ph type="title"/>
          </p:nvPr>
        </p:nvSpPr>
        <p:spPr>
          <a:xfrm>
            <a:off x="1411979" y="1973876"/>
            <a:ext cx="5539410" cy="1325563"/>
          </a:xfrm>
        </p:spPr>
        <p:txBody>
          <a:bodyPr/>
          <a:lstStyle/>
          <a:p>
            <a:r>
              <a:rPr lang="en-GB" sz="8000" b="0" dirty="0">
                <a:solidFill>
                  <a:schemeClr val="tx1"/>
                </a:solidFill>
              </a:rPr>
              <a:t>Contents</a:t>
            </a:r>
          </a:p>
        </p:txBody>
      </p:sp>
      <p:sp>
        <p:nvSpPr>
          <p:cNvPr id="4" name="Content Placeholder 3">
            <a:extLst>
              <a:ext uri="{FF2B5EF4-FFF2-40B4-BE49-F238E27FC236}">
                <a16:creationId xmlns:a16="http://schemas.microsoft.com/office/drawing/2014/main" id="{66125386-53EF-4B3A-BD91-CEB1A21FA535}"/>
              </a:ext>
            </a:extLst>
          </p:cNvPr>
          <p:cNvSpPr>
            <a:spLocks noGrp="1"/>
          </p:cNvSpPr>
          <p:nvPr>
            <p:ph idx="10"/>
          </p:nvPr>
        </p:nvSpPr>
        <p:spPr>
          <a:xfrm>
            <a:off x="6534364" y="801384"/>
            <a:ext cx="4819436" cy="5611996"/>
          </a:xfrm>
        </p:spPr>
        <p:txBody>
          <a:bodyPr>
            <a:normAutofit/>
          </a:bodyPr>
          <a:lstStyle/>
          <a:p>
            <a:pPr marL="342900" indent="-342900">
              <a:buClr>
                <a:schemeClr val="accent1"/>
              </a:buClr>
              <a:buFont typeface="Wingdings" panose="05000000000000000000" pitchFamily="2" charset="2"/>
              <a:buChar char="§"/>
            </a:pPr>
            <a:r>
              <a:rPr lang="en-GB">
                <a:solidFill>
                  <a:schemeClr val="tx1"/>
                </a:solidFill>
              </a:rPr>
              <a:t>What does </a:t>
            </a:r>
            <a:r>
              <a:rPr lang="en-GB" dirty="0">
                <a:solidFill>
                  <a:schemeClr val="tx1"/>
                </a:solidFill>
              </a:rPr>
              <a:t>our population look like?</a:t>
            </a:r>
          </a:p>
          <a:p>
            <a:pPr marL="342900" indent="-342900">
              <a:buClr>
                <a:schemeClr val="accent1"/>
              </a:buClr>
              <a:buFont typeface="Wingdings" panose="05000000000000000000" pitchFamily="2" charset="2"/>
              <a:buChar char="§"/>
            </a:pPr>
            <a:r>
              <a:rPr lang="en-GB" dirty="0">
                <a:solidFill>
                  <a:schemeClr val="tx1"/>
                </a:solidFill>
              </a:rPr>
              <a:t>Things were heading in the right direction…</a:t>
            </a:r>
          </a:p>
          <a:p>
            <a:pPr marL="342900" indent="-342900">
              <a:buClr>
                <a:schemeClr val="accent1"/>
              </a:buClr>
              <a:buFont typeface="Wingdings" panose="05000000000000000000" pitchFamily="2" charset="2"/>
              <a:buChar char="§"/>
            </a:pPr>
            <a:r>
              <a:rPr lang="en-GB" dirty="0">
                <a:solidFill>
                  <a:schemeClr val="tx1"/>
                </a:solidFill>
              </a:rPr>
              <a:t>And then something quite unique started…</a:t>
            </a:r>
          </a:p>
          <a:p>
            <a:pPr marL="342900" indent="-342900">
              <a:buClr>
                <a:schemeClr val="accent1"/>
              </a:buClr>
              <a:buFont typeface="Wingdings" panose="05000000000000000000" pitchFamily="2" charset="2"/>
              <a:buChar char="§"/>
            </a:pPr>
            <a:r>
              <a:rPr lang="en-GB" dirty="0">
                <a:solidFill>
                  <a:schemeClr val="tx1"/>
                </a:solidFill>
              </a:rPr>
              <a:t>Can we be sure it’s the pandemic?</a:t>
            </a:r>
          </a:p>
          <a:p>
            <a:pPr marL="342900" indent="-342900">
              <a:buClr>
                <a:schemeClr val="accent1"/>
              </a:buClr>
              <a:buFont typeface="Wingdings" panose="05000000000000000000" pitchFamily="2" charset="2"/>
              <a:buChar char="§"/>
            </a:pPr>
            <a:r>
              <a:rPr lang="en-GB" dirty="0">
                <a:solidFill>
                  <a:schemeClr val="tx1"/>
                </a:solidFill>
              </a:rPr>
              <a:t>So where does our concern lie now?</a:t>
            </a:r>
            <a:endParaRPr lang="en-GB" sz="2800" dirty="0">
              <a:solidFill>
                <a:schemeClr val="tx1"/>
              </a:solidFill>
            </a:endParaRPr>
          </a:p>
          <a:p>
            <a:pPr marL="342900" indent="-342900">
              <a:buClr>
                <a:schemeClr val="accent1"/>
              </a:buClr>
              <a:buFont typeface="Wingdings" panose="05000000000000000000" pitchFamily="2" charset="2"/>
              <a:buChar char="§"/>
            </a:pPr>
            <a:r>
              <a:rPr lang="en-GB" sz="2800" dirty="0">
                <a:solidFill>
                  <a:schemeClr val="tx1"/>
                </a:solidFill>
              </a:rPr>
              <a:t>Summary</a:t>
            </a:r>
          </a:p>
          <a:p>
            <a:pPr marL="0" indent="0">
              <a:buNone/>
            </a:pPr>
            <a:endParaRPr lang="en-GB" dirty="0"/>
          </a:p>
        </p:txBody>
      </p:sp>
    </p:spTree>
    <p:extLst>
      <p:ext uri="{BB962C8B-B14F-4D97-AF65-F5344CB8AC3E}">
        <p14:creationId xmlns:p14="http://schemas.microsoft.com/office/powerpoint/2010/main" val="3204101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5582D9A-F1BC-440D-AF06-6690AA2DF1BF}"/>
              </a:ext>
            </a:extLst>
          </p:cNvPr>
          <p:cNvSpPr>
            <a:spLocks noGrp="1"/>
          </p:cNvSpPr>
          <p:nvPr>
            <p:ph type="body" sz="quarter" idx="10"/>
          </p:nvPr>
        </p:nvSpPr>
        <p:spPr>
          <a:xfrm>
            <a:off x="7024688" y="2014538"/>
            <a:ext cx="4619625" cy="2080384"/>
          </a:xfrm>
        </p:spPr>
        <p:txBody>
          <a:bodyPr>
            <a:normAutofit/>
          </a:bodyPr>
          <a:lstStyle/>
          <a:p>
            <a:pPr>
              <a:lnSpc>
                <a:spcPct val="70000"/>
              </a:lnSpc>
            </a:pPr>
            <a:r>
              <a:rPr lang="en-GB" dirty="0"/>
              <a:t>Can we be sure it’s the pandemic?</a:t>
            </a:r>
          </a:p>
        </p:txBody>
      </p:sp>
    </p:spTree>
    <p:extLst>
      <p:ext uri="{BB962C8B-B14F-4D97-AF65-F5344CB8AC3E}">
        <p14:creationId xmlns:p14="http://schemas.microsoft.com/office/powerpoint/2010/main" val="3588470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30CF03-70BE-40AC-B5CB-5B943A2EA1B0}"/>
              </a:ext>
            </a:extLst>
          </p:cNvPr>
          <p:cNvSpPr>
            <a:spLocks noGrp="1"/>
          </p:cNvSpPr>
          <p:nvPr>
            <p:ph type="body" sz="quarter" idx="11"/>
          </p:nvPr>
        </p:nvSpPr>
        <p:spPr>
          <a:xfrm>
            <a:off x="205319" y="124067"/>
            <a:ext cx="11804652" cy="725455"/>
          </a:xfrm>
        </p:spPr>
        <p:txBody>
          <a:bodyPr/>
          <a:lstStyle/>
          <a:p>
            <a:r>
              <a:rPr lang="en-GB" dirty="0"/>
              <a:t>Covid-19 timeline</a:t>
            </a:r>
          </a:p>
        </p:txBody>
      </p:sp>
      <p:sp>
        <p:nvSpPr>
          <p:cNvPr id="42" name="Text Placeholder 41">
            <a:extLst>
              <a:ext uri="{FF2B5EF4-FFF2-40B4-BE49-F238E27FC236}">
                <a16:creationId xmlns:a16="http://schemas.microsoft.com/office/drawing/2014/main" id="{5E3001DA-B707-43FA-AC4D-747925E98066}"/>
              </a:ext>
            </a:extLst>
          </p:cNvPr>
          <p:cNvSpPr>
            <a:spLocks noGrp="1"/>
          </p:cNvSpPr>
          <p:nvPr>
            <p:ph type="body" sz="quarter" idx="12"/>
          </p:nvPr>
        </p:nvSpPr>
        <p:spPr>
          <a:xfrm>
            <a:off x="3841750" y="6127750"/>
            <a:ext cx="5400675" cy="234950"/>
          </a:xfrm>
        </p:spPr>
        <p:txBody>
          <a:bodyPr>
            <a:normAutofit/>
          </a:bodyPr>
          <a:lstStyle/>
          <a:p>
            <a:r>
              <a:rPr lang="en-GB" dirty="0"/>
              <a:t>Source: Sport England Active Lives Nov 19/20 and the </a:t>
            </a:r>
            <a:r>
              <a:rPr lang="en-GB" dirty="0">
                <a:hlinkClick r:id="rId3">
                  <a:extLst>
                    <a:ext uri="{A12FA001-AC4F-418D-AE19-62706E023703}">
                      <ahyp:hlinkClr xmlns:ahyp="http://schemas.microsoft.com/office/drawing/2018/hyperlinkcolor" val="tx"/>
                    </a:ext>
                  </a:extLst>
                </a:hlinkClick>
              </a:rPr>
              <a:t>government website</a:t>
            </a:r>
            <a:endParaRPr lang="en-GB" dirty="0"/>
          </a:p>
        </p:txBody>
      </p:sp>
      <p:graphicFrame>
        <p:nvGraphicFramePr>
          <p:cNvPr id="26" name="Chart Placeholder 25">
            <a:extLst>
              <a:ext uri="{FF2B5EF4-FFF2-40B4-BE49-F238E27FC236}">
                <a16:creationId xmlns:a16="http://schemas.microsoft.com/office/drawing/2014/main" id="{01561478-8EEA-452C-9325-0DC70019BE32}"/>
              </a:ext>
            </a:extLst>
          </p:cNvPr>
          <p:cNvGraphicFramePr>
            <a:graphicFrameLocks noGrp="1"/>
          </p:cNvGraphicFramePr>
          <p:nvPr>
            <p:ph type="chart" sz="quarter" idx="10"/>
          </p:nvPr>
        </p:nvGraphicFramePr>
        <p:xfrm>
          <a:off x="357188" y="1246188"/>
          <a:ext cx="11372850" cy="453548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63771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30CF03-70BE-40AC-B5CB-5B943A2EA1B0}"/>
              </a:ext>
            </a:extLst>
          </p:cNvPr>
          <p:cNvSpPr>
            <a:spLocks noGrp="1"/>
          </p:cNvSpPr>
          <p:nvPr>
            <p:ph type="body" sz="quarter" idx="11"/>
          </p:nvPr>
        </p:nvSpPr>
        <p:spPr>
          <a:xfrm>
            <a:off x="205319" y="124067"/>
            <a:ext cx="11804652" cy="725455"/>
          </a:xfrm>
        </p:spPr>
        <p:txBody>
          <a:bodyPr/>
          <a:lstStyle/>
          <a:p>
            <a:r>
              <a:rPr lang="en-GB" b="1" dirty="0"/>
              <a:t>Inactivity increased </a:t>
            </a:r>
            <a:r>
              <a:rPr lang="en-GB" dirty="0"/>
              <a:t>during national lockdowns</a:t>
            </a:r>
          </a:p>
        </p:txBody>
      </p:sp>
      <p:sp>
        <p:nvSpPr>
          <p:cNvPr id="4" name="Text Placeholder 3">
            <a:extLst>
              <a:ext uri="{FF2B5EF4-FFF2-40B4-BE49-F238E27FC236}">
                <a16:creationId xmlns:a16="http://schemas.microsoft.com/office/drawing/2014/main" id="{80D57C96-C5B1-4D25-B464-FC2C212ED4D8}"/>
              </a:ext>
            </a:extLst>
          </p:cNvPr>
          <p:cNvSpPr>
            <a:spLocks noGrp="1"/>
          </p:cNvSpPr>
          <p:nvPr>
            <p:ph type="body" sz="quarter" idx="12"/>
          </p:nvPr>
        </p:nvSpPr>
        <p:spPr>
          <a:xfrm>
            <a:off x="3841750" y="6127750"/>
            <a:ext cx="5400675" cy="234950"/>
          </a:xfrm>
        </p:spPr>
        <p:txBody>
          <a:bodyPr>
            <a:normAutofit/>
          </a:bodyPr>
          <a:lstStyle/>
          <a:p>
            <a:r>
              <a:rPr lang="en-GB" dirty="0"/>
              <a:t>Source: Sport England Active Lives Nov 15/16 to Nov 19/20</a:t>
            </a:r>
          </a:p>
        </p:txBody>
      </p:sp>
      <p:cxnSp>
        <p:nvCxnSpPr>
          <p:cNvPr id="32" name="Straight Connector 31">
            <a:extLst>
              <a:ext uri="{FF2B5EF4-FFF2-40B4-BE49-F238E27FC236}">
                <a16:creationId xmlns:a16="http://schemas.microsoft.com/office/drawing/2014/main" id="{7B2252AF-6920-472C-83BC-3092D79C6A8D}"/>
              </a:ext>
            </a:extLst>
          </p:cNvPr>
          <p:cNvCxnSpPr>
            <a:cxnSpLocks/>
          </p:cNvCxnSpPr>
          <p:nvPr/>
        </p:nvCxnSpPr>
        <p:spPr>
          <a:xfrm>
            <a:off x="327591" y="1272619"/>
            <a:ext cx="0" cy="311084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1E340CB-DB4B-40B0-96B4-4C8F33550AE8}"/>
              </a:ext>
            </a:extLst>
          </p:cNvPr>
          <p:cNvSpPr txBox="1"/>
          <p:nvPr/>
        </p:nvSpPr>
        <p:spPr>
          <a:xfrm>
            <a:off x="49625" y="2124222"/>
            <a:ext cx="523220" cy="1591116"/>
          </a:xfrm>
          <a:prstGeom prst="rect">
            <a:avLst/>
          </a:prstGeom>
          <a:solidFill>
            <a:schemeClr val="bg1"/>
          </a:solid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484043"/>
                </a:solidFill>
                <a:effectLst/>
                <a:uLnTx/>
                <a:uFillTx/>
                <a:latin typeface="Calibri" panose="020F0502020204030204"/>
                <a:ea typeface="+mn-ea"/>
                <a:cs typeface="+mn-cs"/>
              </a:rPr>
              <a:t>Inactive population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484043"/>
                </a:solidFill>
                <a:effectLst/>
                <a:uLnTx/>
                <a:uFillTx/>
                <a:latin typeface="Calibri" panose="020F0502020204030204"/>
                <a:ea typeface="+mn-ea"/>
                <a:cs typeface="+mn-cs"/>
              </a:rPr>
              <a:t>by month</a:t>
            </a:r>
          </a:p>
        </p:txBody>
      </p:sp>
      <p:graphicFrame>
        <p:nvGraphicFramePr>
          <p:cNvPr id="7" name="Chart Placeholder 6">
            <a:extLst>
              <a:ext uri="{FF2B5EF4-FFF2-40B4-BE49-F238E27FC236}">
                <a16:creationId xmlns:a16="http://schemas.microsoft.com/office/drawing/2014/main" id="{00000000-0008-0000-0100-000003000000}"/>
              </a:ext>
            </a:extLst>
          </p:cNvPr>
          <p:cNvGraphicFramePr>
            <a:graphicFrameLocks noGrp="1"/>
          </p:cNvGraphicFramePr>
          <p:nvPr>
            <p:ph type="chart" sz="quarter" idx="10"/>
            <p:extLst>
              <p:ext uri="{D42A27DB-BD31-4B8C-83A1-F6EECF244321}">
                <p14:modId xmlns:p14="http://schemas.microsoft.com/office/powerpoint/2010/main" val="2261043579"/>
              </p:ext>
            </p:extLst>
          </p:nvPr>
        </p:nvGraphicFramePr>
        <p:xfrm>
          <a:off x="357188" y="1246188"/>
          <a:ext cx="11372850" cy="45354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26039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30CF03-70BE-40AC-B5CB-5B943A2EA1B0}"/>
              </a:ext>
            </a:extLst>
          </p:cNvPr>
          <p:cNvSpPr>
            <a:spLocks noGrp="1"/>
          </p:cNvSpPr>
          <p:nvPr>
            <p:ph type="body" sz="quarter" idx="11"/>
          </p:nvPr>
        </p:nvSpPr>
        <p:spPr>
          <a:xfrm>
            <a:off x="205319" y="124067"/>
            <a:ext cx="11804652" cy="725455"/>
          </a:xfrm>
        </p:spPr>
        <p:txBody>
          <a:bodyPr/>
          <a:lstStyle/>
          <a:p>
            <a:r>
              <a:rPr lang="en-GB" dirty="0"/>
              <a:t>The number of </a:t>
            </a:r>
            <a:r>
              <a:rPr lang="en-GB" b="1" dirty="0"/>
              <a:t>people doing ‘no sessions’ increased</a:t>
            </a:r>
          </a:p>
        </p:txBody>
      </p:sp>
      <p:sp>
        <p:nvSpPr>
          <p:cNvPr id="4" name="Text Placeholder 3">
            <a:extLst>
              <a:ext uri="{FF2B5EF4-FFF2-40B4-BE49-F238E27FC236}">
                <a16:creationId xmlns:a16="http://schemas.microsoft.com/office/drawing/2014/main" id="{80D57C96-C5B1-4D25-B464-FC2C212ED4D8}"/>
              </a:ext>
            </a:extLst>
          </p:cNvPr>
          <p:cNvSpPr>
            <a:spLocks noGrp="1"/>
          </p:cNvSpPr>
          <p:nvPr>
            <p:ph type="body" sz="quarter" idx="12"/>
          </p:nvPr>
        </p:nvSpPr>
        <p:spPr>
          <a:xfrm>
            <a:off x="3841750" y="6127750"/>
            <a:ext cx="5400675" cy="234950"/>
          </a:xfrm>
        </p:spPr>
        <p:txBody>
          <a:bodyPr>
            <a:normAutofit/>
          </a:bodyPr>
          <a:lstStyle/>
          <a:p>
            <a:r>
              <a:rPr lang="en-GB" dirty="0"/>
              <a:t>Source: Sport England Active Lives Nov 15/16 to Nov 19/20</a:t>
            </a:r>
          </a:p>
        </p:txBody>
      </p:sp>
      <p:cxnSp>
        <p:nvCxnSpPr>
          <p:cNvPr id="7" name="Straight Connector 6">
            <a:extLst>
              <a:ext uri="{FF2B5EF4-FFF2-40B4-BE49-F238E27FC236}">
                <a16:creationId xmlns:a16="http://schemas.microsoft.com/office/drawing/2014/main" id="{3799A1CE-AB38-4D06-A10D-9F692F430535}"/>
              </a:ext>
            </a:extLst>
          </p:cNvPr>
          <p:cNvCxnSpPr>
            <a:cxnSpLocks/>
          </p:cNvCxnSpPr>
          <p:nvPr/>
        </p:nvCxnSpPr>
        <p:spPr>
          <a:xfrm>
            <a:off x="327591" y="1461155"/>
            <a:ext cx="0" cy="292230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B68F927-85A1-4D65-8F67-BF9023034801}"/>
              </a:ext>
            </a:extLst>
          </p:cNvPr>
          <p:cNvSpPr txBox="1"/>
          <p:nvPr/>
        </p:nvSpPr>
        <p:spPr>
          <a:xfrm>
            <a:off x="49625" y="1932497"/>
            <a:ext cx="523220" cy="1867684"/>
          </a:xfrm>
          <a:prstGeom prst="rect">
            <a:avLst/>
          </a:prstGeom>
          <a:solidFill>
            <a:schemeClr val="bg1"/>
          </a:solid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484043"/>
                </a:solidFill>
                <a:effectLst/>
                <a:uLnTx/>
                <a:uFillTx/>
                <a:latin typeface="Calibri" panose="020F0502020204030204"/>
                <a:ea typeface="+mn-ea"/>
                <a:cs typeface="+mn-cs"/>
              </a:rPr>
              <a:t>Percentage doing ‘no sessions’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484043"/>
                </a:solidFill>
                <a:effectLst/>
                <a:uLnTx/>
                <a:uFillTx/>
                <a:latin typeface="Calibri" panose="020F0502020204030204"/>
                <a:ea typeface="+mn-ea"/>
                <a:cs typeface="+mn-cs"/>
              </a:rPr>
              <a:t>by month</a:t>
            </a:r>
          </a:p>
        </p:txBody>
      </p:sp>
      <p:graphicFrame>
        <p:nvGraphicFramePr>
          <p:cNvPr id="9" name="Chart Placeholder 8">
            <a:extLst>
              <a:ext uri="{FF2B5EF4-FFF2-40B4-BE49-F238E27FC236}">
                <a16:creationId xmlns:a16="http://schemas.microsoft.com/office/drawing/2014/main" id="{00000000-0008-0000-0200-000003000000}"/>
              </a:ext>
            </a:extLst>
          </p:cNvPr>
          <p:cNvGraphicFramePr>
            <a:graphicFrameLocks noGrp="1"/>
          </p:cNvGraphicFramePr>
          <p:nvPr>
            <p:ph type="chart" sz="quarter" idx="10"/>
            <p:extLst>
              <p:ext uri="{D42A27DB-BD31-4B8C-83A1-F6EECF244321}">
                <p14:modId xmlns:p14="http://schemas.microsoft.com/office/powerpoint/2010/main" val="1515139204"/>
              </p:ext>
            </p:extLst>
          </p:nvPr>
        </p:nvGraphicFramePr>
        <p:xfrm>
          <a:off x="357188" y="1246188"/>
          <a:ext cx="11372850" cy="45354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78031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30CF03-70BE-40AC-B5CB-5B943A2EA1B0}"/>
              </a:ext>
            </a:extLst>
          </p:cNvPr>
          <p:cNvSpPr>
            <a:spLocks noGrp="1"/>
          </p:cNvSpPr>
          <p:nvPr>
            <p:ph type="body" sz="quarter" idx="11"/>
          </p:nvPr>
        </p:nvSpPr>
        <p:spPr/>
        <p:txBody>
          <a:bodyPr/>
          <a:lstStyle/>
          <a:p>
            <a:r>
              <a:rPr lang="en-GB" dirty="0"/>
              <a:t>The average number of </a:t>
            </a:r>
            <a:r>
              <a:rPr lang="en-GB" b="1" dirty="0"/>
              <a:t>active minutes reduced</a:t>
            </a:r>
          </a:p>
        </p:txBody>
      </p:sp>
      <p:sp>
        <p:nvSpPr>
          <p:cNvPr id="4" name="Text Placeholder 3">
            <a:extLst>
              <a:ext uri="{FF2B5EF4-FFF2-40B4-BE49-F238E27FC236}">
                <a16:creationId xmlns:a16="http://schemas.microsoft.com/office/drawing/2014/main" id="{80D57C96-C5B1-4D25-B464-FC2C212ED4D8}"/>
              </a:ext>
            </a:extLst>
          </p:cNvPr>
          <p:cNvSpPr>
            <a:spLocks noGrp="1"/>
          </p:cNvSpPr>
          <p:nvPr>
            <p:ph type="body" sz="quarter" idx="12"/>
          </p:nvPr>
        </p:nvSpPr>
        <p:spPr/>
        <p:txBody>
          <a:bodyPr>
            <a:normAutofit/>
          </a:bodyPr>
          <a:lstStyle/>
          <a:p>
            <a:r>
              <a:rPr lang="en-GB" dirty="0"/>
              <a:t>Source: Sport England Active Lives Nov 15/16 to Nov 19/20</a:t>
            </a:r>
          </a:p>
        </p:txBody>
      </p:sp>
      <p:cxnSp>
        <p:nvCxnSpPr>
          <p:cNvPr id="7" name="Straight Connector 6">
            <a:extLst>
              <a:ext uri="{FF2B5EF4-FFF2-40B4-BE49-F238E27FC236}">
                <a16:creationId xmlns:a16="http://schemas.microsoft.com/office/drawing/2014/main" id="{5A13772D-BACD-4F95-A182-5E6F686A9C35}"/>
              </a:ext>
            </a:extLst>
          </p:cNvPr>
          <p:cNvCxnSpPr>
            <a:cxnSpLocks/>
          </p:cNvCxnSpPr>
          <p:nvPr/>
        </p:nvCxnSpPr>
        <p:spPr>
          <a:xfrm>
            <a:off x="327591" y="1272619"/>
            <a:ext cx="0" cy="311084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AA9F031-74E1-4266-A686-5271AD30A910}"/>
              </a:ext>
            </a:extLst>
          </p:cNvPr>
          <p:cNvSpPr txBox="1"/>
          <p:nvPr/>
        </p:nvSpPr>
        <p:spPr>
          <a:xfrm>
            <a:off x="49625" y="1847654"/>
            <a:ext cx="523220" cy="2158738"/>
          </a:xfrm>
          <a:prstGeom prst="rect">
            <a:avLst/>
          </a:prstGeom>
          <a:solidFill>
            <a:schemeClr val="bg1"/>
          </a:solid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484043"/>
                </a:solidFill>
                <a:effectLst/>
                <a:uLnTx/>
                <a:uFillTx/>
                <a:latin typeface="Calibri" panose="020F0502020204030204"/>
                <a:ea typeface="+mn-ea"/>
                <a:cs typeface="+mn-cs"/>
              </a:rPr>
              <a:t>Average minutes of physical activity per week, by month</a:t>
            </a:r>
          </a:p>
        </p:txBody>
      </p:sp>
      <p:graphicFrame>
        <p:nvGraphicFramePr>
          <p:cNvPr id="9" name="Chart Placeholder 8">
            <a:extLst>
              <a:ext uri="{FF2B5EF4-FFF2-40B4-BE49-F238E27FC236}">
                <a16:creationId xmlns:a16="http://schemas.microsoft.com/office/drawing/2014/main" id="{00000000-0008-0000-0400-000005000000}"/>
              </a:ext>
            </a:extLst>
          </p:cNvPr>
          <p:cNvGraphicFramePr>
            <a:graphicFrameLocks noGrp="1"/>
          </p:cNvGraphicFramePr>
          <p:nvPr>
            <p:ph type="chart" sz="quarter" idx="10"/>
            <p:extLst>
              <p:ext uri="{D42A27DB-BD31-4B8C-83A1-F6EECF244321}">
                <p14:modId xmlns:p14="http://schemas.microsoft.com/office/powerpoint/2010/main" val="3401145787"/>
              </p:ext>
            </p:extLst>
          </p:nvPr>
        </p:nvGraphicFramePr>
        <p:xfrm>
          <a:off x="357188" y="1246188"/>
          <a:ext cx="11372850" cy="45354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45169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7B20C7-2BF5-4E89-AABE-B37BADB054C3}"/>
              </a:ext>
            </a:extLst>
          </p:cNvPr>
          <p:cNvSpPr>
            <a:spLocks noGrp="1"/>
          </p:cNvSpPr>
          <p:nvPr>
            <p:ph type="body" sz="quarter" idx="11"/>
          </p:nvPr>
        </p:nvSpPr>
        <p:spPr>
          <a:xfrm>
            <a:off x="193674" y="132522"/>
            <a:ext cx="11804652" cy="1009806"/>
          </a:xfrm>
        </p:spPr>
        <p:txBody>
          <a:bodyPr/>
          <a:lstStyle/>
          <a:p>
            <a:r>
              <a:rPr lang="en-GB" dirty="0"/>
              <a:t>Most adult demographic groups </a:t>
            </a:r>
            <a:r>
              <a:rPr lang="en-GB" b="1" dirty="0"/>
              <a:t>saw an increase in inactivity</a:t>
            </a:r>
            <a:endParaRPr lang="en-GB" dirty="0"/>
          </a:p>
        </p:txBody>
      </p:sp>
      <p:sp>
        <p:nvSpPr>
          <p:cNvPr id="10" name="Text Placeholder 9">
            <a:extLst>
              <a:ext uri="{FF2B5EF4-FFF2-40B4-BE49-F238E27FC236}">
                <a16:creationId xmlns:a16="http://schemas.microsoft.com/office/drawing/2014/main" id="{DC170290-A01A-471F-AB4A-2B98C5FADA79}"/>
              </a:ext>
            </a:extLst>
          </p:cNvPr>
          <p:cNvSpPr>
            <a:spLocks noGrp="1"/>
          </p:cNvSpPr>
          <p:nvPr>
            <p:ph type="body" sz="quarter" idx="12"/>
          </p:nvPr>
        </p:nvSpPr>
        <p:spPr>
          <a:xfrm>
            <a:off x="3841750" y="6127750"/>
            <a:ext cx="5400675" cy="234950"/>
          </a:xfrm>
        </p:spPr>
        <p:txBody>
          <a:bodyPr/>
          <a:lstStyle/>
          <a:p>
            <a:r>
              <a:rPr lang="en-GB" dirty="0"/>
              <a:t>Source: Sport England Active Lives Nov 15/16 to Nov 19/20</a:t>
            </a:r>
          </a:p>
        </p:txBody>
      </p:sp>
      <p:cxnSp>
        <p:nvCxnSpPr>
          <p:cNvPr id="6" name="Straight Connector 5">
            <a:extLst>
              <a:ext uri="{FF2B5EF4-FFF2-40B4-BE49-F238E27FC236}">
                <a16:creationId xmlns:a16="http://schemas.microsoft.com/office/drawing/2014/main" id="{95B76686-E7D9-4B78-A0DE-8B7687955B90}"/>
              </a:ext>
            </a:extLst>
          </p:cNvPr>
          <p:cNvCxnSpPr>
            <a:cxnSpLocks/>
          </p:cNvCxnSpPr>
          <p:nvPr/>
        </p:nvCxnSpPr>
        <p:spPr>
          <a:xfrm>
            <a:off x="554146" y="1143000"/>
            <a:ext cx="0" cy="33147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824FAD4-4611-4B01-8774-B49286E61A28}"/>
              </a:ext>
            </a:extLst>
          </p:cNvPr>
          <p:cNvSpPr txBox="1"/>
          <p:nvPr/>
        </p:nvSpPr>
        <p:spPr>
          <a:xfrm>
            <a:off x="383760" y="2180784"/>
            <a:ext cx="353943" cy="1362516"/>
          </a:xfrm>
          <a:prstGeom prst="rect">
            <a:avLst/>
          </a:prstGeom>
          <a:solidFill>
            <a:schemeClr val="bg1"/>
          </a:solidFill>
        </p:spPr>
        <p:txBody>
          <a:bodyPr vert="vert270" wrap="square" rtlCol="0">
            <a:spAutoFit/>
          </a:bodyPr>
          <a:lstStyle/>
          <a:p>
            <a:pPr algn="ctr"/>
            <a:r>
              <a:rPr lang="en-GB" sz="1100" dirty="0"/>
              <a:t>Inactive population</a:t>
            </a:r>
          </a:p>
        </p:txBody>
      </p:sp>
      <p:graphicFrame>
        <p:nvGraphicFramePr>
          <p:cNvPr id="8" name="Chart Placeholder 7">
            <a:extLst>
              <a:ext uri="{FF2B5EF4-FFF2-40B4-BE49-F238E27FC236}">
                <a16:creationId xmlns:a16="http://schemas.microsoft.com/office/drawing/2014/main" id="{D08A619A-6571-40C1-B68F-8EC47A6E8F25}"/>
              </a:ext>
            </a:extLst>
          </p:cNvPr>
          <p:cNvGraphicFramePr>
            <a:graphicFrameLocks noGrp="1"/>
          </p:cNvGraphicFramePr>
          <p:nvPr>
            <p:ph type="chart" sz="quarter" idx="10"/>
          </p:nvPr>
        </p:nvGraphicFramePr>
        <p:xfrm>
          <a:off x="357188" y="1246188"/>
          <a:ext cx="11372850" cy="45354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92339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E62731-BEDF-4F42-962F-9A67AD479299}"/>
              </a:ext>
            </a:extLst>
          </p:cNvPr>
          <p:cNvSpPr>
            <a:spLocks noGrp="1"/>
          </p:cNvSpPr>
          <p:nvPr>
            <p:ph type="body" sz="quarter" idx="11"/>
          </p:nvPr>
        </p:nvSpPr>
        <p:spPr>
          <a:xfrm>
            <a:off x="93134" y="122989"/>
            <a:ext cx="11986681" cy="725455"/>
          </a:xfrm>
        </p:spPr>
        <p:txBody>
          <a:bodyPr/>
          <a:lstStyle/>
          <a:p>
            <a:r>
              <a:rPr lang="en-GB" dirty="0"/>
              <a:t>Most adult demographic groups </a:t>
            </a:r>
            <a:r>
              <a:rPr lang="en-GB" b="1" dirty="0"/>
              <a:t>saw an increase in inactivity</a:t>
            </a:r>
            <a:endParaRPr lang="en-GB" dirty="0"/>
          </a:p>
          <a:p>
            <a:endParaRPr lang="en-GB" dirty="0"/>
          </a:p>
        </p:txBody>
      </p:sp>
      <p:sp>
        <p:nvSpPr>
          <p:cNvPr id="4" name="Text Placeholder 3">
            <a:extLst>
              <a:ext uri="{FF2B5EF4-FFF2-40B4-BE49-F238E27FC236}">
                <a16:creationId xmlns:a16="http://schemas.microsoft.com/office/drawing/2014/main" id="{3A7A6BAB-A0F7-4093-8DDF-A62CCC51B27D}"/>
              </a:ext>
            </a:extLst>
          </p:cNvPr>
          <p:cNvSpPr>
            <a:spLocks noGrp="1"/>
          </p:cNvSpPr>
          <p:nvPr>
            <p:ph type="body" sz="quarter" idx="4294967295"/>
          </p:nvPr>
        </p:nvSpPr>
        <p:spPr>
          <a:xfrm>
            <a:off x="4650252" y="6257207"/>
            <a:ext cx="5411650" cy="230934"/>
          </a:xfrm>
        </p:spPr>
        <p:txBody>
          <a:bodyPr>
            <a:normAutofit fontScale="40000" lnSpcReduction="20000"/>
          </a:bodyPr>
          <a:lstStyle/>
          <a:p>
            <a:pPr>
              <a:buNone/>
            </a:pPr>
            <a:r>
              <a:rPr lang="en-US" dirty="0">
                <a:solidFill>
                  <a:schemeClr val="bg1"/>
                </a:solidFill>
              </a:rPr>
              <a:t>Source: Sport England, Active Lives Adults, Nov 15/16 - Nov 19/20 – </a:t>
            </a:r>
            <a:r>
              <a:rPr lang="en-US" b="1" dirty="0">
                <a:solidFill>
                  <a:schemeClr val="bg1"/>
                </a:solidFill>
              </a:rPr>
              <a:t>Mar to November data</a:t>
            </a:r>
            <a:endParaRPr lang="en-GB" b="1" dirty="0">
              <a:solidFill>
                <a:schemeClr val="bg1"/>
              </a:solidFill>
            </a:endParaRPr>
          </a:p>
        </p:txBody>
      </p:sp>
      <p:graphicFrame>
        <p:nvGraphicFramePr>
          <p:cNvPr id="7" name="Chart Placeholder 4">
            <a:extLst>
              <a:ext uri="{FF2B5EF4-FFF2-40B4-BE49-F238E27FC236}">
                <a16:creationId xmlns:a16="http://schemas.microsoft.com/office/drawing/2014/main" id="{96944C06-7094-4CE7-94EA-DC18862A49DE}"/>
              </a:ext>
            </a:extLst>
          </p:cNvPr>
          <p:cNvGraphicFramePr>
            <a:graphicFrameLocks noGrp="1"/>
          </p:cNvGraphicFramePr>
          <p:nvPr>
            <p:ph type="chart" sz="quarter" idx="10"/>
            <p:extLst>
              <p:ext uri="{D42A27DB-BD31-4B8C-83A1-F6EECF244321}">
                <p14:modId xmlns:p14="http://schemas.microsoft.com/office/powerpoint/2010/main" val="733764833"/>
              </p:ext>
            </p:extLst>
          </p:nvPr>
        </p:nvGraphicFramePr>
        <p:xfrm>
          <a:off x="163513" y="1036638"/>
          <a:ext cx="11845925" cy="50323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11505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F13E35-CC0B-482D-B29C-9CF62214EDF5}"/>
              </a:ext>
            </a:extLst>
          </p:cNvPr>
          <p:cNvSpPr>
            <a:spLocks noGrp="1"/>
          </p:cNvSpPr>
          <p:nvPr>
            <p:ph type="body" sz="quarter" idx="11"/>
          </p:nvPr>
        </p:nvSpPr>
        <p:spPr>
          <a:xfrm>
            <a:off x="205319" y="124067"/>
            <a:ext cx="11804652" cy="725455"/>
          </a:xfrm>
        </p:spPr>
        <p:txBody>
          <a:bodyPr/>
          <a:lstStyle/>
          <a:p>
            <a:r>
              <a:rPr lang="en-GB" dirty="0"/>
              <a:t>Most adult demographic groups saw an </a:t>
            </a:r>
            <a:r>
              <a:rPr lang="en-GB" b="1" dirty="0"/>
              <a:t>increase in sedentary behaviour</a:t>
            </a:r>
          </a:p>
        </p:txBody>
      </p:sp>
      <p:sp>
        <p:nvSpPr>
          <p:cNvPr id="14" name="Text Placeholder 13">
            <a:extLst>
              <a:ext uri="{FF2B5EF4-FFF2-40B4-BE49-F238E27FC236}">
                <a16:creationId xmlns:a16="http://schemas.microsoft.com/office/drawing/2014/main" id="{217C7803-7BD2-44E9-9F28-7315658EB750}"/>
              </a:ext>
            </a:extLst>
          </p:cNvPr>
          <p:cNvSpPr>
            <a:spLocks noGrp="1"/>
          </p:cNvSpPr>
          <p:nvPr>
            <p:ph type="body" sz="quarter" idx="12"/>
          </p:nvPr>
        </p:nvSpPr>
        <p:spPr>
          <a:xfrm>
            <a:off x="3841750" y="6127750"/>
            <a:ext cx="5400675" cy="234950"/>
          </a:xfrm>
        </p:spPr>
        <p:txBody>
          <a:bodyPr/>
          <a:lstStyle/>
          <a:p>
            <a:r>
              <a:rPr lang="en-GB" dirty="0"/>
              <a:t>Source: Sport England Active Lives Nov 15/16 to Nov 19/20</a:t>
            </a:r>
          </a:p>
        </p:txBody>
      </p:sp>
      <p:cxnSp>
        <p:nvCxnSpPr>
          <p:cNvPr id="6" name="Straight Connector 5">
            <a:extLst>
              <a:ext uri="{FF2B5EF4-FFF2-40B4-BE49-F238E27FC236}">
                <a16:creationId xmlns:a16="http://schemas.microsoft.com/office/drawing/2014/main" id="{451FEEBE-A187-4351-A681-AE0B76F2DBD7}"/>
              </a:ext>
            </a:extLst>
          </p:cNvPr>
          <p:cNvCxnSpPr>
            <a:cxnSpLocks/>
          </p:cNvCxnSpPr>
          <p:nvPr/>
        </p:nvCxnSpPr>
        <p:spPr>
          <a:xfrm>
            <a:off x="554146" y="1571625"/>
            <a:ext cx="0" cy="29432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965BFB7-CE5C-4F78-8865-37F84A8C1255}"/>
              </a:ext>
            </a:extLst>
          </p:cNvPr>
          <p:cNvSpPr txBox="1"/>
          <p:nvPr/>
        </p:nvSpPr>
        <p:spPr>
          <a:xfrm>
            <a:off x="389358" y="2081212"/>
            <a:ext cx="353943" cy="1924049"/>
          </a:xfrm>
          <a:prstGeom prst="rect">
            <a:avLst/>
          </a:prstGeom>
          <a:solidFill>
            <a:schemeClr val="bg1"/>
          </a:solidFill>
        </p:spPr>
        <p:txBody>
          <a:bodyPr vert="vert270" wrap="square" rtlCol="0">
            <a:spAutoFit/>
          </a:bodyPr>
          <a:lstStyle/>
          <a:p>
            <a:pPr algn="ctr"/>
            <a:r>
              <a:rPr lang="en-GB" sz="1100" dirty="0"/>
              <a:t>Percentage doing ‘no sessions’ </a:t>
            </a:r>
          </a:p>
        </p:txBody>
      </p:sp>
      <p:graphicFrame>
        <p:nvGraphicFramePr>
          <p:cNvPr id="8" name="Chart Placeholder 7">
            <a:extLst>
              <a:ext uri="{FF2B5EF4-FFF2-40B4-BE49-F238E27FC236}">
                <a16:creationId xmlns:a16="http://schemas.microsoft.com/office/drawing/2014/main" id="{3A370AD6-8071-4AD6-954C-1C26E1BE8FDA}"/>
              </a:ext>
            </a:extLst>
          </p:cNvPr>
          <p:cNvGraphicFramePr>
            <a:graphicFrameLocks noGrp="1"/>
          </p:cNvGraphicFramePr>
          <p:nvPr>
            <p:ph type="chart" sz="quarter" idx="10"/>
          </p:nvPr>
        </p:nvGraphicFramePr>
        <p:xfrm>
          <a:off x="357188" y="1246188"/>
          <a:ext cx="11372850" cy="45354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895906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FA380F-A1A4-4439-8388-FC2D38C5080B}"/>
              </a:ext>
            </a:extLst>
          </p:cNvPr>
          <p:cNvSpPr>
            <a:spLocks noGrp="1"/>
          </p:cNvSpPr>
          <p:nvPr>
            <p:ph type="body" sz="quarter" idx="11"/>
          </p:nvPr>
        </p:nvSpPr>
        <p:spPr>
          <a:xfrm>
            <a:off x="205319" y="124067"/>
            <a:ext cx="11804652" cy="725455"/>
          </a:xfrm>
        </p:spPr>
        <p:txBody>
          <a:bodyPr/>
          <a:lstStyle/>
          <a:p>
            <a:r>
              <a:rPr lang="en-GB" dirty="0"/>
              <a:t>Most adult demographic groups saw a </a:t>
            </a:r>
            <a:r>
              <a:rPr lang="en-GB" b="1" dirty="0"/>
              <a:t>decrease in average minutes per week</a:t>
            </a:r>
          </a:p>
        </p:txBody>
      </p:sp>
      <p:sp>
        <p:nvSpPr>
          <p:cNvPr id="5" name="Text Placeholder 4">
            <a:extLst>
              <a:ext uri="{FF2B5EF4-FFF2-40B4-BE49-F238E27FC236}">
                <a16:creationId xmlns:a16="http://schemas.microsoft.com/office/drawing/2014/main" id="{0CA00DDD-6791-4A99-9856-BBDE3BCE5AD2}"/>
              </a:ext>
            </a:extLst>
          </p:cNvPr>
          <p:cNvSpPr>
            <a:spLocks noGrp="1"/>
          </p:cNvSpPr>
          <p:nvPr>
            <p:ph type="body" sz="quarter" idx="12"/>
          </p:nvPr>
        </p:nvSpPr>
        <p:spPr>
          <a:xfrm>
            <a:off x="3841750" y="6127750"/>
            <a:ext cx="5400675" cy="234950"/>
          </a:xfrm>
        </p:spPr>
        <p:txBody>
          <a:bodyPr/>
          <a:lstStyle/>
          <a:p>
            <a:r>
              <a:rPr lang="en-GB" dirty="0"/>
              <a:t>Source: Sport England Active Lives Nov 15/16 to Nov 19/20</a:t>
            </a:r>
          </a:p>
        </p:txBody>
      </p:sp>
      <p:cxnSp>
        <p:nvCxnSpPr>
          <p:cNvPr id="6" name="Straight Connector 5">
            <a:extLst>
              <a:ext uri="{FF2B5EF4-FFF2-40B4-BE49-F238E27FC236}">
                <a16:creationId xmlns:a16="http://schemas.microsoft.com/office/drawing/2014/main" id="{0C0CDEC8-530E-4ACB-A1E7-B423B138D8CA}"/>
              </a:ext>
            </a:extLst>
          </p:cNvPr>
          <p:cNvCxnSpPr>
            <a:cxnSpLocks/>
          </p:cNvCxnSpPr>
          <p:nvPr/>
        </p:nvCxnSpPr>
        <p:spPr>
          <a:xfrm>
            <a:off x="554146" y="1571625"/>
            <a:ext cx="0" cy="300037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0D01DE1-51E4-45E9-990B-12E835D4C431}"/>
              </a:ext>
            </a:extLst>
          </p:cNvPr>
          <p:cNvSpPr txBox="1"/>
          <p:nvPr/>
        </p:nvSpPr>
        <p:spPr>
          <a:xfrm>
            <a:off x="308454" y="2010468"/>
            <a:ext cx="523220" cy="2199581"/>
          </a:xfrm>
          <a:prstGeom prst="rect">
            <a:avLst/>
          </a:prstGeom>
          <a:solidFill>
            <a:schemeClr val="bg1"/>
          </a:solidFill>
        </p:spPr>
        <p:txBody>
          <a:bodyPr vert="vert270" wrap="square" rtlCol="0">
            <a:spAutoFit/>
          </a:bodyPr>
          <a:lstStyle/>
          <a:p>
            <a:pPr algn="ctr"/>
            <a:r>
              <a:rPr lang="en-GB" sz="1100" dirty="0"/>
              <a:t>Average minutes of physical activity </a:t>
            </a:r>
          </a:p>
          <a:p>
            <a:pPr algn="ctr"/>
            <a:r>
              <a:rPr lang="en-GB" sz="1100" dirty="0"/>
              <a:t>per week</a:t>
            </a:r>
          </a:p>
        </p:txBody>
      </p:sp>
      <p:graphicFrame>
        <p:nvGraphicFramePr>
          <p:cNvPr id="7" name="Chart Placeholder 6">
            <a:extLst>
              <a:ext uri="{FF2B5EF4-FFF2-40B4-BE49-F238E27FC236}">
                <a16:creationId xmlns:a16="http://schemas.microsoft.com/office/drawing/2014/main" id="{DBBA9622-D1BF-45F4-998C-DED90FFD3F5F}"/>
              </a:ext>
            </a:extLst>
          </p:cNvPr>
          <p:cNvGraphicFramePr>
            <a:graphicFrameLocks noGrp="1"/>
          </p:cNvGraphicFramePr>
          <p:nvPr>
            <p:ph type="chart" sz="quarter" idx="10"/>
            <p:extLst>
              <p:ext uri="{D42A27DB-BD31-4B8C-83A1-F6EECF244321}">
                <p14:modId xmlns:p14="http://schemas.microsoft.com/office/powerpoint/2010/main" val="4033542080"/>
              </p:ext>
            </p:extLst>
          </p:nvPr>
        </p:nvGraphicFramePr>
        <p:xfrm>
          <a:off x="357188" y="1246188"/>
          <a:ext cx="11372850" cy="45354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156304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Placeholder 16">
            <a:extLst>
              <a:ext uri="{FF2B5EF4-FFF2-40B4-BE49-F238E27FC236}">
                <a16:creationId xmlns:a16="http://schemas.microsoft.com/office/drawing/2014/main" id="{D2B0F376-CC00-492E-89EF-9482DA2B8CA6}"/>
              </a:ext>
            </a:extLst>
          </p:cNvPr>
          <p:cNvGraphicFramePr>
            <a:graphicFrameLocks noGrp="1"/>
          </p:cNvGraphicFramePr>
          <p:nvPr>
            <p:ph type="chart" sz="quarter" idx="10"/>
            <p:extLst>
              <p:ext uri="{D42A27DB-BD31-4B8C-83A1-F6EECF244321}">
                <p14:modId xmlns:p14="http://schemas.microsoft.com/office/powerpoint/2010/main" val="4261800731"/>
              </p:ext>
            </p:extLst>
          </p:nvPr>
        </p:nvGraphicFramePr>
        <p:xfrm>
          <a:off x="2867025" y="836613"/>
          <a:ext cx="6661150" cy="503713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a:extLst>
              <a:ext uri="{FF2B5EF4-FFF2-40B4-BE49-F238E27FC236}">
                <a16:creationId xmlns:a16="http://schemas.microsoft.com/office/drawing/2014/main" id="{937F3A2F-2F20-4F9E-BE74-05D39A459A2E}"/>
              </a:ext>
            </a:extLst>
          </p:cNvPr>
          <p:cNvSpPr>
            <a:spLocks noGrp="1"/>
          </p:cNvSpPr>
          <p:nvPr>
            <p:ph type="body" sz="quarter" idx="12"/>
          </p:nvPr>
        </p:nvSpPr>
        <p:spPr>
          <a:xfrm>
            <a:off x="361861" y="1386936"/>
            <a:ext cx="3213463" cy="1080000"/>
          </a:xfrm>
        </p:spPr>
        <p:txBody>
          <a:bodyPr>
            <a:normAutofit/>
          </a:bodyPr>
          <a:lstStyle/>
          <a:p>
            <a:r>
              <a:rPr lang="en-GB" b="1" dirty="0">
                <a:solidFill>
                  <a:schemeClr val="tx2"/>
                </a:solidFill>
              </a:rPr>
              <a:t>Walking for travel </a:t>
            </a:r>
            <a:r>
              <a:rPr lang="en-GB" dirty="0"/>
              <a:t>has reduced as schools closed and people were encouraged to work from home</a:t>
            </a:r>
          </a:p>
        </p:txBody>
      </p:sp>
      <p:sp>
        <p:nvSpPr>
          <p:cNvPr id="4" name="Text Placeholder 3">
            <a:extLst>
              <a:ext uri="{FF2B5EF4-FFF2-40B4-BE49-F238E27FC236}">
                <a16:creationId xmlns:a16="http://schemas.microsoft.com/office/drawing/2014/main" id="{4E658572-47BF-4AD6-A3EF-6ED04C188C1A}"/>
              </a:ext>
            </a:extLst>
          </p:cNvPr>
          <p:cNvSpPr>
            <a:spLocks noGrp="1"/>
          </p:cNvSpPr>
          <p:nvPr>
            <p:ph type="body" sz="quarter" idx="13"/>
          </p:nvPr>
        </p:nvSpPr>
        <p:spPr>
          <a:xfrm>
            <a:off x="593724" y="2762150"/>
            <a:ext cx="2448000" cy="1548000"/>
          </a:xfrm>
          <a:solidFill>
            <a:schemeClr val="accent6"/>
          </a:solidFill>
          <a:ln>
            <a:solidFill>
              <a:schemeClr val="accent6"/>
            </a:solidFill>
          </a:ln>
        </p:spPr>
        <p:txBody>
          <a:bodyPr vert="horz" lIns="91440" tIns="45720" rIns="91440" bIns="45720" rtlCol="0" anchor="ctr">
            <a:normAutofit/>
          </a:bodyPr>
          <a:lstStyle/>
          <a:p>
            <a:r>
              <a:rPr lang="en-GB" b="1" dirty="0"/>
              <a:t>Walking for leisure </a:t>
            </a:r>
            <a:r>
              <a:rPr lang="en-GB" dirty="0"/>
              <a:t>has seen a large increase of 8pp and now accounts for a </a:t>
            </a:r>
            <a:r>
              <a:rPr lang="en-GB" b="1" dirty="0"/>
              <a:t>third</a:t>
            </a:r>
            <a:r>
              <a:rPr lang="en-GB" dirty="0"/>
              <a:t> of all physical activity minutes</a:t>
            </a:r>
          </a:p>
        </p:txBody>
      </p:sp>
      <p:sp>
        <p:nvSpPr>
          <p:cNvPr id="29" name="Text Placeholder 28">
            <a:extLst>
              <a:ext uri="{FF2B5EF4-FFF2-40B4-BE49-F238E27FC236}">
                <a16:creationId xmlns:a16="http://schemas.microsoft.com/office/drawing/2014/main" id="{42864D8B-017F-4C06-9621-9F4F1B9B00D8}"/>
              </a:ext>
            </a:extLst>
          </p:cNvPr>
          <p:cNvSpPr>
            <a:spLocks noGrp="1"/>
          </p:cNvSpPr>
          <p:nvPr>
            <p:ph type="body" sz="quarter" idx="14"/>
          </p:nvPr>
        </p:nvSpPr>
        <p:spPr>
          <a:xfrm>
            <a:off x="666749" y="5153564"/>
            <a:ext cx="2838141" cy="725456"/>
          </a:xfrm>
        </p:spPr>
        <p:txBody>
          <a:bodyPr>
            <a:normAutofit/>
          </a:bodyPr>
          <a:lstStyle/>
          <a:p>
            <a:r>
              <a:rPr lang="en-GB" b="1" dirty="0">
                <a:solidFill>
                  <a:schemeClr val="tx1">
                    <a:lumMod val="60000"/>
                    <a:lumOff val="40000"/>
                  </a:schemeClr>
                </a:solidFill>
              </a:rPr>
              <a:t>Cycling</a:t>
            </a:r>
            <a:r>
              <a:rPr lang="en-GB" dirty="0"/>
              <a:t> rates have increased from previous years</a:t>
            </a:r>
          </a:p>
        </p:txBody>
      </p:sp>
      <p:sp>
        <p:nvSpPr>
          <p:cNvPr id="10" name="Text Placeholder 9">
            <a:extLst>
              <a:ext uri="{FF2B5EF4-FFF2-40B4-BE49-F238E27FC236}">
                <a16:creationId xmlns:a16="http://schemas.microsoft.com/office/drawing/2014/main" id="{B1CD5064-F948-4B9F-AB8F-756E1EB662F5}"/>
              </a:ext>
            </a:extLst>
          </p:cNvPr>
          <p:cNvSpPr>
            <a:spLocks noGrp="1"/>
          </p:cNvSpPr>
          <p:nvPr>
            <p:ph type="body" sz="quarter" idx="15"/>
          </p:nvPr>
        </p:nvSpPr>
        <p:spPr>
          <a:xfrm>
            <a:off x="8315325" y="866364"/>
            <a:ext cx="3222714" cy="1001045"/>
          </a:xfrm>
        </p:spPr>
        <p:txBody>
          <a:bodyPr>
            <a:noAutofit/>
          </a:bodyPr>
          <a:lstStyle/>
          <a:p>
            <a:r>
              <a:rPr lang="en-GB" b="1" dirty="0">
                <a:solidFill>
                  <a:srgbClr val="7C4982"/>
                </a:solidFill>
              </a:rPr>
              <a:t>Traditional sport </a:t>
            </a:r>
            <a:r>
              <a:rPr lang="en-GB" dirty="0"/>
              <a:t>has dropped with the closure of sports venues, restriction on activities and change of people’s habits</a:t>
            </a:r>
          </a:p>
        </p:txBody>
      </p:sp>
      <p:sp>
        <p:nvSpPr>
          <p:cNvPr id="30" name="Text Placeholder 29">
            <a:extLst>
              <a:ext uri="{FF2B5EF4-FFF2-40B4-BE49-F238E27FC236}">
                <a16:creationId xmlns:a16="http://schemas.microsoft.com/office/drawing/2014/main" id="{D3E2CCBB-776B-4A3F-89BF-3B6DFC71EA54}"/>
              </a:ext>
            </a:extLst>
          </p:cNvPr>
          <p:cNvSpPr>
            <a:spLocks noGrp="1"/>
          </p:cNvSpPr>
          <p:nvPr>
            <p:ph type="body" sz="quarter" idx="16"/>
          </p:nvPr>
        </p:nvSpPr>
        <p:spPr>
          <a:xfrm>
            <a:off x="9153525" y="2676524"/>
            <a:ext cx="2441664" cy="1548000"/>
          </a:xfrm>
          <a:solidFill>
            <a:schemeClr val="accent5"/>
          </a:solidFill>
          <a:ln>
            <a:solidFill>
              <a:schemeClr val="accent5"/>
            </a:solidFill>
          </a:ln>
        </p:spPr>
        <p:txBody>
          <a:bodyPr anchor="ctr">
            <a:normAutofit/>
          </a:bodyPr>
          <a:lstStyle/>
          <a:p>
            <a:r>
              <a:rPr lang="en-GB" dirty="0"/>
              <a:t>People spend more time gardening. </a:t>
            </a:r>
            <a:r>
              <a:rPr lang="en-GB" b="1" dirty="0"/>
              <a:t>Gardening</a:t>
            </a:r>
            <a:r>
              <a:rPr lang="en-GB" dirty="0"/>
              <a:t> has increased by 6pp and now accounts for around </a:t>
            </a:r>
            <a:r>
              <a:rPr lang="en-GB" b="1" dirty="0"/>
              <a:t>1 in 5</a:t>
            </a:r>
            <a:r>
              <a:rPr lang="en-GB" dirty="0"/>
              <a:t> of all physical activity minutes</a:t>
            </a:r>
          </a:p>
        </p:txBody>
      </p:sp>
      <p:sp>
        <p:nvSpPr>
          <p:cNvPr id="31" name="Text Placeholder 30">
            <a:extLst>
              <a:ext uri="{FF2B5EF4-FFF2-40B4-BE49-F238E27FC236}">
                <a16:creationId xmlns:a16="http://schemas.microsoft.com/office/drawing/2014/main" id="{E8433F41-B43B-4405-BFB7-47B7E6597DA4}"/>
              </a:ext>
            </a:extLst>
          </p:cNvPr>
          <p:cNvSpPr>
            <a:spLocks noGrp="1"/>
          </p:cNvSpPr>
          <p:nvPr>
            <p:ph type="body" sz="quarter" idx="17"/>
          </p:nvPr>
        </p:nvSpPr>
        <p:spPr>
          <a:xfrm>
            <a:off x="8146357" y="4947558"/>
            <a:ext cx="3544976" cy="914400"/>
          </a:xfrm>
        </p:spPr>
        <p:txBody>
          <a:bodyPr>
            <a:normAutofit lnSpcReduction="10000"/>
          </a:bodyPr>
          <a:lstStyle/>
          <a:p>
            <a:r>
              <a:rPr lang="en-GB" b="1" dirty="0">
                <a:solidFill>
                  <a:srgbClr val="A480A8"/>
                </a:solidFill>
              </a:rPr>
              <a:t>Fitness activities </a:t>
            </a:r>
            <a:r>
              <a:rPr lang="en-GB" dirty="0"/>
              <a:t>have decreased.  Additionally habits will have changed with gyms closing and more people exercising from home</a:t>
            </a:r>
          </a:p>
        </p:txBody>
      </p:sp>
      <p:sp>
        <p:nvSpPr>
          <p:cNvPr id="18" name="Text Placeholder 17">
            <a:extLst>
              <a:ext uri="{FF2B5EF4-FFF2-40B4-BE49-F238E27FC236}">
                <a16:creationId xmlns:a16="http://schemas.microsoft.com/office/drawing/2014/main" id="{DD8D1858-6995-48D4-BAB3-C65A592D1F1E}"/>
              </a:ext>
            </a:extLst>
          </p:cNvPr>
          <p:cNvSpPr>
            <a:spLocks noGrp="1"/>
          </p:cNvSpPr>
          <p:nvPr>
            <p:ph type="body" sz="quarter" idx="19"/>
          </p:nvPr>
        </p:nvSpPr>
        <p:spPr>
          <a:xfrm>
            <a:off x="91019" y="3838"/>
            <a:ext cx="11804652" cy="605915"/>
          </a:xfrm>
        </p:spPr>
        <p:txBody>
          <a:bodyPr/>
          <a:lstStyle/>
          <a:p>
            <a:r>
              <a:rPr lang="en-GB" sz="4400" dirty="0"/>
              <a:t>The pandemic has shifted how we get our minutes…</a:t>
            </a:r>
          </a:p>
        </p:txBody>
      </p:sp>
      <p:sp>
        <p:nvSpPr>
          <p:cNvPr id="32" name="Text Placeholder 31">
            <a:extLst>
              <a:ext uri="{FF2B5EF4-FFF2-40B4-BE49-F238E27FC236}">
                <a16:creationId xmlns:a16="http://schemas.microsoft.com/office/drawing/2014/main" id="{97E927AE-0077-4A69-BCF7-1990773C37F0}"/>
              </a:ext>
            </a:extLst>
          </p:cNvPr>
          <p:cNvSpPr>
            <a:spLocks noGrp="1"/>
          </p:cNvSpPr>
          <p:nvPr>
            <p:ph type="body" sz="quarter" idx="20"/>
          </p:nvPr>
        </p:nvSpPr>
        <p:spPr>
          <a:xfrm>
            <a:off x="3841750" y="6127750"/>
            <a:ext cx="5400675" cy="234950"/>
          </a:xfrm>
        </p:spPr>
        <p:txBody>
          <a:bodyPr/>
          <a:lstStyle/>
          <a:p>
            <a:r>
              <a:rPr lang="en-GB"/>
              <a:t>Source: Sport England Active Lives Nov 15/16 to Nov 19/20</a:t>
            </a:r>
            <a:endParaRPr lang="en-GB" dirty="0"/>
          </a:p>
        </p:txBody>
      </p:sp>
      <p:cxnSp>
        <p:nvCxnSpPr>
          <p:cNvPr id="214" name="Straight Connector 213">
            <a:extLst>
              <a:ext uri="{FF2B5EF4-FFF2-40B4-BE49-F238E27FC236}">
                <a16:creationId xmlns:a16="http://schemas.microsoft.com/office/drawing/2014/main" id="{B8AD86CE-6854-4A31-A47C-962D89A28B58}"/>
              </a:ext>
            </a:extLst>
          </p:cNvPr>
          <p:cNvCxnSpPr>
            <a:cxnSpLocks/>
          </p:cNvCxnSpPr>
          <p:nvPr/>
        </p:nvCxnSpPr>
        <p:spPr>
          <a:xfrm>
            <a:off x="7097713" y="5565775"/>
            <a:ext cx="858838" cy="0"/>
          </a:xfrm>
          <a:prstGeom prst="line">
            <a:avLst/>
          </a:prstGeom>
          <a:ln w="285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A488B839-F5CE-4C6F-AA7E-FD3A17C52F37}"/>
              </a:ext>
            </a:extLst>
          </p:cNvPr>
          <p:cNvCxnSpPr>
            <a:cxnSpLocks/>
          </p:cNvCxnSpPr>
          <p:nvPr/>
        </p:nvCxnSpPr>
        <p:spPr>
          <a:xfrm>
            <a:off x="3848793" y="5426075"/>
            <a:ext cx="1846263" cy="0"/>
          </a:xfrm>
          <a:prstGeom prst="line">
            <a:avLst/>
          </a:prstGeom>
          <a:ln w="28575">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F02B1AB9-18D9-497F-8928-B8642B39E626}"/>
              </a:ext>
            </a:extLst>
          </p:cNvPr>
          <p:cNvCxnSpPr>
            <a:cxnSpLocks/>
          </p:cNvCxnSpPr>
          <p:nvPr/>
        </p:nvCxnSpPr>
        <p:spPr>
          <a:xfrm>
            <a:off x="3648075" y="1705549"/>
            <a:ext cx="1914524"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D39A84D-1B0E-4324-9302-ADD7BA9CAEA8}"/>
              </a:ext>
            </a:extLst>
          </p:cNvPr>
          <p:cNvSpPr txBox="1"/>
          <p:nvPr/>
        </p:nvSpPr>
        <p:spPr>
          <a:xfrm>
            <a:off x="9924585" y="5674134"/>
            <a:ext cx="233091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84043"/>
                </a:solidFill>
                <a:effectLst/>
                <a:uLnTx/>
                <a:uFillTx/>
                <a:latin typeface="Calibri" panose="020F0502020204030204"/>
                <a:ea typeface="+mn-ea"/>
                <a:cs typeface="+mn-cs"/>
              </a:rPr>
              <a:t>Data for Greater Manchester</a:t>
            </a:r>
          </a:p>
        </p:txBody>
      </p:sp>
      <p:graphicFrame>
        <p:nvGraphicFramePr>
          <p:cNvPr id="16" name="Chart Placeholder 15">
            <a:extLst>
              <a:ext uri="{FF2B5EF4-FFF2-40B4-BE49-F238E27FC236}">
                <a16:creationId xmlns:a16="http://schemas.microsoft.com/office/drawing/2014/main" id="{8C7FF476-AC10-4C52-95A6-047148FDC531}"/>
              </a:ext>
            </a:extLst>
          </p:cNvPr>
          <p:cNvGraphicFramePr>
            <a:graphicFrameLocks noGrp="1"/>
          </p:cNvGraphicFramePr>
          <p:nvPr>
            <p:ph type="chart" sz="quarter" idx="11"/>
            <p:extLst>
              <p:ext uri="{D42A27DB-BD31-4B8C-83A1-F6EECF244321}">
                <p14:modId xmlns:p14="http://schemas.microsoft.com/office/powerpoint/2010/main" val="4146206778"/>
              </p:ext>
            </p:extLst>
          </p:nvPr>
        </p:nvGraphicFramePr>
        <p:xfrm>
          <a:off x="4222750" y="1762125"/>
          <a:ext cx="3940175" cy="32575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11776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B0F0A54-33ED-44DB-885D-8952FE7AF713}"/>
              </a:ext>
            </a:extLst>
          </p:cNvPr>
          <p:cNvSpPr>
            <a:spLocks noGrp="1"/>
          </p:cNvSpPr>
          <p:nvPr>
            <p:ph type="title"/>
          </p:nvPr>
        </p:nvSpPr>
        <p:spPr>
          <a:xfrm>
            <a:off x="1027387" y="1810064"/>
            <a:ext cx="4113024" cy="3237872"/>
          </a:xfrm>
        </p:spPr>
        <p:txBody>
          <a:bodyPr/>
          <a:lstStyle/>
          <a:p>
            <a:pPr algn="ctr">
              <a:lnSpc>
                <a:spcPct val="70000"/>
              </a:lnSpc>
            </a:pPr>
            <a:r>
              <a:rPr lang="en-GB" sz="8000" b="0" dirty="0">
                <a:solidFill>
                  <a:schemeClr val="tx1"/>
                </a:solidFill>
              </a:rPr>
              <a:t>What does our population look like?</a:t>
            </a:r>
          </a:p>
        </p:txBody>
      </p:sp>
      <p:sp>
        <p:nvSpPr>
          <p:cNvPr id="2" name="Text Placeholder 1">
            <a:extLst>
              <a:ext uri="{FF2B5EF4-FFF2-40B4-BE49-F238E27FC236}">
                <a16:creationId xmlns:a16="http://schemas.microsoft.com/office/drawing/2014/main" id="{01AC66A1-2CA2-4A0E-ACFC-2DE7C23EE4C4}"/>
              </a:ext>
            </a:extLst>
          </p:cNvPr>
          <p:cNvSpPr>
            <a:spLocks noGrp="1"/>
          </p:cNvSpPr>
          <p:nvPr>
            <p:ph idx="10"/>
          </p:nvPr>
        </p:nvSpPr>
        <p:spPr>
          <a:xfrm>
            <a:off x="6095999" y="1452442"/>
            <a:ext cx="5068615" cy="4351338"/>
          </a:xfrm>
        </p:spPr>
        <p:txBody>
          <a:bodyPr>
            <a:normAutofit lnSpcReduction="10000"/>
          </a:bodyPr>
          <a:lstStyle/>
          <a:p>
            <a:pPr marL="360000" indent="-360000">
              <a:lnSpc>
                <a:spcPct val="100000"/>
              </a:lnSpc>
              <a:buClr>
                <a:schemeClr val="accent1"/>
              </a:buClr>
              <a:buFont typeface="Wingdings" panose="05000000000000000000" pitchFamily="2" charset="2"/>
              <a:buChar char="§"/>
            </a:pPr>
            <a:r>
              <a:rPr lang="en-GB" dirty="0">
                <a:solidFill>
                  <a:schemeClr val="tx1"/>
                </a:solidFill>
                <a:cs typeface="Angsana New" panose="02020603050405020304" pitchFamily="18" charset="-34"/>
              </a:rPr>
              <a:t>The population breakdown provides an insight into the demographic make up in your active partnership  </a:t>
            </a:r>
          </a:p>
          <a:p>
            <a:pPr marL="360000" indent="-360000">
              <a:lnSpc>
                <a:spcPct val="100000"/>
              </a:lnSpc>
              <a:buClr>
                <a:schemeClr val="accent1"/>
              </a:buClr>
              <a:buFont typeface="Wingdings" panose="05000000000000000000" pitchFamily="2" charset="2"/>
              <a:buChar char="§"/>
            </a:pPr>
            <a:r>
              <a:rPr lang="en-GB" dirty="0">
                <a:solidFill>
                  <a:schemeClr val="tx1"/>
                </a:solidFill>
                <a:cs typeface="Angsana New" panose="02020603050405020304" pitchFamily="18" charset="-34"/>
              </a:rPr>
              <a:t>Making comparisons to England will help to contextualise the physical activity data and aid understanding of its relevance to your active partnership </a:t>
            </a:r>
          </a:p>
        </p:txBody>
      </p:sp>
      <p:sp>
        <p:nvSpPr>
          <p:cNvPr id="3" name="Content Placeholder 2">
            <a:extLst>
              <a:ext uri="{FF2B5EF4-FFF2-40B4-BE49-F238E27FC236}">
                <a16:creationId xmlns:a16="http://schemas.microsoft.com/office/drawing/2014/main" id="{D30CB6DD-8B91-4811-8E38-5500FA2DA104}"/>
              </a:ext>
            </a:extLst>
          </p:cNvPr>
          <p:cNvSpPr>
            <a:spLocks noGrp="1"/>
          </p:cNvSpPr>
          <p:nvPr>
            <p:ph type="body" sz="quarter" idx="4294967295"/>
          </p:nvPr>
        </p:nvSpPr>
        <p:spPr>
          <a:xfrm>
            <a:off x="0" y="125413"/>
            <a:ext cx="11928475" cy="725487"/>
          </a:xfrm>
          <a:prstGeom prst="rect">
            <a:avLst/>
          </a:prstGeom>
        </p:spPr>
        <p:txBody>
          <a:bodyPr>
            <a:normAutofit/>
          </a:bodyPr>
          <a:lstStyle/>
          <a:p>
            <a:pPr lvl="1"/>
            <a:endParaRPr lang="en-GB" dirty="0"/>
          </a:p>
          <a:p>
            <a:endParaRPr lang="en-GB" dirty="0"/>
          </a:p>
        </p:txBody>
      </p:sp>
    </p:spTree>
    <p:extLst>
      <p:ext uri="{BB962C8B-B14F-4D97-AF65-F5344CB8AC3E}">
        <p14:creationId xmlns:p14="http://schemas.microsoft.com/office/powerpoint/2010/main" val="11042980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B6EE866-B063-4855-A07F-0854EC04F977}"/>
              </a:ext>
            </a:extLst>
          </p:cNvPr>
          <p:cNvSpPr/>
          <p:nvPr/>
        </p:nvSpPr>
        <p:spPr>
          <a:xfrm>
            <a:off x="0" y="3501960"/>
            <a:ext cx="12192000" cy="3356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9032D730-FE7D-404C-A28E-60A722328513}"/>
              </a:ext>
            </a:extLst>
          </p:cNvPr>
          <p:cNvSpPr>
            <a:spLocks noGrp="1"/>
          </p:cNvSpPr>
          <p:nvPr>
            <p:ph type="body" sz="quarter" idx="11"/>
          </p:nvPr>
        </p:nvSpPr>
        <p:spPr/>
        <p:txBody>
          <a:bodyPr/>
          <a:lstStyle/>
          <a:p>
            <a:r>
              <a:rPr lang="en-GB" sz="4800" dirty="0"/>
              <a:t>Moderate intensity minutes by NS </a:t>
            </a:r>
            <a:r>
              <a:rPr lang="en-GB" sz="4800" dirty="0" err="1"/>
              <a:t>SeC</a:t>
            </a:r>
            <a:r>
              <a:rPr lang="en-GB" sz="4800" dirty="0"/>
              <a:t> group (Greater Manchester</a:t>
            </a:r>
            <a:r>
              <a:rPr lang="en-GB" dirty="0"/>
              <a:t>) </a:t>
            </a:r>
          </a:p>
        </p:txBody>
      </p:sp>
      <p:graphicFrame>
        <p:nvGraphicFramePr>
          <p:cNvPr id="13" name="Chart 12">
            <a:extLst>
              <a:ext uri="{FF2B5EF4-FFF2-40B4-BE49-F238E27FC236}">
                <a16:creationId xmlns:a16="http://schemas.microsoft.com/office/drawing/2014/main" id="{FC25560E-298D-4BF7-AA79-FE55BA604E0B}"/>
              </a:ext>
            </a:extLst>
          </p:cNvPr>
          <p:cNvGraphicFramePr>
            <a:graphicFrameLocks/>
          </p:cNvGraphicFramePr>
          <p:nvPr/>
        </p:nvGraphicFramePr>
        <p:xfrm>
          <a:off x="761150" y="3621825"/>
          <a:ext cx="3754940" cy="2692227"/>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EF126AAA-83E7-4F3B-8F38-FAE984C3A872}"/>
              </a:ext>
            </a:extLst>
          </p:cNvPr>
          <p:cNvSpPr txBox="1"/>
          <p:nvPr/>
        </p:nvSpPr>
        <p:spPr>
          <a:xfrm rot="5400000">
            <a:off x="299485" y="905805"/>
            <a:ext cx="923330" cy="1003720"/>
          </a:xfrm>
          <a:prstGeom prst="rect">
            <a:avLst/>
          </a:prstGeom>
          <a:noFill/>
        </p:spPr>
        <p:txBody>
          <a:bodyPr vert="vert270"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BD1622"/>
                </a:solidFill>
                <a:effectLst/>
                <a:uLnTx/>
                <a:uFillTx/>
                <a:latin typeface="Calibri" panose="020F0502020204030204"/>
                <a:ea typeface="+mn-ea"/>
                <a:cs typeface="+mn-cs"/>
              </a:rPr>
              <a:t>2016-2019</a:t>
            </a:r>
          </a:p>
        </p:txBody>
      </p:sp>
      <p:sp>
        <p:nvSpPr>
          <p:cNvPr id="15" name="TextBox 14">
            <a:extLst>
              <a:ext uri="{FF2B5EF4-FFF2-40B4-BE49-F238E27FC236}">
                <a16:creationId xmlns:a16="http://schemas.microsoft.com/office/drawing/2014/main" id="{1D68A251-5FFB-494D-B900-2A97EEF63DEE}"/>
              </a:ext>
            </a:extLst>
          </p:cNvPr>
          <p:cNvSpPr txBox="1"/>
          <p:nvPr/>
        </p:nvSpPr>
        <p:spPr>
          <a:xfrm rot="5400000">
            <a:off x="786840" y="3236148"/>
            <a:ext cx="553998" cy="1717040"/>
          </a:xfrm>
          <a:prstGeom prst="rect">
            <a:avLst/>
          </a:prstGeom>
          <a:noFill/>
        </p:spPr>
        <p:txBody>
          <a:bodyPr vert="vert270"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BD1622"/>
                </a:solidFill>
                <a:effectLst/>
                <a:uLnTx/>
                <a:uFillTx/>
                <a:latin typeface="Calibri" panose="020F0502020204030204"/>
                <a:ea typeface="+mn-ea"/>
                <a:cs typeface="+mn-cs"/>
              </a:rPr>
              <a:t>2020</a:t>
            </a:r>
          </a:p>
        </p:txBody>
      </p:sp>
      <p:sp>
        <p:nvSpPr>
          <p:cNvPr id="17" name="TextBox 16">
            <a:extLst>
              <a:ext uri="{FF2B5EF4-FFF2-40B4-BE49-F238E27FC236}">
                <a16:creationId xmlns:a16="http://schemas.microsoft.com/office/drawing/2014/main" id="{A6903F0F-EDB8-4782-A04E-454A80ACE7B0}"/>
              </a:ext>
            </a:extLst>
          </p:cNvPr>
          <p:cNvSpPr txBox="1"/>
          <p:nvPr/>
        </p:nvSpPr>
        <p:spPr>
          <a:xfrm>
            <a:off x="1972537" y="3501960"/>
            <a:ext cx="130914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BD1622"/>
                </a:solidFill>
                <a:effectLst/>
                <a:uLnTx/>
                <a:uFillTx/>
                <a:latin typeface="Calibri" panose="020F0502020204030204"/>
                <a:ea typeface="+mn-ea"/>
                <a:cs typeface="+mn-cs"/>
              </a:rPr>
              <a:t>NS </a:t>
            </a:r>
            <a:r>
              <a:rPr kumimoji="0" lang="en-GB" sz="1800" b="0" i="0" u="none" strike="noStrike" kern="1200" cap="none" spc="0" normalizeH="0" baseline="0" noProof="0" dirty="0" err="1">
                <a:ln>
                  <a:noFill/>
                </a:ln>
                <a:solidFill>
                  <a:srgbClr val="BD1622"/>
                </a:solidFill>
                <a:effectLst/>
                <a:uLnTx/>
                <a:uFillTx/>
                <a:latin typeface="Calibri" panose="020F0502020204030204"/>
                <a:ea typeface="+mn-ea"/>
                <a:cs typeface="+mn-cs"/>
              </a:rPr>
              <a:t>SeC</a:t>
            </a:r>
            <a:r>
              <a:rPr kumimoji="0" lang="en-GB" sz="1800" b="0" i="0" u="none" strike="noStrike" kern="1200" cap="none" spc="0" normalizeH="0" baseline="0" noProof="0" dirty="0">
                <a:ln>
                  <a:noFill/>
                </a:ln>
                <a:solidFill>
                  <a:srgbClr val="BD1622"/>
                </a:solidFill>
                <a:effectLst/>
                <a:uLnTx/>
                <a:uFillTx/>
                <a:latin typeface="Calibri" panose="020F0502020204030204"/>
                <a:ea typeface="+mn-ea"/>
                <a:cs typeface="+mn-cs"/>
              </a:rPr>
              <a:t> 1-2</a:t>
            </a:r>
          </a:p>
        </p:txBody>
      </p:sp>
      <p:sp>
        <p:nvSpPr>
          <p:cNvPr id="18" name="TextBox 17">
            <a:extLst>
              <a:ext uri="{FF2B5EF4-FFF2-40B4-BE49-F238E27FC236}">
                <a16:creationId xmlns:a16="http://schemas.microsoft.com/office/drawing/2014/main" id="{B02773C7-057C-428B-AB85-3B4543E709B3}"/>
              </a:ext>
            </a:extLst>
          </p:cNvPr>
          <p:cNvSpPr txBox="1"/>
          <p:nvPr/>
        </p:nvSpPr>
        <p:spPr>
          <a:xfrm>
            <a:off x="9162286" y="3506825"/>
            <a:ext cx="130914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BD1622"/>
                </a:solidFill>
                <a:effectLst/>
                <a:uLnTx/>
                <a:uFillTx/>
                <a:latin typeface="Calibri" panose="020F0502020204030204"/>
                <a:ea typeface="+mn-ea"/>
                <a:cs typeface="+mn-cs"/>
              </a:rPr>
              <a:t>NS </a:t>
            </a:r>
            <a:r>
              <a:rPr kumimoji="0" lang="en-GB" sz="1800" b="0" i="0" u="none" strike="noStrike" kern="1200" cap="none" spc="0" normalizeH="0" baseline="0" noProof="0" dirty="0" err="1">
                <a:ln>
                  <a:noFill/>
                </a:ln>
                <a:solidFill>
                  <a:srgbClr val="BD1622"/>
                </a:solidFill>
                <a:effectLst/>
                <a:uLnTx/>
                <a:uFillTx/>
                <a:latin typeface="Calibri" panose="020F0502020204030204"/>
                <a:ea typeface="+mn-ea"/>
                <a:cs typeface="+mn-cs"/>
              </a:rPr>
              <a:t>SeC</a:t>
            </a:r>
            <a:r>
              <a:rPr kumimoji="0" lang="en-GB" sz="1800" b="0" i="0" u="none" strike="noStrike" kern="1200" cap="none" spc="0" normalizeH="0" baseline="0" noProof="0" dirty="0">
                <a:ln>
                  <a:noFill/>
                </a:ln>
                <a:solidFill>
                  <a:srgbClr val="BD1622"/>
                </a:solidFill>
                <a:effectLst/>
                <a:uLnTx/>
                <a:uFillTx/>
                <a:latin typeface="Calibri" panose="020F0502020204030204"/>
                <a:ea typeface="+mn-ea"/>
                <a:cs typeface="+mn-cs"/>
              </a:rPr>
              <a:t> 6-8</a:t>
            </a:r>
          </a:p>
        </p:txBody>
      </p:sp>
      <p:sp>
        <p:nvSpPr>
          <p:cNvPr id="19" name="TextBox 18">
            <a:extLst>
              <a:ext uri="{FF2B5EF4-FFF2-40B4-BE49-F238E27FC236}">
                <a16:creationId xmlns:a16="http://schemas.microsoft.com/office/drawing/2014/main" id="{AB544897-7C64-427C-87A1-2FE95A4AFB0F}"/>
              </a:ext>
            </a:extLst>
          </p:cNvPr>
          <p:cNvSpPr txBox="1"/>
          <p:nvPr/>
        </p:nvSpPr>
        <p:spPr>
          <a:xfrm>
            <a:off x="5715261" y="3501960"/>
            <a:ext cx="130914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BD1622"/>
                </a:solidFill>
                <a:effectLst/>
                <a:uLnTx/>
                <a:uFillTx/>
                <a:latin typeface="Calibri" panose="020F0502020204030204"/>
                <a:ea typeface="+mn-ea"/>
                <a:cs typeface="+mn-cs"/>
              </a:rPr>
              <a:t>NS </a:t>
            </a:r>
            <a:r>
              <a:rPr kumimoji="0" lang="en-GB" sz="1800" b="0" i="0" u="none" strike="noStrike" kern="1200" cap="none" spc="0" normalizeH="0" baseline="0" noProof="0" dirty="0" err="1">
                <a:ln>
                  <a:noFill/>
                </a:ln>
                <a:solidFill>
                  <a:srgbClr val="BD1622"/>
                </a:solidFill>
                <a:effectLst/>
                <a:uLnTx/>
                <a:uFillTx/>
                <a:latin typeface="Calibri" panose="020F0502020204030204"/>
                <a:ea typeface="+mn-ea"/>
                <a:cs typeface="+mn-cs"/>
              </a:rPr>
              <a:t>SeC</a:t>
            </a:r>
            <a:r>
              <a:rPr kumimoji="0" lang="en-GB" sz="1800" b="0" i="0" u="none" strike="noStrike" kern="1200" cap="none" spc="0" normalizeH="0" baseline="0" noProof="0" dirty="0">
                <a:ln>
                  <a:noFill/>
                </a:ln>
                <a:solidFill>
                  <a:srgbClr val="BD1622"/>
                </a:solidFill>
                <a:effectLst/>
                <a:uLnTx/>
                <a:uFillTx/>
                <a:latin typeface="Calibri" panose="020F0502020204030204"/>
                <a:ea typeface="+mn-ea"/>
                <a:cs typeface="+mn-cs"/>
              </a:rPr>
              <a:t> 3-5</a:t>
            </a:r>
          </a:p>
        </p:txBody>
      </p:sp>
      <p:sp>
        <p:nvSpPr>
          <p:cNvPr id="20" name="TextBox 19">
            <a:extLst>
              <a:ext uri="{FF2B5EF4-FFF2-40B4-BE49-F238E27FC236}">
                <a16:creationId xmlns:a16="http://schemas.microsoft.com/office/drawing/2014/main" id="{77F412E4-E1FB-4388-9600-79385DC1C7FC}"/>
              </a:ext>
            </a:extLst>
          </p:cNvPr>
          <p:cNvSpPr txBox="1"/>
          <p:nvPr/>
        </p:nvSpPr>
        <p:spPr>
          <a:xfrm>
            <a:off x="1684990" y="6271606"/>
            <a:ext cx="1046666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3B0C2"/>
                </a:solidFill>
                <a:effectLst/>
                <a:uLnTx/>
                <a:uFillTx/>
                <a:latin typeface="Calibri" panose="020F0502020204030204"/>
                <a:ea typeface="+mn-ea"/>
                <a:cs typeface="+mn-cs"/>
              </a:rPr>
              <a:t>Walking for leisure  </a:t>
            </a:r>
            <a:r>
              <a:rPr kumimoji="0" lang="en-GB" sz="1800" b="1" i="0" u="none" strike="noStrike" kern="1200" cap="none" spc="0" normalizeH="0" baseline="0" noProof="0" dirty="0">
                <a:ln>
                  <a:noFill/>
                </a:ln>
                <a:solidFill>
                  <a:srgbClr val="01425F"/>
                </a:solidFill>
                <a:effectLst/>
                <a:uLnTx/>
                <a:uFillTx/>
                <a:latin typeface="Calibri" panose="020F0502020204030204"/>
                <a:ea typeface="+mn-ea"/>
                <a:cs typeface="+mn-cs"/>
              </a:rPr>
              <a:t>Walking for travel  </a:t>
            </a:r>
            <a:r>
              <a:rPr kumimoji="0" lang="en-GB" sz="1800" b="1" i="0" u="none" strike="noStrike" kern="1200" cap="none" spc="0" normalizeH="0" baseline="0" noProof="0" dirty="0">
                <a:ln>
                  <a:noFill/>
                </a:ln>
                <a:solidFill>
                  <a:srgbClr val="4BA57E"/>
                </a:solidFill>
                <a:effectLst/>
                <a:uLnTx/>
                <a:uFillTx/>
                <a:latin typeface="Calibri" panose="020F0502020204030204"/>
                <a:ea typeface="+mn-ea"/>
                <a:cs typeface="+mn-cs"/>
              </a:rPr>
              <a:t>Gardening</a:t>
            </a:r>
            <a:r>
              <a:rPr kumimoji="0" lang="en-GB" sz="1800" b="1" i="0" u="none" strike="noStrike" kern="1200" cap="none" spc="0" normalizeH="0" baseline="0" noProof="0" dirty="0">
                <a:ln>
                  <a:noFill/>
                </a:ln>
                <a:solidFill>
                  <a:srgbClr val="484043"/>
                </a:solidFill>
                <a:effectLst/>
                <a:uLnTx/>
                <a:uFillTx/>
                <a:latin typeface="Calibri" panose="020F0502020204030204"/>
                <a:ea typeface="+mn-ea"/>
                <a:cs typeface="+mn-cs"/>
              </a:rPr>
              <a:t>  </a:t>
            </a:r>
            <a:r>
              <a:rPr kumimoji="0" lang="en-GB" sz="1800" b="1" i="0" u="none" strike="noStrike" kern="1200" cap="none" spc="0" normalizeH="0" baseline="0" noProof="0" dirty="0">
                <a:ln>
                  <a:noFill/>
                </a:ln>
                <a:solidFill>
                  <a:srgbClr val="7C4982"/>
                </a:solidFill>
                <a:effectLst/>
                <a:uLnTx/>
                <a:uFillTx/>
                <a:latin typeface="Calibri" panose="020F0502020204030204"/>
                <a:ea typeface="+mn-ea"/>
                <a:cs typeface="+mn-cs"/>
              </a:rPr>
              <a:t>Traditional sport  </a:t>
            </a:r>
            <a:r>
              <a:rPr kumimoji="0" lang="en-GB" sz="1800" b="1" i="0" u="none" strike="noStrike" kern="1200" cap="none" spc="0" normalizeH="0" baseline="0" noProof="0" dirty="0">
                <a:ln>
                  <a:noFill/>
                </a:ln>
                <a:solidFill>
                  <a:srgbClr val="A480A8"/>
                </a:solidFill>
                <a:effectLst/>
                <a:uLnTx/>
                <a:uFillTx/>
                <a:latin typeface="Calibri" panose="020F0502020204030204"/>
                <a:ea typeface="+mn-ea"/>
                <a:cs typeface="+mn-cs"/>
              </a:rPr>
              <a:t>Fitness activities  </a:t>
            </a:r>
            <a:r>
              <a:rPr kumimoji="0" lang="en-GB" sz="1800" b="1" i="0" u="none" strike="noStrike" kern="1200" cap="none" spc="0" normalizeH="0" baseline="0" noProof="0" dirty="0">
                <a:ln>
                  <a:noFill/>
                </a:ln>
                <a:effectLst/>
                <a:uLnTx/>
                <a:uFillTx/>
                <a:latin typeface="Calibri" panose="020F0502020204030204"/>
                <a:ea typeface="+mn-ea"/>
                <a:cs typeface="+mn-cs"/>
              </a:rPr>
              <a:t>Cycling</a:t>
            </a:r>
          </a:p>
        </p:txBody>
      </p:sp>
      <p:sp>
        <p:nvSpPr>
          <p:cNvPr id="22" name="Text Placeholder 3">
            <a:extLst>
              <a:ext uri="{FF2B5EF4-FFF2-40B4-BE49-F238E27FC236}">
                <a16:creationId xmlns:a16="http://schemas.microsoft.com/office/drawing/2014/main" id="{6757CBBD-DDF8-42B6-81A9-C110E0C71A26}"/>
              </a:ext>
            </a:extLst>
          </p:cNvPr>
          <p:cNvSpPr>
            <a:spLocks noGrp="1"/>
          </p:cNvSpPr>
          <p:nvPr>
            <p:ph type="body" sz="quarter" idx="12"/>
          </p:nvPr>
        </p:nvSpPr>
        <p:spPr>
          <a:xfrm>
            <a:off x="6597650" y="6607175"/>
            <a:ext cx="5411788" cy="230188"/>
          </a:xfrm>
        </p:spPr>
        <p:txBody>
          <a:bodyPr>
            <a:normAutofit lnSpcReduction="10000"/>
          </a:bodyPr>
          <a:lstStyle/>
          <a:p>
            <a:pPr algn="r">
              <a:buNone/>
            </a:pPr>
            <a:r>
              <a:rPr lang="en-US" dirty="0"/>
              <a:t>Source: Sport England, Active Lives Adults, Nov 15-16 to Nov 19/20</a:t>
            </a:r>
            <a:endParaRPr lang="en-GB" dirty="0"/>
          </a:p>
          <a:p>
            <a:pPr algn="r">
              <a:buNone/>
            </a:pPr>
            <a:endParaRPr lang="en-GB" dirty="0"/>
          </a:p>
        </p:txBody>
      </p:sp>
      <p:graphicFrame>
        <p:nvGraphicFramePr>
          <p:cNvPr id="23" name="Chart 22">
            <a:extLst>
              <a:ext uri="{FF2B5EF4-FFF2-40B4-BE49-F238E27FC236}">
                <a16:creationId xmlns:a16="http://schemas.microsoft.com/office/drawing/2014/main" id="{00000000-0008-0000-0200-000009000000}"/>
              </a:ext>
            </a:extLst>
          </p:cNvPr>
          <p:cNvGraphicFramePr>
            <a:graphicFrameLocks/>
          </p:cNvGraphicFramePr>
          <p:nvPr>
            <p:extLst>
              <p:ext uri="{D42A27DB-BD31-4B8C-83A1-F6EECF244321}">
                <p14:modId xmlns:p14="http://schemas.microsoft.com/office/powerpoint/2010/main" val="182130140"/>
              </p:ext>
            </p:extLst>
          </p:nvPr>
        </p:nvGraphicFramePr>
        <p:xfrm>
          <a:off x="826244" y="755330"/>
          <a:ext cx="3430666" cy="275149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Chart 23">
            <a:extLst>
              <a:ext uri="{FF2B5EF4-FFF2-40B4-BE49-F238E27FC236}">
                <a16:creationId xmlns:a16="http://schemas.microsoft.com/office/drawing/2014/main" id="{00000000-0008-0000-0200-00000B000000}"/>
              </a:ext>
            </a:extLst>
          </p:cNvPr>
          <p:cNvGraphicFramePr>
            <a:graphicFrameLocks/>
          </p:cNvGraphicFramePr>
          <p:nvPr>
            <p:extLst>
              <p:ext uri="{D42A27DB-BD31-4B8C-83A1-F6EECF244321}">
                <p14:modId xmlns:p14="http://schemas.microsoft.com/office/powerpoint/2010/main" val="916767254"/>
              </p:ext>
            </p:extLst>
          </p:nvPr>
        </p:nvGraphicFramePr>
        <p:xfrm>
          <a:off x="761150" y="3569639"/>
          <a:ext cx="3487816" cy="275149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Chart 24">
            <a:extLst>
              <a:ext uri="{FF2B5EF4-FFF2-40B4-BE49-F238E27FC236}">
                <a16:creationId xmlns:a16="http://schemas.microsoft.com/office/drawing/2014/main" id="{00000000-0008-0000-0200-000010000000}"/>
              </a:ext>
            </a:extLst>
          </p:cNvPr>
          <p:cNvGraphicFramePr>
            <a:graphicFrameLocks/>
          </p:cNvGraphicFramePr>
          <p:nvPr>
            <p:extLst>
              <p:ext uri="{D42A27DB-BD31-4B8C-83A1-F6EECF244321}">
                <p14:modId xmlns:p14="http://schemas.microsoft.com/office/powerpoint/2010/main" val="1950448886"/>
              </p:ext>
            </p:extLst>
          </p:nvPr>
        </p:nvGraphicFramePr>
        <p:xfrm>
          <a:off x="4496855" y="755330"/>
          <a:ext cx="3430666" cy="275149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6" name="Chart 25">
            <a:extLst>
              <a:ext uri="{FF2B5EF4-FFF2-40B4-BE49-F238E27FC236}">
                <a16:creationId xmlns:a16="http://schemas.microsoft.com/office/drawing/2014/main" id="{00000000-0008-0000-0200-000011000000}"/>
              </a:ext>
            </a:extLst>
          </p:cNvPr>
          <p:cNvGraphicFramePr>
            <a:graphicFrameLocks/>
          </p:cNvGraphicFramePr>
          <p:nvPr>
            <p:extLst>
              <p:ext uri="{D42A27DB-BD31-4B8C-83A1-F6EECF244321}">
                <p14:modId xmlns:p14="http://schemas.microsoft.com/office/powerpoint/2010/main" val="3188965377"/>
              </p:ext>
            </p:extLst>
          </p:nvPr>
        </p:nvGraphicFramePr>
        <p:xfrm>
          <a:off x="4439705" y="3569639"/>
          <a:ext cx="3487816" cy="275149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7" name="Chart 26">
            <a:extLst>
              <a:ext uri="{FF2B5EF4-FFF2-40B4-BE49-F238E27FC236}">
                <a16:creationId xmlns:a16="http://schemas.microsoft.com/office/drawing/2014/main" id="{00000000-0008-0000-0200-000014000000}"/>
              </a:ext>
            </a:extLst>
          </p:cNvPr>
          <p:cNvGraphicFramePr>
            <a:graphicFrameLocks/>
          </p:cNvGraphicFramePr>
          <p:nvPr>
            <p:extLst>
              <p:ext uri="{D42A27DB-BD31-4B8C-83A1-F6EECF244321}">
                <p14:modId xmlns:p14="http://schemas.microsoft.com/office/powerpoint/2010/main" val="516339210"/>
              </p:ext>
            </p:extLst>
          </p:nvPr>
        </p:nvGraphicFramePr>
        <p:xfrm>
          <a:off x="7935092" y="755328"/>
          <a:ext cx="3430666" cy="2751497"/>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8" name="Chart 27">
            <a:extLst>
              <a:ext uri="{FF2B5EF4-FFF2-40B4-BE49-F238E27FC236}">
                <a16:creationId xmlns:a16="http://schemas.microsoft.com/office/drawing/2014/main" id="{00000000-0008-0000-0200-000015000000}"/>
              </a:ext>
            </a:extLst>
          </p:cNvPr>
          <p:cNvGraphicFramePr>
            <a:graphicFrameLocks/>
          </p:cNvGraphicFramePr>
          <p:nvPr>
            <p:extLst>
              <p:ext uri="{D42A27DB-BD31-4B8C-83A1-F6EECF244321}">
                <p14:modId xmlns:p14="http://schemas.microsoft.com/office/powerpoint/2010/main" val="2068389823"/>
              </p:ext>
            </p:extLst>
          </p:nvPr>
        </p:nvGraphicFramePr>
        <p:xfrm>
          <a:off x="7927521" y="3569639"/>
          <a:ext cx="3487816" cy="275149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84969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B6EE866-B063-4855-A07F-0854EC04F977}"/>
              </a:ext>
            </a:extLst>
          </p:cNvPr>
          <p:cNvSpPr/>
          <p:nvPr/>
        </p:nvSpPr>
        <p:spPr>
          <a:xfrm>
            <a:off x="0" y="3501960"/>
            <a:ext cx="12192000" cy="3356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9032D730-FE7D-404C-A28E-60A722328513}"/>
              </a:ext>
            </a:extLst>
          </p:cNvPr>
          <p:cNvSpPr>
            <a:spLocks noGrp="1"/>
          </p:cNvSpPr>
          <p:nvPr>
            <p:ph type="body" sz="quarter" idx="11"/>
          </p:nvPr>
        </p:nvSpPr>
        <p:spPr/>
        <p:txBody>
          <a:bodyPr/>
          <a:lstStyle/>
          <a:p>
            <a:r>
              <a:rPr lang="en-GB" sz="4800" dirty="0"/>
              <a:t>Moderate intensity minutes by ethnicity (Greater Manchester</a:t>
            </a:r>
            <a:r>
              <a:rPr lang="en-GB" dirty="0"/>
              <a:t>) </a:t>
            </a:r>
          </a:p>
        </p:txBody>
      </p:sp>
      <p:sp>
        <p:nvSpPr>
          <p:cNvPr id="8" name="TextBox 7">
            <a:extLst>
              <a:ext uri="{FF2B5EF4-FFF2-40B4-BE49-F238E27FC236}">
                <a16:creationId xmlns:a16="http://schemas.microsoft.com/office/drawing/2014/main" id="{EF126AAA-83E7-4F3B-8F38-FAE984C3A872}"/>
              </a:ext>
            </a:extLst>
          </p:cNvPr>
          <p:cNvSpPr txBox="1"/>
          <p:nvPr/>
        </p:nvSpPr>
        <p:spPr>
          <a:xfrm rot="5400000">
            <a:off x="299485" y="905805"/>
            <a:ext cx="923330" cy="1003720"/>
          </a:xfrm>
          <a:prstGeom prst="rect">
            <a:avLst/>
          </a:prstGeom>
          <a:noFill/>
        </p:spPr>
        <p:txBody>
          <a:bodyPr vert="vert270"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BD1622"/>
                </a:solidFill>
                <a:effectLst/>
                <a:uLnTx/>
                <a:uFillTx/>
                <a:latin typeface="Calibri" panose="020F0502020204030204"/>
                <a:ea typeface="+mn-ea"/>
                <a:cs typeface="+mn-cs"/>
              </a:rPr>
              <a:t>2016-2019</a:t>
            </a:r>
          </a:p>
        </p:txBody>
      </p:sp>
      <p:sp>
        <p:nvSpPr>
          <p:cNvPr id="15" name="TextBox 14">
            <a:extLst>
              <a:ext uri="{FF2B5EF4-FFF2-40B4-BE49-F238E27FC236}">
                <a16:creationId xmlns:a16="http://schemas.microsoft.com/office/drawing/2014/main" id="{1D68A251-5FFB-494D-B900-2A97EEF63DEE}"/>
              </a:ext>
            </a:extLst>
          </p:cNvPr>
          <p:cNvSpPr txBox="1"/>
          <p:nvPr/>
        </p:nvSpPr>
        <p:spPr>
          <a:xfrm rot="5400000">
            <a:off x="786840" y="3236148"/>
            <a:ext cx="553998" cy="1717040"/>
          </a:xfrm>
          <a:prstGeom prst="rect">
            <a:avLst/>
          </a:prstGeom>
          <a:noFill/>
        </p:spPr>
        <p:txBody>
          <a:bodyPr vert="vert270"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BD1622"/>
                </a:solidFill>
                <a:effectLst/>
                <a:uLnTx/>
                <a:uFillTx/>
                <a:latin typeface="Calibri" panose="020F0502020204030204"/>
                <a:ea typeface="+mn-ea"/>
                <a:cs typeface="+mn-cs"/>
              </a:rPr>
              <a:t>2020</a:t>
            </a:r>
          </a:p>
        </p:txBody>
      </p:sp>
      <p:sp>
        <p:nvSpPr>
          <p:cNvPr id="17" name="TextBox 16">
            <a:extLst>
              <a:ext uri="{FF2B5EF4-FFF2-40B4-BE49-F238E27FC236}">
                <a16:creationId xmlns:a16="http://schemas.microsoft.com/office/drawing/2014/main" id="{A6903F0F-EDB8-4782-A04E-454A80ACE7B0}"/>
              </a:ext>
            </a:extLst>
          </p:cNvPr>
          <p:cNvSpPr txBox="1"/>
          <p:nvPr/>
        </p:nvSpPr>
        <p:spPr>
          <a:xfrm>
            <a:off x="1972537" y="3501960"/>
            <a:ext cx="152386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BD1622"/>
                </a:solidFill>
                <a:effectLst/>
                <a:uLnTx/>
                <a:uFillTx/>
                <a:latin typeface="Calibri" panose="020F0502020204030204"/>
                <a:ea typeface="+mn-ea"/>
                <a:cs typeface="+mn-cs"/>
              </a:rPr>
              <a:t>White British</a:t>
            </a:r>
          </a:p>
        </p:txBody>
      </p:sp>
      <p:sp>
        <p:nvSpPr>
          <p:cNvPr id="18" name="TextBox 17">
            <a:extLst>
              <a:ext uri="{FF2B5EF4-FFF2-40B4-BE49-F238E27FC236}">
                <a16:creationId xmlns:a16="http://schemas.microsoft.com/office/drawing/2014/main" id="{B02773C7-057C-428B-AB85-3B4543E709B3}"/>
              </a:ext>
            </a:extLst>
          </p:cNvPr>
          <p:cNvSpPr txBox="1"/>
          <p:nvPr/>
        </p:nvSpPr>
        <p:spPr>
          <a:xfrm>
            <a:off x="9719353" y="3506825"/>
            <a:ext cx="75207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BD1622"/>
                </a:solidFill>
                <a:effectLst/>
                <a:uLnTx/>
                <a:uFillTx/>
                <a:latin typeface="Calibri" panose="020F0502020204030204"/>
                <a:ea typeface="+mn-ea"/>
                <a:cs typeface="+mn-cs"/>
              </a:rPr>
              <a:t>Black</a:t>
            </a:r>
          </a:p>
        </p:txBody>
      </p:sp>
      <p:sp>
        <p:nvSpPr>
          <p:cNvPr id="19" name="TextBox 18">
            <a:extLst>
              <a:ext uri="{FF2B5EF4-FFF2-40B4-BE49-F238E27FC236}">
                <a16:creationId xmlns:a16="http://schemas.microsoft.com/office/drawing/2014/main" id="{AB544897-7C64-427C-87A1-2FE95A4AFB0F}"/>
              </a:ext>
            </a:extLst>
          </p:cNvPr>
          <p:cNvSpPr txBox="1"/>
          <p:nvPr/>
        </p:nvSpPr>
        <p:spPr>
          <a:xfrm>
            <a:off x="5715261" y="3501960"/>
            <a:ext cx="148322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BD1622"/>
                </a:solidFill>
                <a:effectLst/>
                <a:uLnTx/>
                <a:uFillTx/>
                <a:latin typeface="Calibri" panose="020F0502020204030204"/>
                <a:ea typeface="+mn-ea"/>
                <a:cs typeface="+mn-cs"/>
              </a:rPr>
              <a:t>White other</a:t>
            </a:r>
          </a:p>
        </p:txBody>
      </p:sp>
      <p:sp>
        <p:nvSpPr>
          <p:cNvPr id="22" name="Text Placeholder 3">
            <a:extLst>
              <a:ext uri="{FF2B5EF4-FFF2-40B4-BE49-F238E27FC236}">
                <a16:creationId xmlns:a16="http://schemas.microsoft.com/office/drawing/2014/main" id="{6757CBBD-DDF8-42B6-81A9-C110E0C71A26}"/>
              </a:ext>
            </a:extLst>
          </p:cNvPr>
          <p:cNvSpPr>
            <a:spLocks noGrp="1"/>
          </p:cNvSpPr>
          <p:nvPr>
            <p:ph type="body" sz="quarter" idx="12"/>
          </p:nvPr>
        </p:nvSpPr>
        <p:spPr>
          <a:xfrm>
            <a:off x="6597650" y="6607175"/>
            <a:ext cx="5411788" cy="230188"/>
          </a:xfrm>
        </p:spPr>
        <p:txBody>
          <a:bodyPr>
            <a:normAutofit lnSpcReduction="10000"/>
          </a:bodyPr>
          <a:lstStyle/>
          <a:p>
            <a:pPr algn="r">
              <a:buNone/>
            </a:pPr>
            <a:r>
              <a:rPr lang="en-US" dirty="0"/>
              <a:t>Source: Sport England, Active Lives Adults, Nov 15-16 to Nov 19/20</a:t>
            </a:r>
            <a:endParaRPr lang="en-GB" dirty="0"/>
          </a:p>
          <a:p>
            <a:pPr algn="r">
              <a:buNone/>
            </a:pPr>
            <a:endParaRPr lang="en-GB" dirty="0"/>
          </a:p>
        </p:txBody>
      </p:sp>
      <p:graphicFrame>
        <p:nvGraphicFramePr>
          <p:cNvPr id="23" name="Chart 22">
            <a:extLst>
              <a:ext uri="{FF2B5EF4-FFF2-40B4-BE49-F238E27FC236}">
                <a16:creationId xmlns:a16="http://schemas.microsoft.com/office/drawing/2014/main" id="{00000000-0008-0000-0200-000016000000}"/>
              </a:ext>
            </a:extLst>
          </p:cNvPr>
          <p:cNvGraphicFramePr>
            <a:graphicFrameLocks/>
          </p:cNvGraphicFramePr>
          <p:nvPr>
            <p:extLst>
              <p:ext uri="{D42A27DB-BD31-4B8C-83A1-F6EECF244321}">
                <p14:modId xmlns:p14="http://schemas.microsoft.com/office/powerpoint/2010/main" val="2295686736"/>
              </p:ext>
            </p:extLst>
          </p:nvPr>
        </p:nvGraphicFramePr>
        <p:xfrm>
          <a:off x="926103" y="698423"/>
          <a:ext cx="3413347" cy="26995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hart 23">
            <a:extLst>
              <a:ext uri="{FF2B5EF4-FFF2-40B4-BE49-F238E27FC236}">
                <a16:creationId xmlns:a16="http://schemas.microsoft.com/office/drawing/2014/main" id="{00000000-0008-0000-0200-000017000000}"/>
              </a:ext>
            </a:extLst>
          </p:cNvPr>
          <p:cNvGraphicFramePr>
            <a:graphicFrameLocks/>
          </p:cNvGraphicFramePr>
          <p:nvPr>
            <p:extLst>
              <p:ext uri="{D42A27DB-BD31-4B8C-83A1-F6EECF244321}">
                <p14:modId xmlns:p14="http://schemas.microsoft.com/office/powerpoint/2010/main" val="3041585129"/>
              </p:ext>
            </p:extLst>
          </p:nvPr>
        </p:nvGraphicFramePr>
        <p:xfrm>
          <a:off x="876061" y="3586956"/>
          <a:ext cx="3482621" cy="26995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Chart 24">
            <a:extLst>
              <a:ext uri="{FF2B5EF4-FFF2-40B4-BE49-F238E27FC236}">
                <a16:creationId xmlns:a16="http://schemas.microsoft.com/office/drawing/2014/main" id="{00000000-0008-0000-0200-00002A000000}"/>
              </a:ext>
            </a:extLst>
          </p:cNvPr>
          <p:cNvGraphicFramePr>
            <a:graphicFrameLocks/>
          </p:cNvGraphicFramePr>
          <p:nvPr>
            <p:extLst>
              <p:ext uri="{D42A27DB-BD31-4B8C-83A1-F6EECF244321}">
                <p14:modId xmlns:p14="http://schemas.microsoft.com/office/powerpoint/2010/main" val="3153756223"/>
              </p:ext>
            </p:extLst>
          </p:nvPr>
        </p:nvGraphicFramePr>
        <p:xfrm>
          <a:off x="4539289" y="681104"/>
          <a:ext cx="3413347" cy="271686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Chart 25">
            <a:extLst>
              <a:ext uri="{FF2B5EF4-FFF2-40B4-BE49-F238E27FC236}">
                <a16:creationId xmlns:a16="http://schemas.microsoft.com/office/drawing/2014/main" id="{00000000-0008-0000-0200-00002B000000}"/>
              </a:ext>
            </a:extLst>
          </p:cNvPr>
          <p:cNvGraphicFramePr>
            <a:graphicFrameLocks/>
          </p:cNvGraphicFramePr>
          <p:nvPr>
            <p:extLst>
              <p:ext uri="{D42A27DB-BD31-4B8C-83A1-F6EECF244321}">
                <p14:modId xmlns:p14="http://schemas.microsoft.com/office/powerpoint/2010/main" val="1882783153"/>
              </p:ext>
            </p:extLst>
          </p:nvPr>
        </p:nvGraphicFramePr>
        <p:xfrm>
          <a:off x="4592880" y="3586956"/>
          <a:ext cx="3482621" cy="271686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Chart 26">
            <a:extLst>
              <a:ext uri="{FF2B5EF4-FFF2-40B4-BE49-F238E27FC236}">
                <a16:creationId xmlns:a16="http://schemas.microsoft.com/office/drawing/2014/main" id="{00000000-0008-0000-0200-000022000000}"/>
              </a:ext>
            </a:extLst>
          </p:cNvPr>
          <p:cNvGraphicFramePr>
            <a:graphicFrameLocks/>
          </p:cNvGraphicFramePr>
          <p:nvPr>
            <p:extLst>
              <p:ext uri="{D42A27DB-BD31-4B8C-83A1-F6EECF244321}">
                <p14:modId xmlns:p14="http://schemas.microsoft.com/office/powerpoint/2010/main" val="2143404152"/>
              </p:ext>
            </p:extLst>
          </p:nvPr>
        </p:nvGraphicFramePr>
        <p:xfrm>
          <a:off x="8287755" y="681104"/>
          <a:ext cx="3413347" cy="271686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8" name="Chart 27">
            <a:extLst>
              <a:ext uri="{FF2B5EF4-FFF2-40B4-BE49-F238E27FC236}">
                <a16:creationId xmlns:a16="http://schemas.microsoft.com/office/drawing/2014/main" id="{00000000-0008-0000-0200-000023000000}"/>
              </a:ext>
            </a:extLst>
          </p:cNvPr>
          <p:cNvGraphicFramePr>
            <a:graphicFrameLocks/>
          </p:cNvGraphicFramePr>
          <p:nvPr>
            <p:extLst>
              <p:ext uri="{D42A27DB-BD31-4B8C-83A1-F6EECF244321}">
                <p14:modId xmlns:p14="http://schemas.microsoft.com/office/powerpoint/2010/main" val="3508831795"/>
              </p:ext>
            </p:extLst>
          </p:nvPr>
        </p:nvGraphicFramePr>
        <p:xfrm>
          <a:off x="8248429" y="3586956"/>
          <a:ext cx="3482621" cy="2716862"/>
        </p:xfrm>
        <a:graphic>
          <a:graphicData uri="http://schemas.openxmlformats.org/drawingml/2006/chart">
            <c:chart xmlns:c="http://schemas.openxmlformats.org/drawingml/2006/chart" xmlns:r="http://schemas.openxmlformats.org/officeDocument/2006/relationships" r:id="rId8"/>
          </a:graphicData>
        </a:graphic>
      </p:graphicFrame>
      <p:sp>
        <p:nvSpPr>
          <p:cNvPr id="29" name="TextBox 28">
            <a:extLst>
              <a:ext uri="{FF2B5EF4-FFF2-40B4-BE49-F238E27FC236}">
                <a16:creationId xmlns:a16="http://schemas.microsoft.com/office/drawing/2014/main" id="{7E6B102D-A1E1-4448-906F-8E34C16B24A6}"/>
              </a:ext>
            </a:extLst>
          </p:cNvPr>
          <p:cNvSpPr txBox="1"/>
          <p:nvPr/>
        </p:nvSpPr>
        <p:spPr>
          <a:xfrm>
            <a:off x="1684990" y="6271606"/>
            <a:ext cx="1046666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3B0C2"/>
                </a:solidFill>
                <a:effectLst/>
                <a:uLnTx/>
                <a:uFillTx/>
                <a:latin typeface="Calibri" panose="020F0502020204030204"/>
                <a:ea typeface="+mn-ea"/>
                <a:cs typeface="+mn-cs"/>
              </a:rPr>
              <a:t>Walking for leisure  </a:t>
            </a:r>
            <a:r>
              <a:rPr kumimoji="0" lang="en-GB" sz="1800" b="1" i="0" u="none" strike="noStrike" kern="1200" cap="none" spc="0" normalizeH="0" baseline="0" noProof="0" dirty="0">
                <a:ln>
                  <a:noFill/>
                </a:ln>
                <a:solidFill>
                  <a:srgbClr val="01425F"/>
                </a:solidFill>
                <a:effectLst/>
                <a:uLnTx/>
                <a:uFillTx/>
                <a:latin typeface="Calibri" panose="020F0502020204030204"/>
                <a:ea typeface="+mn-ea"/>
                <a:cs typeface="+mn-cs"/>
              </a:rPr>
              <a:t>Walking for travel  </a:t>
            </a:r>
            <a:r>
              <a:rPr kumimoji="0" lang="en-GB" sz="1800" b="1" i="0" u="none" strike="noStrike" kern="1200" cap="none" spc="0" normalizeH="0" baseline="0" noProof="0" dirty="0">
                <a:ln>
                  <a:noFill/>
                </a:ln>
                <a:solidFill>
                  <a:srgbClr val="4BA57E"/>
                </a:solidFill>
                <a:effectLst/>
                <a:uLnTx/>
                <a:uFillTx/>
                <a:latin typeface="Calibri" panose="020F0502020204030204"/>
                <a:ea typeface="+mn-ea"/>
                <a:cs typeface="+mn-cs"/>
              </a:rPr>
              <a:t>Gardening</a:t>
            </a:r>
            <a:r>
              <a:rPr kumimoji="0" lang="en-GB" sz="1800" b="1" i="0" u="none" strike="noStrike" kern="1200" cap="none" spc="0" normalizeH="0" baseline="0" noProof="0" dirty="0">
                <a:ln>
                  <a:noFill/>
                </a:ln>
                <a:solidFill>
                  <a:srgbClr val="484043"/>
                </a:solidFill>
                <a:effectLst/>
                <a:uLnTx/>
                <a:uFillTx/>
                <a:latin typeface="Calibri" panose="020F0502020204030204"/>
                <a:ea typeface="+mn-ea"/>
                <a:cs typeface="+mn-cs"/>
              </a:rPr>
              <a:t>  </a:t>
            </a:r>
            <a:r>
              <a:rPr kumimoji="0" lang="en-GB" sz="1800" b="1" i="0" u="none" strike="noStrike" kern="1200" cap="none" spc="0" normalizeH="0" baseline="0" noProof="0" dirty="0">
                <a:ln>
                  <a:noFill/>
                </a:ln>
                <a:solidFill>
                  <a:srgbClr val="7C4982"/>
                </a:solidFill>
                <a:effectLst/>
                <a:uLnTx/>
                <a:uFillTx/>
                <a:latin typeface="Calibri" panose="020F0502020204030204"/>
                <a:ea typeface="+mn-ea"/>
                <a:cs typeface="+mn-cs"/>
              </a:rPr>
              <a:t>Traditional sport  </a:t>
            </a:r>
            <a:r>
              <a:rPr kumimoji="0" lang="en-GB" sz="1800" b="1" i="0" u="none" strike="noStrike" kern="1200" cap="none" spc="0" normalizeH="0" baseline="0" noProof="0" dirty="0">
                <a:ln>
                  <a:noFill/>
                </a:ln>
                <a:solidFill>
                  <a:srgbClr val="A480A8"/>
                </a:solidFill>
                <a:effectLst/>
                <a:uLnTx/>
                <a:uFillTx/>
                <a:latin typeface="Calibri" panose="020F0502020204030204"/>
                <a:ea typeface="+mn-ea"/>
                <a:cs typeface="+mn-cs"/>
              </a:rPr>
              <a:t>Fitness activities  </a:t>
            </a:r>
            <a:r>
              <a:rPr kumimoji="0" lang="en-GB" sz="1800" b="1" i="0" u="none" strike="noStrike" kern="1200" cap="none" spc="0" normalizeH="0" baseline="0" noProof="0" dirty="0">
                <a:ln>
                  <a:noFill/>
                </a:ln>
                <a:effectLst/>
                <a:uLnTx/>
                <a:uFillTx/>
                <a:latin typeface="Calibri" panose="020F0502020204030204"/>
                <a:ea typeface="+mn-ea"/>
                <a:cs typeface="+mn-cs"/>
              </a:rPr>
              <a:t>Cycling</a:t>
            </a:r>
          </a:p>
        </p:txBody>
      </p:sp>
    </p:spTree>
    <p:extLst>
      <p:ext uri="{BB962C8B-B14F-4D97-AF65-F5344CB8AC3E}">
        <p14:creationId xmlns:p14="http://schemas.microsoft.com/office/powerpoint/2010/main" val="23621432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B6EE866-B063-4855-A07F-0854EC04F977}"/>
              </a:ext>
            </a:extLst>
          </p:cNvPr>
          <p:cNvSpPr/>
          <p:nvPr/>
        </p:nvSpPr>
        <p:spPr>
          <a:xfrm>
            <a:off x="0" y="3501960"/>
            <a:ext cx="12192000" cy="3356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9032D730-FE7D-404C-A28E-60A722328513}"/>
              </a:ext>
            </a:extLst>
          </p:cNvPr>
          <p:cNvSpPr>
            <a:spLocks noGrp="1"/>
          </p:cNvSpPr>
          <p:nvPr>
            <p:ph type="body" sz="quarter" idx="11"/>
          </p:nvPr>
        </p:nvSpPr>
        <p:spPr/>
        <p:txBody>
          <a:bodyPr/>
          <a:lstStyle/>
          <a:p>
            <a:r>
              <a:rPr lang="en-GB" sz="4800" dirty="0"/>
              <a:t>Moderate intensity minutes by ethnicity (Greater Manchester</a:t>
            </a:r>
            <a:r>
              <a:rPr lang="en-GB" dirty="0"/>
              <a:t>) </a:t>
            </a:r>
          </a:p>
        </p:txBody>
      </p:sp>
      <p:sp>
        <p:nvSpPr>
          <p:cNvPr id="8" name="TextBox 7">
            <a:extLst>
              <a:ext uri="{FF2B5EF4-FFF2-40B4-BE49-F238E27FC236}">
                <a16:creationId xmlns:a16="http://schemas.microsoft.com/office/drawing/2014/main" id="{EF126AAA-83E7-4F3B-8F38-FAE984C3A872}"/>
              </a:ext>
            </a:extLst>
          </p:cNvPr>
          <p:cNvSpPr txBox="1"/>
          <p:nvPr/>
        </p:nvSpPr>
        <p:spPr>
          <a:xfrm rot="5400000">
            <a:off x="299485" y="905805"/>
            <a:ext cx="923330" cy="1003720"/>
          </a:xfrm>
          <a:prstGeom prst="rect">
            <a:avLst/>
          </a:prstGeom>
          <a:noFill/>
        </p:spPr>
        <p:txBody>
          <a:bodyPr vert="vert270" wrap="square" rtlCol="0">
            <a:spAutoFit/>
          </a:bodyPr>
          <a:lstStyle/>
          <a:p>
            <a:r>
              <a:rPr lang="en-GB" sz="2400" dirty="0">
                <a:solidFill>
                  <a:schemeClr val="accent1"/>
                </a:solidFill>
              </a:rPr>
              <a:t>2016-2019</a:t>
            </a:r>
          </a:p>
        </p:txBody>
      </p:sp>
      <p:sp>
        <p:nvSpPr>
          <p:cNvPr id="15" name="TextBox 14">
            <a:extLst>
              <a:ext uri="{FF2B5EF4-FFF2-40B4-BE49-F238E27FC236}">
                <a16:creationId xmlns:a16="http://schemas.microsoft.com/office/drawing/2014/main" id="{1D68A251-5FFB-494D-B900-2A97EEF63DEE}"/>
              </a:ext>
            </a:extLst>
          </p:cNvPr>
          <p:cNvSpPr txBox="1"/>
          <p:nvPr/>
        </p:nvSpPr>
        <p:spPr>
          <a:xfrm rot="5400000">
            <a:off x="786840" y="3236148"/>
            <a:ext cx="553998" cy="1717040"/>
          </a:xfrm>
          <a:prstGeom prst="rect">
            <a:avLst/>
          </a:prstGeom>
          <a:noFill/>
        </p:spPr>
        <p:txBody>
          <a:bodyPr vert="vert270" wrap="square" rtlCol="0">
            <a:spAutoFit/>
          </a:bodyPr>
          <a:lstStyle/>
          <a:p>
            <a:r>
              <a:rPr lang="en-GB" sz="2400" dirty="0">
                <a:solidFill>
                  <a:schemeClr val="accent1"/>
                </a:solidFill>
              </a:rPr>
              <a:t>2020</a:t>
            </a:r>
          </a:p>
        </p:txBody>
      </p:sp>
      <p:sp>
        <p:nvSpPr>
          <p:cNvPr id="17" name="TextBox 16">
            <a:extLst>
              <a:ext uri="{FF2B5EF4-FFF2-40B4-BE49-F238E27FC236}">
                <a16:creationId xmlns:a16="http://schemas.microsoft.com/office/drawing/2014/main" id="{A6903F0F-EDB8-4782-A04E-454A80ACE7B0}"/>
              </a:ext>
            </a:extLst>
          </p:cNvPr>
          <p:cNvSpPr txBox="1"/>
          <p:nvPr/>
        </p:nvSpPr>
        <p:spPr>
          <a:xfrm>
            <a:off x="1482948" y="3475149"/>
            <a:ext cx="2447415" cy="369332"/>
          </a:xfrm>
          <a:prstGeom prst="rect">
            <a:avLst/>
          </a:prstGeom>
          <a:noFill/>
        </p:spPr>
        <p:txBody>
          <a:bodyPr wrap="square" rtlCol="0">
            <a:spAutoFit/>
          </a:bodyPr>
          <a:lstStyle/>
          <a:p>
            <a:r>
              <a:rPr lang="en-GB" dirty="0">
                <a:solidFill>
                  <a:schemeClr val="accent1"/>
                </a:solidFill>
              </a:rPr>
              <a:t>South Asian </a:t>
            </a:r>
            <a:r>
              <a:rPr lang="en-GB" dirty="0" err="1">
                <a:solidFill>
                  <a:schemeClr val="accent1"/>
                </a:solidFill>
              </a:rPr>
              <a:t>inc</a:t>
            </a:r>
            <a:r>
              <a:rPr lang="en-GB" dirty="0">
                <a:solidFill>
                  <a:schemeClr val="accent1"/>
                </a:solidFill>
              </a:rPr>
              <a:t> Chinese</a:t>
            </a:r>
          </a:p>
        </p:txBody>
      </p:sp>
      <p:sp>
        <p:nvSpPr>
          <p:cNvPr id="18" name="TextBox 17">
            <a:extLst>
              <a:ext uri="{FF2B5EF4-FFF2-40B4-BE49-F238E27FC236}">
                <a16:creationId xmlns:a16="http://schemas.microsoft.com/office/drawing/2014/main" id="{B02773C7-057C-428B-AB85-3B4543E709B3}"/>
              </a:ext>
            </a:extLst>
          </p:cNvPr>
          <p:cNvSpPr txBox="1"/>
          <p:nvPr/>
        </p:nvSpPr>
        <p:spPr>
          <a:xfrm>
            <a:off x="8788195" y="3497372"/>
            <a:ext cx="2202129" cy="369332"/>
          </a:xfrm>
          <a:prstGeom prst="rect">
            <a:avLst/>
          </a:prstGeom>
          <a:noFill/>
        </p:spPr>
        <p:txBody>
          <a:bodyPr wrap="square" rtlCol="0">
            <a:spAutoFit/>
          </a:bodyPr>
          <a:lstStyle/>
          <a:p>
            <a:r>
              <a:rPr lang="en-GB" dirty="0">
                <a:solidFill>
                  <a:schemeClr val="accent1"/>
                </a:solidFill>
              </a:rPr>
              <a:t>Other ethnic groups</a:t>
            </a:r>
          </a:p>
        </p:txBody>
      </p:sp>
      <p:sp>
        <p:nvSpPr>
          <p:cNvPr id="19" name="TextBox 18">
            <a:extLst>
              <a:ext uri="{FF2B5EF4-FFF2-40B4-BE49-F238E27FC236}">
                <a16:creationId xmlns:a16="http://schemas.microsoft.com/office/drawing/2014/main" id="{AB544897-7C64-427C-87A1-2FE95A4AFB0F}"/>
              </a:ext>
            </a:extLst>
          </p:cNvPr>
          <p:cNvSpPr txBox="1"/>
          <p:nvPr/>
        </p:nvSpPr>
        <p:spPr>
          <a:xfrm>
            <a:off x="5905019" y="3475149"/>
            <a:ext cx="1245677" cy="369332"/>
          </a:xfrm>
          <a:prstGeom prst="rect">
            <a:avLst/>
          </a:prstGeom>
          <a:noFill/>
        </p:spPr>
        <p:txBody>
          <a:bodyPr wrap="square" rtlCol="0">
            <a:spAutoFit/>
          </a:bodyPr>
          <a:lstStyle/>
          <a:p>
            <a:r>
              <a:rPr lang="en-GB" dirty="0">
                <a:solidFill>
                  <a:schemeClr val="accent1"/>
                </a:solidFill>
              </a:rPr>
              <a:t>Mixed</a:t>
            </a:r>
          </a:p>
        </p:txBody>
      </p:sp>
      <p:sp>
        <p:nvSpPr>
          <p:cNvPr id="22" name="Text Placeholder 3">
            <a:extLst>
              <a:ext uri="{FF2B5EF4-FFF2-40B4-BE49-F238E27FC236}">
                <a16:creationId xmlns:a16="http://schemas.microsoft.com/office/drawing/2014/main" id="{6757CBBD-DDF8-42B6-81A9-C110E0C71A26}"/>
              </a:ext>
            </a:extLst>
          </p:cNvPr>
          <p:cNvSpPr>
            <a:spLocks noGrp="1"/>
          </p:cNvSpPr>
          <p:nvPr>
            <p:ph type="body" sz="quarter" idx="12"/>
          </p:nvPr>
        </p:nvSpPr>
        <p:spPr>
          <a:xfrm>
            <a:off x="6597650" y="6607175"/>
            <a:ext cx="5411788" cy="230188"/>
          </a:xfrm>
        </p:spPr>
        <p:txBody>
          <a:bodyPr>
            <a:normAutofit lnSpcReduction="10000"/>
          </a:bodyPr>
          <a:lstStyle/>
          <a:p>
            <a:pPr algn="r">
              <a:buNone/>
            </a:pPr>
            <a:r>
              <a:rPr lang="en-US" dirty="0"/>
              <a:t>Source: Sport England, Active Lives Adults, Nov 15-16 to Nov 19/20</a:t>
            </a:r>
            <a:endParaRPr lang="en-GB" dirty="0"/>
          </a:p>
          <a:p>
            <a:pPr algn="r">
              <a:buNone/>
            </a:pPr>
            <a:endParaRPr lang="en-GB" dirty="0"/>
          </a:p>
        </p:txBody>
      </p:sp>
      <p:graphicFrame>
        <p:nvGraphicFramePr>
          <p:cNvPr id="29" name="Chart 28">
            <a:extLst>
              <a:ext uri="{FF2B5EF4-FFF2-40B4-BE49-F238E27FC236}">
                <a16:creationId xmlns:a16="http://schemas.microsoft.com/office/drawing/2014/main" id="{00000000-0008-0000-0200-000024000000}"/>
              </a:ext>
            </a:extLst>
          </p:cNvPr>
          <p:cNvGraphicFramePr>
            <a:graphicFrameLocks/>
          </p:cNvGraphicFramePr>
          <p:nvPr>
            <p:extLst>
              <p:ext uri="{D42A27DB-BD31-4B8C-83A1-F6EECF244321}">
                <p14:modId xmlns:p14="http://schemas.microsoft.com/office/powerpoint/2010/main" val="782850494"/>
              </p:ext>
            </p:extLst>
          </p:nvPr>
        </p:nvGraphicFramePr>
        <p:xfrm>
          <a:off x="851762" y="700943"/>
          <a:ext cx="3444273" cy="27242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0" name="Chart 29">
            <a:extLst>
              <a:ext uri="{FF2B5EF4-FFF2-40B4-BE49-F238E27FC236}">
                <a16:creationId xmlns:a16="http://schemas.microsoft.com/office/drawing/2014/main" id="{00000000-0008-0000-0200-000025000000}"/>
              </a:ext>
            </a:extLst>
          </p:cNvPr>
          <p:cNvGraphicFramePr>
            <a:graphicFrameLocks/>
          </p:cNvGraphicFramePr>
          <p:nvPr>
            <p:extLst>
              <p:ext uri="{D42A27DB-BD31-4B8C-83A1-F6EECF244321}">
                <p14:modId xmlns:p14="http://schemas.microsoft.com/office/powerpoint/2010/main" val="973901671"/>
              </p:ext>
            </p:extLst>
          </p:nvPr>
        </p:nvGraphicFramePr>
        <p:xfrm>
          <a:off x="761150" y="3598185"/>
          <a:ext cx="3444272" cy="27242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1" name="Chart 30">
            <a:extLst>
              <a:ext uri="{FF2B5EF4-FFF2-40B4-BE49-F238E27FC236}">
                <a16:creationId xmlns:a16="http://schemas.microsoft.com/office/drawing/2014/main" id="{00000000-0008-0000-0200-00001C000000}"/>
              </a:ext>
            </a:extLst>
          </p:cNvPr>
          <p:cNvGraphicFramePr>
            <a:graphicFrameLocks/>
          </p:cNvGraphicFramePr>
          <p:nvPr>
            <p:extLst>
              <p:ext uri="{D42A27DB-BD31-4B8C-83A1-F6EECF244321}">
                <p14:modId xmlns:p14="http://schemas.microsoft.com/office/powerpoint/2010/main" val="1753778384"/>
              </p:ext>
            </p:extLst>
          </p:nvPr>
        </p:nvGraphicFramePr>
        <p:xfrm>
          <a:off x="4373863" y="666952"/>
          <a:ext cx="3444273" cy="27106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Chart 31">
            <a:extLst>
              <a:ext uri="{FF2B5EF4-FFF2-40B4-BE49-F238E27FC236}">
                <a16:creationId xmlns:a16="http://schemas.microsoft.com/office/drawing/2014/main" id="{00000000-0008-0000-0200-00001D000000}"/>
              </a:ext>
            </a:extLst>
          </p:cNvPr>
          <p:cNvGraphicFramePr>
            <a:graphicFrameLocks/>
          </p:cNvGraphicFramePr>
          <p:nvPr>
            <p:extLst>
              <p:ext uri="{D42A27DB-BD31-4B8C-83A1-F6EECF244321}">
                <p14:modId xmlns:p14="http://schemas.microsoft.com/office/powerpoint/2010/main" val="2511602457"/>
              </p:ext>
            </p:extLst>
          </p:nvPr>
        </p:nvGraphicFramePr>
        <p:xfrm>
          <a:off x="4424226" y="3590049"/>
          <a:ext cx="3444272" cy="271067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3" name="Chart 32">
            <a:extLst>
              <a:ext uri="{FF2B5EF4-FFF2-40B4-BE49-F238E27FC236}">
                <a16:creationId xmlns:a16="http://schemas.microsoft.com/office/drawing/2014/main" id="{00000000-0008-0000-0200-00002C000000}"/>
              </a:ext>
            </a:extLst>
          </p:cNvPr>
          <p:cNvGraphicFramePr>
            <a:graphicFrameLocks/>
          </p:cNvGraphicFramePr>
          <p:nvPr>
            <p:extLst>
              <p:ext uri="{D42A27DB-BD31-4B8C-83A1-F6EECF244321}">
                <p14:modId xmlns:p14="http://schemas.microsoft.com/office/powerpoint/2010/main" val="3160701447"/>
              </p:ext>
            </p:extLst>
          </p:nvPr>
        </p:nvGraphicFramePr>
        <p:xfrm>
          <a:off x="7989541" y="622186"/>
          <a:ext cx="3444273" cy="272428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Chart 33">
            <a:extLst>
              <a:ext uri="{FF2B5EF4-FFF2-40B4-BE49-F238E27FC236}">
                <a16:creationId xmlns:a16="http://schemas.microsoft.com/office/drawing/2014/main" id="{00000000-0008-0000-0200-00002D000000}"/>
              </a:ext>
            </a:extLst>
          </p:cNvPr>
          <p:cNvGraphicFramePr>
            <a:graphicFrameLocks/>
          </p:cNvGraphicFramePr>
          <p:nvPr>
            <p:extLst>
              <p:ext uri="{D42A27DB-BD31-4B8C-83A1-F6EECF244321}">
                <p14:modId xmlns:p14="http://schemas.microsoft.com/office/powerpoint/2010/main" val="2442646172"/>
              </p:ext>
            </p:extLst>
          </p:nvPr>
        </p:nvGraphicFramePr>
        <p:xfrm>
          <a:off x="8051983" y="3598185"/>
          <a:ext cx="3444272" cy="2724283"/>
        </p:xfrm>
        <a:graphic>
          <a:graphicData uri="http://schemas.openxmlformats.org/drawingml/2006/chart">
            <c:chart xmlns:c="http://schemas.openxmlformats.org/drawingml/2006/chart" xmlns:r="http://schemas.openxmlformats.org/officeDocument/2006/relationships" r:id="rId8"/>
          </a:graphicData>
        </a:graphic>
      </p:graphicFrame>
      <p:sp>
        <p:nvSpPr>
          <p:cNvPr id="23" name="TextBox 22">
            <a:extLst>
              <a:ext uri="{FF2B5EF4-FFF2-40B4-BE49-F238E27FC236}">
                <a16:creationId xmlns:a16="http://schemas.microsoft.com/office/drawing/2014/main" id="{867171A2-17E1-48D1-B543-87FB5D05CC46}"/>
              </a:ext>
            </a:extLst>
          </p:cNvPr>
          <p:cNvSpPr txBox="1"/>
          <p:nvPr/>
        </p:nvSpPr>
        <p:spPr>
          <a:xfrm>
            <a:off x="1684990" y="6271606"/>
            <a:ext cx="1046666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3B0C2"/>
                </a:solidFill>
                <a:effectLst/>
                <a:uLnTx/>
                <a:uFillTx/>
                <a:latin typeface="Calibri" panose="020F0502020204030204"/>
                <a:ea typeface="+mn-ea"/>
                <a:cs typeface="+mn-cs"/>
              </a:rPr>
              <a:t>Walking for leisure  </a:t>
            </a:r>
            <a:r>
              <a:rPr kumimoji="0" lang="en-GB" sz="1800" b="1" i="0" u="none" strike="noStrike" kern="1200" cap="none" spc="0" normalizeH="0" baseline="0" noProof="0" dirty="0">
                <a:ln>
                  <a:noFill/>
                </a:ln>
                <a:solidFill>
                  <a:srgbClr val="01425F"/>
                </a:solidFill>
                <a:effectLst/>
                <a:uLnTx/>
                <a:uFillTx/>
                <a:latin typeface="Calibri" panose="020F0502020204030204"/>
                <a:ea typeface="+mn-ea"/>
                <a:cs typeface="+mn-cs"/>
              </a:rPr>
              <a:t>Walking for travel  </a:t>
            </a:r>
            <a:r>
              <a:rPr kumimoji="0" lang="en-GB" sz="1800" b="1" i="0" u="none" strike="noStrike" kern="1200" cap="none" spc="0" normalizeH="0" baseline="0" noProof="0" dirty="0">
                <a:ln>
                  <a:noFill/>
                </a:ln>
                <a:solidFill>
                  <a:srgbClr val="4BA57E"/>
                </a:solidFill>
                <a:effectLst/>
                <a:uLnTx/>
                <a:uFillTx/>
                <a:latin typeface="Calibri" panose="020F0502020204030204"/>
                <a:ea typeface="+mn-ea"/>
                <a:cs typeface="+mn-cs"/>
              </a:rPr>
              <a:t>Gardening</a:t>
            </a:r>
            <a:r>
              <a:rPr kumimoji="0" lang="en-GB" sz="1800" b="1" i="0" u="none" strike="noStrike" kern="1200" cap="none" spc="0" normalizeH="0" baseline="0" noProof="0" dirty="0">
                <a:ln>
                  <a:noFill/>
                </a:ln>
                <a:solidFill>
                  <a:srgbClr val="484043"/>
                </a:solidFill>
                <a:effectLst/>
                <a:uLnTx/>
                <a:uFillTx/>
                <a:latin typeface="Calibri" panose="020F0502020204030204"/>
                <a:ea typeface="+mn-ea"/>
                <a:cs typeface="+mn-cs"/>
              </a:rPr>
              <a:t>  </a:t>
            </a:r>
            <a:r>
              <a:rPr kumimoji="0" lang="en-GB" sz="1800" b="1" i="0" u="none" strike="noStrike" kern="1200" cap="none" spc="0" normalizeH="0" baseline="0" noProof="0" dirty="0">
                <a:ln>
                  <a:noFill/>
                </a:ln>
                <a:solidFill>
                  <a:srgbClr val="7C4982"/>
                </a:solidFill>
                <a:effectLst/>
                <a:uLnTx/>
                <a:uFillTx/>
                <a:latin typeface="Calibri" panose="020F0502020204030204"/>
                <a:ea typeface="+mn-ea"/>
                <a:cs typeface="+mn-cs"/>
              </a:rPr>
              <a:t>Traditional sport  </a:t>
            </a:r>
            <a:r>
              <a:rPr kumimoji="0" lang="en-GB" sz="1800" b="1" i="0" u="none" strike="noStrike" kern="1200" cap="none" spc="0" normalizeH="0" baseline="0" noProof="0" dirty="0">
                <a:ln>
                  <a:noFill/>
                </a:ln>
                <a:solidFill>
                  <a:srgbClr val="A480A8"/>
                </a:solidFill>
                <a:effectLst/>
                <a:uLnTx/>
                <a:uFillTx/>
                <a:latin typeface="Calibri" panose="020F0502020204030204"/>
                <a:ea typeface="+mn-ea"/>
                <a:cs typeface="+mn-cs"/>
              </a:rPr>
              <a:t>Fitness activities  </a:t>
            </a:r>
            <a:r>
              <a:rPr kumimoji="0" lang="en-GB" sz="1800" b="1" i="0" u="none" strike="noStrike" kern="1200" cap="none" spc="0" normalizeH="0" baseline="0" noProof="0" dirty="0">
                <a:ln>
                  <a:noFill/>
                </a:ln>
                <a:effectLst/>
                <a:uLnTx/>
                <a:uFillTx/>
                <a:latin typeface="Calibri" panose="020F0502020204030204"/>
                <a:ea typeface="+mn-ea"/>
                <a:cs typeface="+mn-cs"/>
              </a:rPr>
              <a:t>Cycling</a:t>
            </a:r>
          </a:p>
        </p:txBody>
      </p:sp>
    </p:spTree>
    <p:extLst>
      <p:ext uri="{BB962C8B-B14F-4D97-AF65-F5344CB8AC3E}">
        <p14:creationId xmlns:p14="http://schemas.microsoft.com/office/powerpoint/2010/main" val="9060030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19B521-6803-49DD-9EAC-F74DA6F799AF}"/>
              </a:ext>
            </a:extLst>
          </p:cNvPr>
          <p:cNvSpPr>
            <a:spLocks noGrp="1"/>
          </p:cNvSpPr>
          <p:nvPr>
            <p:ph type="title"/>
          </p:nvPr>
        </p:nvSpPr>
        <p:spPr>
          <a:xfrm>
            <a:off x="652630" y="1898623"/>
            <a:ext cx="4134522" cy="1819108"/>
          </a:xfrm>
        </p:spPr>
        <p:txBody>
          <a:bodyPr/>
          <a:lstStyle/>
          <a:p>
            <a:pPr algn="ctr">
              <a:lnSpc>
                <a:spcPct val="70000"/>
              </a:lnSpc>
            </a:pPr>
            <a:r>
              <a:rPr lang="en-GB" sz="7200" dirty="0">
                <a:solidFill>
                  <a:schemeClr val="tx1"/>
                </a:solidFill>
              </a:rPr>
              <a:t>So where does our concern lie now?</a:t>
            </a:r>
          </a:p>
        </p:txBody>
      </p:sp>
      <p:pic>
        <p:nvPicPr>
          <p:cNvPr id="7" name="Graphic 6">
            <a:extLst>
              <a:ext uri="{FF2B5EF4-FFF2-40B4-BE49-F238E27FC236}">
                <a16:creationId xmlns:a16="http://schemas.microsoft.com/office/drawing/2014/main" id="{43EDCE70-B6F3-465F-B711-C6CBA4BD7A4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6804779" y="2140772"/>
            <a:ext cx="4311456" cy="4339442"/>
          </a:xfrm>
          <a:prstGeom prst="rect">
            <a:avLst/>
          </a:prstGeom>
        </p:spPr>
      </p:pic>
    </p:spTree>
    <p:extLst>
      <p:ext uri="{BB962C8B-B14F-4D97-AF65-F5344CB8AC3E}">
        <p14:creationId xmlns:p14="http://schemas.microsoft.com/office/powerpoint/2010/main" val="691162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B961CC-CA17-4A0B-8DFA-A87A433F0C4A}"/>
              </a:ext>
            </a:extLst>
          </p:cNvPr>
          <p:cNvSpPr>
            <a:spLocks noGrp="1"/>
          </p:cNvSpPr>
          <p:nvPr>
            <p:ph type="body" sz="quarter" idx="11"/>
          </p:nvPr>
        </p:nvSpPr>
        <p:spPr/>
        <p:txBody>
          <a:bodyPr/>
          <a:lstStyle/>
          <a:p>
            <a:r>
              <a:rPr lang="en-GB" dirty="0"/>
              <a:t>Gender and age</a:t>
            </a:r>
          </a:p>
        </p:txBody>
      </p:sp>
      <p:sp>
        <p:nvSpPr>
          <p:cNvPr id="4" name="Text Placeholder 3">
            <a:extLst>
              <a:ext uri="{FF2B5EF4-FFF2-40B4-BE49-F238E27FC236}">
                <a16:creationId xmlns:a16="http://schemas.microsoft.com/office/drawing/2014/main" id="{6A21D3A2-B9F7-493B-9F4E-53C12745DA8A}"/>
              </a:ext>
            </a:extLst>
          </p:cNvPr>
          <p:cNvSpPr>
            <a:spLocks noGrp="1"/>
          </p:cNvSpPr>
          <p:nvPr>
            <p:ph type="body" sz="quarter" idx="12"/>
          </p:nvPr>
        </p:nvSpPr>
        <p:spPr/>
        <p:txBody>
          <a:bodyPr>
            <a:normAutofit lnSpcReduction="10000"/>
          </a:bodyPr>
          <a:lstStyle/>
          <a:p>
            <a:pPr>
              <a:buNone/>
            </a:pPr>
            <a:r>
              <a:rPr lang="en-US" dirty="0"/>
              <a:t>Source: Sport England, Active Lives Adults, Nov 15/16 to Nov 19/20 </a:t>
            </a:r>
            <a:r>
              <a:rPr lang="en-US" dirty="0">
                <a:solidFill>
                  <a:srgbClr val="FF0000"/>
                </a:solidFill>
              </a:rPr>
              <a:t>5 years combined</a:t>
            </a:r>
            <a:endParaRPr lang="en-GB" dirty="0">
              <a:solidFill>
                <a:srgbClr val="FF0000"/>
              </a:solidFill>
            </a:endParaRPr>
          </a:p>
        </p:txBody>
      </p:sp>
      <p:graphicFrame>
        <p:nvGraphicFramePr>
          <p:cNvPr id="8" name="Chart Placeholder 7">
            <a:extLst>
              <a:ext uri="{FF2B5EF4-FFF2-40B4-BE49-F238E27FC236}">
                <a16:creationId xmlns:a16="http://schemas.microsoft.com/office/drawing/2014/main" id="{372057C1-D731-4C2C-A246-6B3032261D88}"/>
              </a:ext>
            </a:extLst>
          </p:cNvPr>
          <p:cNvGraphicFramePr>
            <a:graphicFrameLocks noGrp="1"/>
          </p:cNvGraphicFramePr>
          <p:nvPr>
            <p:ph type="chart" sz="quarter" idx="10"/>
            <p:extLst>
              <p:ext uri="{D42A27DB-BD31-4B8C-83A1-F6EECF244321}">
                <p14:modId xmlns:p14="http://schemas.microsoft.com/office/powerpoint/2010/main" val="2655681214"/>
              </p:ext>
            </p:extLst>
          </p:nvPr>
        </p:nvGraphicFramePr>
        <p:xfrm>
          <a:off x="163513" y="1036638"/>
          <a:ext cx="11845925" cy="50323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698872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EE6330-1C61-42C9-B108-9FA3C395DE1B}"/>
              </a:ext>
            </a:extLst>
          </p:cNvPr>
          <p:cNvSpPr>
            <a:spLocks noGrp="1"/>
          </p:cNvSpPr>
          <p:nvPr>
            <p:ph type="body" sz="quarter" idx="11"/>
          </p:nvPr>
        </p:nvSpPr>
        <p:spPr/>
        <p:txBody>
          <a:bodyPr/>
          <a:lstStyle/>
          <a:p>
            <a:r>
              <a:rPr lang="en-GB" dirty="0"/>
              <a:t>Gender and NS SeC</a:t>
            </a:r>
          </a:p>
        </p:txBody>
      </p:sp>
      <p:sp>
        <p:nvSpPr>
          <p:cNvPr id="4" name="Text Placeholder 3">
            <a:extLst>
              <a:ext uri="{FF2B5EF4-FFF2-40B4-BE49-F238E27FC236}">
                <a16:creationId xmlns:a16="http://schemas.microsoft.com/office/drawing/2014/main" id="{A53789EE-954E-433E-828C-D5ECC9C502D7}"/>
              </a:ext>
            </a:extLst>
          </p:cNvPr>
          <p:cNvSpPr>
            <a:spLocks noGrp="1"/>
          </p:cNvSpPr>
          <p:nvPr>
            <p:ph type="body" sz="quarter" idx="12"/>
          </p:nvPr>
        </p:nvSpPr>
        <p:spPr/>
        <p:txBody>
          <a:bodyPr>
            <a:normAutofit lnSpcReduction="10000"/>
          </a:bodyPr>
          <a:lstStyle/>
          <a:p>
            <a:pPr>
              <a:buNone/>
            </a:pPr>
            <a:r>
              <a:rPr lang="en-US" dirty="0"/>
              <a:t>Source: Sport England, Active Lives Adults, Nov 15/16 to Nov 19/20 </a:t>
            </a:r>
            <a:r>
              <a:rPr lang="en-US" dirty="0">
                <a:solidFill>
                  <a:srgbClr val="FF0000"/>
                </a:solidFill>
              </a:rPr>
              <a:t>5 years combined</a:t>
            </a:r>
            <a:endParaRPr lang="en-GB" dirty="0">
              <a:solidFill>
                <a:srgbClr val="FF0000"/>
              </a:solidFill>
            </a:endParaRPr>
          </a:p>
        </p:txBody>
      </p:sp>
      <p:graphicFrame>
        <p:nvGraphicFramePr>
          <p:cNvPr id="5" name="Chart Placeholder 4">
            <a:extLst>
              <a:ext uri="{FF2B5EF4-FFF2-40B4-BE49-F238E27FC236}">
                <a16:creationId xmlns:a16="http://schemas.microsoft.com/office/drawing/2014/main" id="{7F21EFA3-C73F-46D2-9738-C5A016F909A9}"/>
              </a:ext>
            </a:extLst>
          </p:cNvPr>
          <p:cNvGraphicFramePr>
            <a:graphicFrameLocks noGrp="1"/>
          </p:cNvGraphicFramePr>
          <p:nvPr>
            <p:ph type="chart" sz="quarter" idx="10"/>
            <p:extLst>
              <p:ext uri="{D42A27DB-BD31-4B8C-83A1-F6EECF244321}">
                <p14:modId xmlns:p14="http://schemas.microsoft.com/office/powerpoint/2010/main" val="1876431988"/>
              </p:ext>
            </p:extLst>
          </p:nvPr>
        </p:nvGraphicFramePr>
        <p:xfrm>
          <a:off x="163513" y="1036638"/>
          <a:ext cx="11845925" cy="50323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325472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90C2D3-6919-4C14-B195-A712873AA824}"/>
              </a:ext>
            </a:extLst>
          </p:cNvPr>
          <p:cNvSpPr>
            <a:spLocks noGrp="1"/>
          </p:cNvSpPr>
          <p:nvPr>
            <p:ph type="body" sz="quarter" idx="11"/>
          </p:nvPr>
        </p:nvSpPr>
        <p:spPr/>
        <p:txBody>
          <a:bodyPr/>
          <a:lstStyle/>
          <a:p>
            <a:r>
              <a:rPr lang="en-GB" dirty="0"/>
              <a:t>Gender and deprivation</a:t>
            </a:r>
          </a:p>
        </p:txBody>
      </p:sp>
      <p:sp>
        <p:nvSpPr>
          <p:cNvPr id="4" name="Text Placeholder 3">
            <a:extLst>
              <a:ext uri="{FF2B5EF4-FFF2-40B4-BE49-F238E27FC236}">
                <a16:creationId xmlns:a16="http://schemas.microsoft.com/office/drawing/2014/main" id="{B2E5BEC9-B54A-4BBB-B21A-758E9FBC6B9F}"/>
              </a:ext>
            </a:extLst>
          </p:cNvPr>
          <p:cNvSpPr>
            <a:spLocks noGrp="1"/>
          </p:cNvSpPr>
          <p:nvPr>
            <p:ph type="body" sz="quarter" idx="12"/>
          </p:nvPr>
        </p:nvSpPr>
        <p:spPr/>
        <p:txBody>
          <a:bodyPr>
            <a:normAutofit lnSpcReduction="10000"/>
          </a:bodyPr>
          <a:lstStyle/>
          <a:p>
            <a:pPr>
              <a:buNone/>
            </a:pPr>
            <a:r>
              <a:rPr lang="en-US" dirty="0"/>
              <a:t>Source: Sport England, Active Lives Adults, Nov 15/16 to Nov 19/20 </a:t>
            </a:r>
            <a:r>
              <a:rPr lang="en-US" dirty="0">
                <a:solidFill>
                  <a:srgbClr val="FF0000"/>
                </a:solidFill>
              </a:rPr>
              <a:t>5 years combined</a:t>
            </a:r>
            <a:endParaRPr lang="en-GB" dirty="0">
              <a:solidFill>
                <a:srgbClr val="FF0000"/>
              </a:solidFill>
            </a:endParaRPr>
          </a:p>
        </p:txBody>
      </p:sp>
      <p:graphicFrame>
        <p:nvGraphicFramePr>
          <p:cNvPr id="5" name="Chart Placeholder 4">
            <a:extLst>
              <a:ext uri="{FF2B5EF4-FFF2-40B4-BE49-F238E27FC236}">
                <a16:creationId xmlns:a16="http://schemas.microsoft.com/office/drawing/2014/main" id="{FCE8E3F1-08D9-4F04-9155-C932257D2F78}"/>
              </a:ext>
            </a:extLst>
          </p:cNvPr>
          <p:cNvGraphicFramePr>
            <a:graphicFrameLocks noGrp="1"/>
          </p:cNvGraphicFramePr>
          <p:nvPr>
            <p:ph type="chart" sz="quarter" idx="10"/>
            <p:extLst>
              <p:ext uri="{D42A27DB-BD31-4B8C-83A1-F6EECF244321}">
                <p14:modId xmlns:p14="http://schemas.microsoft.com/office/powerpoint/2010/main" val="1338740025"/>
              </p:ext>
            </p:extLst>
          </p:nvPr>
        </p:nvGraphicFramePr>
        <p:xfrm>
          <a:off x="163513" y="1036638"/>
          <a:ext cx="11845925" cy="50323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326981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0AEBA7-A777-406B-A124-14BC28F26411}"/>
              </a:ext>
            </a:extLst>
          </p:cNvPr>
          <p:cNvSpPr>
            <a:spLocks noGrp="1"/>
          </p:cNvSpPr>
          <p:nvPr>
            <p:ph type="body" sz="quarter" idx="11"/>
          </p:nvPr>
        </p:nvSpPr>
        <p:spPr/>
        <p:txBody>
          <a:bodyPr/>
          <a:lstStyle/>
          <a:p>
            <a:r>
              <a:rPr lang="en-GB" dirty="0"/>
              <a:t>Gender and ethnicity</a:t>
            </a:r>
          </a:p>
        </p:txBody>
      </p:sp>
      <p:sp>
        <p:nvSpPr>
          <p:cNvPr id="4" name="Text Placeholder 3">
            <a:extLst>
              <a:ext uri="{FF2B5EF4-FFF2-40B4-BE49-F238E27FC236}">
                <a16:creationId xmlns:a16="http://schemas.microsoft.com/office/drawing/2014/main" id="{896D4846-5A2B-43BE-A4D1-7DD4BC39D6AD}"/>
              </a:ext>
            </a:extLst>
          </p:cNvPr>
          <p:cNvSpPr>
            <a:spLocks noGrp="1"/>
          </p:cNvSpPr>
          <p:nvPr>
            <p:ph type="body" sz="quarter" idx="12"/>
          </p:nvPr>
        </p:nvSpPr>
        <p:spPr/>
        <p:txBody>
          <a:bodyPr>
            <a:normAutofit lnSpcReduction="10000"/>
          </a:bodyPr>
          <a:lstStyle/>
          <a:p>
            <a:pPr>
              <a:buNone/>
            </a:pPr>
            <a:r>
              <a:rPr lang="en-US" dirty="0"/>
              <a:t>Source: Sport England, Active Lives Adults, Nov 15/16 to Nov 19/20 </a:t>
            </a:r>
            <a:r>
              <a:rPr lang="en-US" dirty="0">
                <a:solidFill>
                  <a:srgbClr val="FF0000"/>
                </a:solidFill>
              </a:rPr>
              <a:t>5 years combined</a:t>
            </a:r>
            <a:endParaRPr lang="en-GB" dirty="0">
              <a:solidFill>
                <a:srgbClr val="FF0000"/>
              </a:solidFill>
            </a:endParaRPr>
          </a:p>
        </p:txBody>
      </p:sp>
      <p:graphicFrame>
        <p:nvGraphicFramePr>
          <p:cNvPr id="5" name="Chart Placeholder 4">
            <a:extLst>
              <a:ext uri="{FF2B5EF4-FFF2-40B4-BE49-F238E27FC236}">
                <a16:creationId xmlns:a16="http://schemas.microsoft.com/office/drawing/2014/main" id="{F15FF60A-3F9F-409B-A166-2C40954EF7DA}"/>
              </a:ext>
            </a:extLst>
          </p:cNvPr>
          <p:cNvGraphicFramePr>
            <a:graphicFrameLocks noGrp="1"/>
          </p:cNvGraphicFramePr>
          <p:nvPr>
            <p:ph type="chart" sz="quarter" idx="10"/>
            <p:extLst>
              <p:ext uri="{D42A27DB-BD31-4B8C-83A1-F6EECF244321}">
                <p14:modId xmlns:p14="http://schemas.microsoft.com/office/powerpoint/2010/main" val="515617200"/>
              </p:ext>
            </p:extLst>
          </p:nvPr>
        </p:nvGraphicFramePr>
        <p:xfrm>
          <a:off x="163513" y="1036638"/>
          <a:ext cx="11845925" cy="50323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068232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Placeholder 4">
            <a:extLst>
              <a:ext uri="{FF2B5EF4-FFF2-40B4-BE49-F238E27FC236}">
                <a16:creationId xmlns:a16="http://schemas.microsoft.com/office/drawing/2014/main" id="{DFBFF07B-9CC1-4108-9F53-D785613A5449}"/>
              </a:ext>
            </a:extLst>
          </p:cNvPr>
          <p:cNvGraphicFramePr>
            <a:graphicFrameLocks noGrp="1"/>
          </p:cNvGraphicFramePr>
          <p:nvPr>
            <p:ph type="chart" sz="quarter" idx="10"/>
            <p:extLst>
              <p:ext uri="{D42A27DB-BD31-4B8C-83A1-F6EECF244321}">
                <p14:modId xmlns:p14="http://schemas.microsoft.com/office/powerpoint/2010/main" val="1655678446"/>
              </p:ext>
            </p:extLst>
          </p:nvPr>
        </p:nvGraphicFramePr>
        <p:xfrm>
          <a:off x="163513" y="1036638"/>
          <a:ext cx="5854700" cy="503237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a:extLst>
              <a:ext uri="{FF2B5EF4-FFF2-40B4-BE49-F238E27FC236}">
                <a16:creationId xmlns:a16="http://schemas.microsoft.com/office/drawing/2014/main" id="{28398C40-91EB-4D3C-8F83-D43AECFCE393}"/>
              </a:ext>
            </a:extLst>
          </p:cNvPr>
          <p:cNvSpPr>
            <a:spLocks noGrp="1"/>
          </p:cNvSpPr>
          <p:nvPr>
            <p:ph type="body" sz="quarter" idx="11"/>
          </p:nvPr>
        </p:nvSpPr>
        <p:spPr>
          <a:xfrm>
            <a:off x="205319" y="124067"/>
            <a:ext cx="5968469" cy="725455"/>
          </a:xfrm>
        </p:spPr>
        <p:txBody>
          <a:bodyPr/>
          <a:lstStyle/>
          <a:p>
            <a:r>
              <a:rPr lang="en-GB" dirty="0"/>
              <a:t>Age and limiting illness</a:t>
            </a:r>
          </a:p>
        </p:txBody>
      </p:sp>
      <p:sp>
        <p:nvSpPr>
          <p:cNvPr id="4" name="Text Placeholder 3">
            <a:extLst>
              <a:ext uri="{FF2B5EF4-FFF2-40B4-BE49-F238E27FC236}">
                <a16:creationId xmlns:a16="http://schemas.microsoft.com/office/drawing/2014/main" id="{EDE4C106-466C-4172-BDDA-5F55375CC7A2}"/>
              </a:ext>
            </a:extLst>
          </p:cNvPr>
          <p:cNvSpPr>
            <a:spLocks noGrp="1"/>
          </p:cNvSpPr>
          <p:nvPr>
            <p:ph type="body" sz="quarter" idx="12"/>
          </p:nvPr>
        </p:nvSpPr>
        <p:spPr>
          <a:xfrm>
            <a:off x="684350" y="6071197"/>
            <a:ext cx="5411650" cy="230934"/>
          </a:xfrm>
        </p:spPr>
        <p:txBody>
          <a:bodyPr>
            <a:normAutofit lnSpcReduction="10000"/>
          </a:bodyPr>
          <a:lstStyle/>
          <a:p>
            <a:pPr>
              <a:buNone/>
            </a:pPr>
            <a:r>
              <a:rPr lang="en-US" dirty="0"/>
              <a:t>Source: Sport England, Active Lives Adults, Nov 15/16 to Nov 19/20 </a:t>
            </a:r>
            <a:r>
              <a:rPr lang="en-US" dirty="0">
                <a:solidFill>
                  <a:srgbClr val="FF0000"/>
                </a:solidFill>
              </a:rPr>
              <a:t>5 years combined</a:t>
            </a:r>
            <a:endParaRPr lang="en-GB" dirty="0">
              <a:solidFill>
                <a:srgbClr val="FF0000"/>
              </a:solidFill>
            </a:endParaRPr>
          </a:p>
        </p:txBody>
      </p:sp>
      <p:graphicFrame>
        <p:nvGraphicFramePr>
          <p:cNvPr id="10" name="Chart Placeholder 9">
            <a:extLst>
              <a:ext uri="{FF2B5EF4-FFF2-40B4-BE49-F238E27FC236}">
                <a16:creationId xmlns:a16="http://schemas.microsoft.com/office/drawing/2014/main" id="{A027ABC5-C266-42B9-B889-4BE7346C5B53}"/>
              </a:ext>
            </a:extLst>
          </p:cNvPr>
          <p:cNvGraphicFramePr>
            <a:graphicFrameLocks noGrp="1"/>
          </p:cNvGraphicFramePr>
          <p:nvPr>
            <p:ph type="chart" sz="quarter" idx="13"/>
            <p:extLst>
              <p:ext uri="{D42A27DB-BD31-4B8C-83A1-F6EECF244321}">
                <p14:modId xmlns:p14="http://schemas.microsoft.com/office/powerpoint/2010/main" val="1000619645"/>
              </p:ext>
            </p:extLst>
          </p:nvPr>
        </p:nvGraphicFramePr>
        <p:xfrm>
          <a:off x="6355644" y="1036638"/>
          <a:ext cx="5672844" cy="5032375"/>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 Placeholder 2">
            <a:extLst>
              <a:ext uri="{FF2B5EF4-FFF2-40B4-BE49-F238E27FC236}">
                <a16:creationId xmlns:a16="http://schemas.microsoft.com/office/drawing/2014/main" id="{B9008CCF-55D7-4349-8822-DDB66EDF491B}"/>
              </a:ext>
            </a:extLst>
          </p:cNvPr>
          <p:cNvSpPr txBox="1">
            <a:spLocks/>
          </p:cNvSpPr>
          <p:nvPr/>
        </p:nvSpPr>
        <p:spPr>
          <a:xfrm>
            <a:off x="6747503" y="124067"/>
            <a:ext cx="4950512" cy="7254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5400" kern="1200">
                <a:solidFill>
                  <a:schemeClr val="tx1"/>
                </a:solidFill>
                <a:latin typeface="Angsana New" panose="020B0502040204020203" pitchFamily="18" charset="-34"/>
                <a:ea typeface="+mn-ea"/>
                <a:cs typeface="Angsana New" panose="020B0502040204020203" pitchFamily="18"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Average age by condition</a:t>
            </a:r>
          </a:p>
        </p:txBody>
      </p:sp>
      <p:sp>
        <p:nvSpPr>
          <p:cNvPr id="12" name="Text Placeholder 3">
            <a:extLst>
              <a:ext uri="{FF2B5EF4-FFF2-40B4-BE49-F238E27FC236}">
                <a16:creationId xmlns:a16="http://schemas.microsoft.com/office/drawing/2014/main" id="{708A84F4-1313-45A2-93E6-6346A824644A}"/>
              </a:ext>
            </a:extLst>
          </p:cNvPr>
          <p:cNvSpPr txBox="1">
            <a:spLocks/>
          </p:cNvSpPr>
          <p:nvPr/>
        </p:nvSpPr>
        <p:spPr>
          <a:xfrm>
            <a:off x="8647289" y="6066106"/>
            <a:ext cx="3362682" cy="230934"/>
          </a:xfrm>
          <a:prstGeom prst="rect">
            <a:avLst/>
          </a:prstGeom>
          <a:ln>
            <a:noFill/>
          </a:ln>
        </p:spPr>
        <p:txBody>
          <a:bodyPr vert="horz" wrap="square"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Char char="•"/>
              <a:defRPr sz="11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9pPr>
          </a:lstStyle>
          <a:p>
            <a:pPr algn="r">
              <a:buFont typeface="Arial" panose="020B0604020202020204" pitchFamily="34" charset="0"/>
              <a:buNone/>
            </a:pPr>
            <a:r>
              <a:rPr lang="en-US"/>
              <a:t>Source: Sport England, Active Lives Adults, Nov 19/20</a:t>
            </a:r>
            <a:endParaRPr lang="en-GB" dirty="0"/>
          </a:p>
        </p:txBody>
      </p:sp>
    </p:spTree>
    <p:extLst>
      <p:ext uri="{BB962C8B-B14F-4D97-AF65-F5344CB8AC3E}">
        <p14:creationId xmlns:p14="http://schemas.microsoft.com/office/powerpoint/2010/main" val="30335724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F9D88BB-08D6-4DDD-8006-D0ED2AE796A6}"/>
              </a:ext>
            </a:extLst>
          </p:cNvPr>
          <p:cNvSpPr>
            <a:spLocks noGrp="1"/>
          </p:cNvSpPr>
          <p:nvPr>
            <p:ph type="body" sz="quarter" idx="11"/>
          </p:nvPr>
        </p:nvSpPr>
        <p:spPr/>
        <p:txBody>
          <a:bodyPr/>
          <a:lstStyle/>
          <a:p>
            <a:r>
              <a:rPr lang="en-GB" dirty="0"/>
              <a:t>Age and work status</a:t>
            </a:r>
          </a:p>
        </p:txBody>
      </p:sp>
      <p:sp>
        <p:nvSpPr>
          <p:cNvPr id="4" name="Text Placeholder 3">
            <a:extLst>
              <a:ext uri="{FF2B5EF4-FFF2-40B4-BE49-F238E27FC236}">
                <a16:creationId xmlns:a16="http://schemas.microsoft.com/office/drawing/2014/main" id="{48547109-68D8-4886-B536-02D1006D1BCD}"/>
              </a:ext>
            </a:extLst>
          </p:cNvPr>
          <p:cNvSpPr>
            <a:spLocks noGrp="1"/>
          </p:cNvSpPr>
          <p:nvPr>
            <p:ph type="body" sz="quarter" idx="12"/>
          </p:nvPr>
        </p:nvSpPr>
        <p:spPr/>
        <p:txBody>
          <a:bodyPr>
            <a:normAutofit lnSpcReduction="10000"/>
          </a:bodyPr>
          <a:lstStyle/>
          <a:p>
            <a:pPr>
              <a:buNone/>
            </a:pPr>
            <a:r>
              <a:rPr lang="en-US" dirty="0"/>
              <a:t>Source: Sport England, Active Lives Adults, Nov 15/16 to Nov 19/20 </a:t>
            </a:r>
            <a:r>
              <a:rPr lang="en-US" dirty="0">
                <a:solidFill>
                  <a:srgbClr val="FF0000"/>
                </a:solidFill>
              </a:rPr>
              <a:t>5 years combined</a:t>
            </a:r>
            <a:endParaRPr lang="en-GB" dirty="0">
              <a:solidFill>
                <a:srgbClr val="FF0000"/>
              </a:solidFill>
            </a:endParaRPr>
          </a:p>
        </p:txBody>
      </p:sp>
      <p:graphicFrame>
        <p:nvGraphicFramePr>
          <p:cNvPr id="5" name="Chart Placeholder 4">
            <a:extLst>
              <a:ext uri="{FF2B5EF4-FFF2-40B4-BE49-F238E27FC236}">
                <a16:creationId xmlns:a16="http://schemas.microsoft.com/office/drawing/2014/main" id="{EFC4F98E-CC03-401E-813E-3B23CBDE1384}"/>
              </a:ext>
            </a:extLst>
          </p:cNvPr>
          <p:cNvGraphicFramePr>
            <a:graphicFrameLocks noGrp="1"/>
          </p:cNvGraphicFramePr>
          <p:nvPr>
            <p:ph type="chart" sz="quarter" idx="10"/>
            <p:extLst>
              <p:ext uri="{D42A27DB-BD31-4B8C-83A1-F6EECF244321}">
                <p14:modId xmlns:p14="http://schemas.microsoft.com/office/powerpoint/2010/main" val="563668561"/>
              </p:ext>
            </p:extLst>
          </p:nvPr>
        </p:nvGraphicFramePr>
        <p:xfrm>
          <a:off x="163513" y="1036638"/>
          <a:ext cx="11845925" cy="50323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1344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D88DF16-CEFE-4305-BDFF-A7C90CDC7880}"/>
              </a:ext>
            </a:extLst>
          </p:cNvPr>
          <p:cNvSpPr>
            <a:spLocks noGrp="1"/>
          </p:cNvSpPr>
          <p:nvPr>
            <p:ph type="body" sz="quarter" idx="14"/>
          </p:nvPr>
        </p:nvSpPr>
        <p:spPr/>
        <p:txBody>
          <a:bodyPr/>
          <a:lstStyle/>
          <a:p>
            <a:r>
              <a:rPr lang="en-GB"/>
              <a:t>Why the make up of the local population is important</a:t>
            </a:r>
          </a:p>
          <a:p>
            <a:endParaRPr lang="en-GB" dirty="0"/>
          </a:p>
        </p:txBody>
      </p:sp>
      <p:sp>
        <p:nvSpPr>
          <p:cNvPr id="8" name="Text Placeholder 7">
            <a:extLst>
              <a:ext uri="{FF2B5EF4-FFF2-40B4-BE49-F238E27FC236}">
                <a16:creationId xmlns:a16="http://schemas.microsoft.com/office/drawing/2014/main" id="{6CB4A913-FD17-413D-A14F-CB39EA4C0B4D}"/>
              </a:ext>
            </a:extLst>
          </p:cNvPr>
          <p:cNvSpPr>
            <a:spLocks noGrp="1"/>
          </p:cNvSpPr>
          <p:nvPr>
            <p:ph type="body" sz="quarter" idx="13"/>
          </p:nvPr>
        </p:nvSpPr>
        <p:spPr/>
        <p:txBody>
          <a:bodyPr>
            <a:normAutofit/>
          </a:bodyPr>
          <a:lstStyle/>
          <a:p>
            <a:pPr marL="0" indent="0">
              <a:lnSpc>
                <a:spcPct val="100000"/>
              </a:lnSpc>
              <a:buNone/>
            </a:pPr>
            <a:r>
              <a:rPr lang="en-GB" sz="2200" dirty="0"/>
              <a:t>When comparing inactivity levels of a partnership area to England it is important to consider how the populations are different </a:t>
            </a:r>
          </a:p>
          <a:p>
            <a:pPr marL="0" indent="0">
              <a:lnSpc>
                <a:spcPct val="100000"/>
              </a:lnSpc>
              <a:buNone/>
            </a:pPr>
            <a:r>
              <a:rPr lang="en-GB" sz="1700" dirty="0"/>
              <a:t>Some demographic groups such as older adults have higher levels of inactivity compared to the whole population.  </a:t>
            </a:r>
          </a:p>
          <a:p>
            <a:pPr lvl="1">
              <a:lnSpc>
                <a:spcPct val="100000"/>
              </a:lnSpc>
              <a:buClr>
                <a:srgbClr val="BD1622"/>
              </a:buClr>
            </a:pPr>
            <a:r>
              <a:rPr lang="en-GB" sz="1600" dirty="0"/>
              <a:t>If your partnership has a larger proportion of older people compared to England then you could expect higher levels of inactivity</a:t>
            </a:r>
          </a:p>
          <a:p>
            <a:pPr lvl="1">
              <a:lnSpc>
                <a:spcPct val="100000"/>
              </a:lnSpc>
              <a:buClr>
                <a:srgbClr val="BD1622"/>
              </a:buClr>
            </a:pPr>
            <a:r>
              <a:rPr lang="en-GB" sz="1600" dirty="0"/>
              <a:t>If your partnership has a smaller proportion, you could expect to have lower levels of inactivity</a:t>
            </a:r>
          </a:p>
          <a:p>
            <a:pPr marL="0" indent="0">
              <a:lnSpc>
                <a:spcPct val="100000"/>
              </a:lnSpc>
              <a:buNone/>
            </a:pPr>
            <a:r>
              <a:rPr lang="en-GB" sz="1700" dirty="0"/>
              <a:t>It is not quite as straight forward as this.  As well as age other characteristics impact on inactivity levels such as disability, socio-economic group, ethnicity and a combination of other factors all impact on inactivity levels. </a:t>
            </a:r>
          </a:p>
          <a:p>
            <a:pPr marL="0" indent="0">
              <a:lnSpc>
                <a:spcPct val="100000"/>
              </a:lnSpc>
              <a:buNone/>
            </a:pPr>
            <a:endParaRPr lang="en-GB" sz="2200" dirty="0"/>
          </a:p>
          <a:p>
            <a:pPr marL="0" indent="0">
              <a:lnSpc>
                <a:spcPct val="100000"/>
              </a:lnSpc>
              <a:buNone/>
            </a:pPr>
            <a:r>
              <a:rPr lang="en-GB" sz="2200" dirty="0"/>
              <a:t>In 2121, within Greater Manchester there was a:</a:t>
            </a:r>
          </a:p>
          <a:p>
            <a:pPr marL="0" indent="0">
              <a:spcBef>
                <a:spcPts val="600"/>
              </a:spcBef>
              <a:buNone/>
            </a:pPr>
            <a:r>
              <a:rPr lang="en-GB" sz="1700" dirty="0"/>
              <a:t> </a:t>
            </a:r>
          </a:p>
          <a:p>
            <a:pPr lvl="1">
              <a:lnSpc>
                <a:spcPct val="110000"/>
              </a:lnSpc>
              <a:buClr>
                <a:srgbClr val="BD1622"/>
              </a:buClr>
            </a:pPr>
            <a:r>
              <a:rPr lang="en-GB" sz="2000" dirty="0"/>
              <a:t>Larger proportion of people with a limiting illness or disability (23% compared to 18% in England)</a:t>
            </a:r>
          </a:p>
          <a:p>
            <a:pPr lvl="1">
              <a:lnSpc>
                <a:spcPct val="110000"/>
              </a:lnSpc>
              <a:buClr>
                <a:srgbClr val="BD1622"/>
              </a:buClr>
            </a:pPr>
            <a:r>
              <a:rPr lang="en-GB" sz="2000" dirty="0"/>
              <a:t>Larger proportion of people in lower socio-economic groups (35% compared to 31%)</a:t>
            </a:r>
          </a:p>
          <a:p>
            <a:pPr lvl="1">
              <a:lnSpc>
                <a:spcPct val="110000"/>
              </a:lnSpc>
              <a:buClr>
                <a:srgbClr val="BD1622"/>
              </a:buClr>
            </a:pPr>
            <a:r>
              <a:rPr lang="en-GB" sz="2000" dirty="0"/>
              <a:t>Slightly smaller proportion of people aged 55 and over</a:t>
            </a:r>
          </a:p>
          <a:p>
            <a:pPr lvl="1">
              <a:lnSpc>
                <a:spcPct val="110000"/>
              </a:lnSpc>
              <a:buClr>
                <a:srgbClr val="BD1622"/>
              </a:buClr>
            </a:pPr>
            <a:endParaRPr lang="en-GB" sz="1600" dirty="0"/>
          </a:p>
          <a:p>
            <a:pPr marL="0" indent="0">
              <a:buNone/>
            </a:pPr>
            <a:endParaRPr lang="en-GB" dirty="0"/>
          </a:p>
        </p:txBody>
      </p:sp>
    </p:spTree>
    <p:extLst>
      <p:ext uri="{BB962C8B-B14F-4D97-AF65-F5344CB8AC3E}">
        <p14:creationId xmlns:p14="http://schemas.microsoft.com/office/powerpoint/2010/main" val="1071259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263DB8D-3E39-4CBB-B8A5-7A98F55B678A}"/>
              </a:ext>
            </a:extLst>
          </p:cNvPr>
          <p:cNvSpPr>
            <a:spLocks noGrp="1"/>
          </p:cNvSpPr>
          <p:nvPr>
            <p:ph type="title"/>
          </p:nvPr>
        </p:nvSpPr>
        <p:spPr>
          <a:xfrm>
            <a:off x="6304480" y="3656560"/>
            <a:ext cx="4651549" cy="1325563"/>
          </a:xfrm>
        </p:spPr>
        <p:txBody>
          <a:bodyPr>
            <a:noAutofit/>
          </a:bodyPr>
          <a:lstStyle/>
          <a:p>
            <a:pPr algn="ctr">
              <a:lnSpc>
                <a:spcPct val="70000"/>
              </a:lnSpc>
            </a:pPr>
            <a:r>
              <a:rPr lang="en-GB" sz="7200" b="1" dirty="0">
                <a:solidFill>
                  <a:schemeClr val="tx2"/>
                </a:solidFill>
                <a:latin typeface="Angsana New" panose="02020603050405020304" pitchFamily="18" charset="-34"/>
                <a:cs typeface="Angsana New" panose="02020603050405020304" pitchFamily="18" charset="-34"/>
              </a:rPr>
              <a:t>Children and young people</a:t>
            </a:r>
          </a:p>
        </p:txBody>
      </p:sp>
      <p:pic>
        <p:nvPicPr>
          <p:cNvPr id="6" name="Content Placeholder 12">
            <a:extLst>
              <a:ext uri="{FF2B5EF4-FFF2-40B4-BE49-F238E27FC236}">
                <a16:creationId xmlns:a16="http://schemas.microsoft.com/office/drawing/2014/main" id="{E632E0AB-5110-41E6-9E2F-295A19C3CBF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1157" b="15732"/>
          <a:stretch/>
        </p:blipFill>
        <p:spPr>
          <a:xfrm>
            <a:off x="-150020" y="1769950"/>
            <a:ext cx="5836011" cy="5210978"/>
          </a:xfrm>
          <a:prstGeom prst="rect">
            <a:avLst/>
          </a:prstGeom>
        </p:spPr>
      </p:pic>
      <p:sp>
        <p:nvSpPr>
          <p:cNvPr id="4" name="Title 3">
            <a:extLst>
              <a:ext uri="{FF2B5EF4-FFF2-40B4-BE49-F238E27FC236}">
                <a16:creationId xmlns:a16="http://schemas.microsoft.com/office/drawing/2014/main" id="{89931B06-9B54-B041-997F-A1328E672A6F}"/>
              </a:ext>
            </a:extLst>
          </p:cNvPr>
          <p:cNvSpPr txBox="1">
            <a:spLocks/>
          </p:cNvSpPr>
          <p:nvPr/>
        </p:nvSpPr>
        <p:spPr>
          <a:xfrm>
            <a:off x="5860550" y="1728231"/>
            <a:ext cx="5539410" cy="18191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600" kern="1200">
                <a:solidFill>
                  <a:srgbClr val="484043"/>
                </a:solidFill>
                <a:latin typeface="+mj-lt"/>
                <a:ea typeface="+mj-ea"/>
                <a:cs typeface="+mj-cs"/>
              </a:defRPr>
            </a:lvl1pPr>
          </a:lstStyle>
          <a:p>
            <a:pPr algn="ctr">
              <a:lnSpc>
                <a:spcPct val="70000"/>
              </a:lnSpc>
            </a:pPr>
            <a:r>
              <a:rPr lang="en-GB" sz="7200" dirty="0">
                <a:solidFill>
                  <a:schemeClr val="tx1"/>
                </a:solidFill>
                <a:latin typeface="Angsana New" panose="02020603050405020304" pitchFamily="18" charset="-34"/>
                <a:cs typeface="Angsana New" panose="02020603050405020304" pitchFamily="18" charset="-34"/>
              </a:rPr>
              <a:t>So where does our </a:t>
            </a:r>
          </a:p>
          <a:p>
            <a:pPr algn="ctr">
              <a:lnSpc>
                <a:spcPct val="70000"/>
              </a:lnSpc>
            </a:pPr>
            <a:r>
              <a:rPr lang="en-GB" sz="7200" dirty="0">
                <a:solidFill>
                  <a:schemeClr val="tx1"/>
                </a:solidFill>
                <a:latin typeface="Angsana New" panose="02020603050405020304" pitchFamily="18" charset="-34"/>
                <a:cs typeface="Angsana New" panose="02020603050405020304" pitchFamily="18" charset="-34"/>
              </a:rPr>
              <a:t>concern lie now?</a:t>
            </a:r>
          </a:p>
        </p:txBody>
      </p:sp>
    </p:spTree>
    <p:extLst>
      <p:ext uri="{BB962C8B-B14F-4D97-AF65-F5344CB8AC3E}">
        <p14:creationId xmlns:p14="http://schemas.microsoft.com/office/powerpoint/2010/main" val="6579665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6D4C51F-20A6-4046-A17B-575D6FF9587A}"/>
              </a:ext>
            </a:extLst>
          </p:cNvPr>
          <p:cNvSpPr/>
          <p:nvPr/>
        </p:nvSpPr>
        <p:spPr>
          <a:xfrm>
            <a:off x="8296211" y="1565972"/>
            <a:ext cx="3582000" cy="31876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29E4BA6-CB2E-48B2-992D-AF8F3A7F5C92}"/>
              </a:ext>
            </a:extLst>
          </p:cNvPr>
          <p:cNvSpPr/>
          <p:nvPr/>
        </p:nvSpPr>
        <p:spPr>
          <a:xfrm>
            <a:off x="1121151" y="1559422"/>
            <a:ext cx="3582000" cy="31942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F2FF466A-4324-464A-A5EA-B11C1AF84137}"/>
              </a:ext>
            </a:extLst>
          </p:cNvPr>
          <p:cNvSpPr>
            <a:spLocks noGrp="1"/>
          </p:cNvSpPr>
          <p:nvPr>
            <p:ph type="body" sz="quarter" idx="11"/>
          </p:nvPr>
        </p:nvSpPr>
        <p:spPr>
          <a:xfrm>
            <a:off x="205319" y="124067"/>
            <a:ext cx="9826727" cy="725455"/>
          </a:xfrm>
        </p:spPr>
        <p:txBody>
          <a:bodyPr/>
          <a:lstStyle/>
          <a:p>
            <a:r>
              <a:rPr lang="en-GB" dirty="0"/>
              <a:t>Physical activity, by FAS and gender, year 3-6</a:t>
            </a:r>
          </a:p>
        </p:txBody>
      </p:sp>
      <p:sp>
        <p:nvSpPr>
          <p:cNvPr id="16" name="Text Placeholder 15">
            <a:extLst>
              <a:ext uri="{FF2B5EF4-FFF2-40B4-BE49-F238E27FC236}">
                <a16:creationId xmlns:a16="http://schemas.microsoft.com/office/drawing/2014/main" id="{FB6231D4-455B-4E28-AFFF-1DB8AE0460A7}"/>
              </a:ext>
            </a:extLst>
          </p:cNvPr>
          <p:cNvSpPr>
            <a:spLocks noGrp="1"/>
          </p:cNvSpPr>
          <p:nvPr>
            <p:ph type="body" sz="quarter" idx="16"/>
          </p:nvPr>
        </p:nvSpPr>
        <p:spPr>
          <a:xfrm>
            <a:off x="3429516" y="6276733"/>
            <a:ext cx="5799543" cy="310137"/>
          </a:xfrm>
        </p:spPr>
        <p:txBody>
          <a:bodyPr/>
          <a:lstStyle/>
          <a:p>
            <a:r>
              <a:rPr lang="en-GB" dirty="0">
                <a:solidFill>
                  <a:schemeClr val="tx1"/>
                </a:solidFill>
              </a:rPr>
              <a:t>Source: Sport England Active Lives Children and Young People Survey 2017-20 </a:t>
            </a:r>
            <a:r>
              <a:rPr lang="en-GB" b="1" dirty="0">
                <a:solidFill>
                  <a:schemeClr val="accent6"/>
                </a:solidFill>
              </a:rPr>
              <a:t>3 years combined</a:t>
            </a:r>
          </a:p>
        </p:txBody>
      </p:sp>
      <p:graphicFrame>
        <p:nvGraphicFramePr>
          <p:cNvPr id="10" name="Chart Placeholder 9">
            <a:extLst>
              <a:ext uri="{FF2B5EF4-FFF2-40B4-BE49-F238E27FC236}">
                <a16:creationId xmlns:a16="http://schemas.microsoft.com/office/drawing/2014/main" id="{D13B27C0-4156-434C-B71F-01F7451CA245}"/>
              </a:ext>
            </a:extLst>
          </p:cNvPr>
          <p:cNvGraphicFramePr>
            <a:graphicFrameLocks noGrp="1"/>
          </p:cNvGraphicFramePr>
          <p:nvPr>
            <p:ph type="chart" sz="quarter" idx="10"/>
            <p:extLst>
              <p:ext uri="{D42A27DB-BD31-4B8C-83A1-F6EECF244321}">
                <p14:modId xmlns:p14="http://schemas.microsoft.com/office/powerpoint/2010/main" val="744037782"/>
              </p:ext>
            </p:extLst>
          </p:nvPr>
        </p:nvGraphicFramePr>
        <p:xfrm>
          <a:off x="998538" y="1036638"/>
          <a:ext cx="11010900" cy="50323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697241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FF466A-4324-464A-A5EA-B11C1AF84137}"/>
              </a:ext>
            </a:extLst>
          </p:cNvPr>
          <p:cNvSpPr>
            <a:spLocks noGrp="1"/>
          </p:cNvSpPr>
          <p:nvPr>
            <p:ph type="body" sz="quarter" idx="11"/>
          </p:nvPr>
        </p:nvSpPr>
        <p:spPr>
          <a:xfrm>
            <a:off x="205319" y="124067"/>
            <a:ext cx="11804652" cy="725455"/>
          </a:xfrm>
        </p:spPr>
        <p:txBody>
          <a:bodyPr/>
          <a:lstStyle/>
          <a:p>
            <a:r>
              <a:rPr lang="en-GB" dirty="0"/>
              <a:t>Physical activity, by FAS and gender, year 3-6</a:t>
            </a:r>
          </a:p>
        </p:txBody>
      </p:sp>
      <p:sp>
        <p:nvSpPr>
          <p:cNvPr id="4" name="Text Placeholder 3">
            <a:extLst>
              <a:ext uri="{FF2B5EF4-FFF2-40B4-BE49-F238E27FC236}">
                <a16:creationId xmlns:a16="http://schemas.microsoft.com/office/drawing/2014/main" id="{DAA7E44E-7DF8-42DA-A2CC-83E286E51952}"/>
              </a:ext>
            </a:extLst>
          </p:cNvPr>
          <p:cNvSpPr>
            <a:spLocks noGrp="1"/>
          </p:cNvSpPr>
          <p:nvPr>
            <p:ph type="body" sz="quarter" idx="18"/>
          </p:nvPr>
        </p:nvSpPr>
        <p:spPr>
          <a:xfrm>
            <a:off x="3429516" y="6276733"/>
            <a:ext cx="5799543" cy="310137"/>
          </a:xfrm>
        </p:spPr>
        <p:txBody>
          <a:bodyPr>
            <a:normAutofit/>
          </a:bodyPr>
          <a:lstStyle/>
          <a:p>
            <a:r>
              <a:rPr lang="en-GB" dirty="0">
                <a:solidFill>
                  <a:schemeClr val="tx1"/>
                </a:solidFill>
              </a:rPr>
              <a:t>Source: Sport England Active Lives Children and Young People Survey 2017-20 </a:t>
            </a:r>
            <a:r>
              <a:rPr lang="en-GB" b="1" dirty="0">
                <a:solidFill>
                  <a:schemeClr val="accent6"/>
                </a:solidFill>
              </a:rPr>
              <a:t>3 years combined</a:t>
            </a:r>
          </a:p>
        </p:txBody>
      </p:sp>
      <p:graphicFrame>
        <p:nvGraphicFramePr>
          <p:cNvPr id="11" name="Chart Placeholder 10">
            <a:extLst>
              <a:ext uri="{FF2B5EF4-FFF2-40B4-BE49-F238E27FC236}">
                <a16:creationId xmlns:a16="http://schemas.microsoft.com/office/drawing/2014/main" id="{BB08076A-8075-4726-9FE1-1A6867FA9215}"/>
              </a:ext>
            </a:extLst>
          </p:cNvPr>
          <p:cNvGraphicFramePr>
            <a:graphicFrameLocks noGrp="1"/>
          </p:cNvGraphicFramePr>
          <p:nvPr>
            <p:ph type="chart" sz="quarter" idx="17"/>
            <p:extLst>
              <p:ext uri="{D42A27DB-BD31-4B8C-83A1-F6EECF244321}">
                <p14:modId xmlns:p14="http://schemas.microsoft.com/office/powerpoint/2010/main" val="2507410421"/>
              </p:ext>
            </p:extLst>
          </p:nvPr>
        </p:nvGraphicFramePr>
        <p:xfrm>
          <a:off x="6434138" y="911225"/>
          <a:ext cx="5580062" cy="49720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Placeholder 7">
            <a:extLst>
              <a:ext uri="{FF2B5EF4-FFF2-40B4-BE49-F238E27FC236}">
                <a16:creationId xmlns:a16="http://schemas.microsoft.com/office/drawing/2014/main" id="{FD3B54A1-D066-4BF4-B256-7A1E75F04258}"/>
              </a:ext>
            </a:extLst>
          </p:cNvPr>
          <p:cNvGraphicFramePr>
            <a:graphicFrameLocks noGrp="1"/>
          </p:cNvGraphicFramePr>
          <p:nvPr>
            <p:ph type="chart" sz="quarter" idx="16"/>
            <p:extLst>
              <p:ext uri="{D42A27DB-BD31-4B8C-83A1-F6EECF244321}">
                <p14:modId xmlns:p14="http://schemas.microsoft.com/office/powerpoint/2010/main" val="3278405900"/>
              </p:ext>
            </p:extLst>
          </p:nvPr>
        </p:nvGraphicFramePr>
        <p:xfrm>
          <a:off x="641350" y="911225"/>
          <a:ext cx="5580063" cy="49720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912006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6D4C51F-20A6-4046-A17B-575D6FF9587A}"/>
              </a:ext>
            </a:extLst>
          </p:cNvPr>
          <p:cNvSpPr/>
          <p:nvPr/>
        </p:nvSpPr>
        <p:spPr>
          <a:xfrm>
            <a:off x="8296211" y="1565972"/>
            <a:ext cx="3582000" cy="31876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29E4BA6-CB2E-48B2-992D-AF8F3A7F5C92}"/>
              </a:ext>
            </a:extLst>
          </p:cNvPr>
          <p:cNvSpPr/>
          <p:nvPr/>
        </p:nvSpPr>
        <p:spPr>
          <a:xfrm>
            <a:off x="1121151" y="1559422"/>
            <a:ext cx="3582000" cy="31942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F2FF466A-4324-464A-A5EA-B11C1AF84137}"/>
              </a:ext>
            </a:extLst>
          </p:cNvPr>
          <p:cNvSpPr>
            <a:spLocks noGrp="1"/>
          </p:cNvSpPr>
          <p:nvPr>
            <p:ph type="body" sz="quarter" idx="11"/>
          </p:nvPr>
        </p:nvSpPr>
        <p:spPr>
          <a:xfrm>
            <a:off x="205319" y="124067"/>
            <a:ext cx="9826727" cy="725455"/>
          </a:xfrm>
        </p:spPr>
        <p:txBody>
          <a:bodyPr/>
          <a:lstStyle/>
          <a:p>
            <a:r>
              <a:rPr lang="en-GB" dirty="0"/>
              <a:t>Physical activity, by FAS and gender, year 7-11</a:t>
            </a:r>
          </a:p>
        </p:txBody>
      </p:sp>
      <p:sp>
        <p:nvSpPr>
          <p:cNvPr id="16" name="Text Placeholder 15">
            <a:extLst>
              <a:ext uri="{FF2B5EF4-FFF2-40B4-BE49-F238E27FC236}">
                <a16:creationId xmlns:a16="http://schemas.microsoft.com/office/drawing/2014/main" id="{FB6231D4-455B-4E28-AFFF-1DB8AE0460A7}"/>
              </a:ext>
            </a:extLst>
          </p:cNvPr>
          <p:cNvSpPr>
            <a:spLocks noGrp="1"/>
          </p:cNvSpPr>
          <p:nvPr>
            <p:ph type="body" sz="quarter" idx="16"/>
          </p:nvPr>
        </p:nvSpPr>
        <p:spPr>
          <a:xfrm>
            <a:off x="3429516" y="6276733"/>
            <a:ext cx="5799543" cy="310137"/>
          </a:xfrm>
        </p:spPr>
        <p:txBody>
          <a:bodyPr/>
          <a:lstStyle/>
          <a:p>
            <a:r>
              <a:rPr lang="en-GB" dirty="0">
                <a:solidFill>
                  <a:schemeClr val="tx1"/>
                </a:solidFill>
              </a:rPr>
              <a:t>Source: Sport England Active Lives Children and Young People Survey 2017-20 </a:t>
            </a:r>
            <a:r>
              <a:rPr lang="en-GB" b="1" dirty="0">
                <a:solidFill>
                  <a:schemeClr val="accent6"/>
                </a:solidFill>
              </a:rPr>
              <a:t>3 years combined</a:t>
            </a:r>
          </a:p>
        </p:txBody>
      </p:sp>
      <p:graphicFrame>
        <p:nvGraphicFramePr>
          <p:cNvPr id="9" name="Chart Placeholder 8">
            <a:extLst>
              <a:ext uri="{FF2B5EF4-FFF2-40B4-BE49-F238E27FC236}">
                <a16:creationId xmlns:a16="http://schemas.microsoft.com/office/drawing/2014/main" id="{D4263D1E-AE89-4844-B581-09331408E89C}"/>
              </a:ext>
            </a:extLst>
          </p:cNvPr>
          <p:cNvGraphicFramePr>
            <a:graphicFrameLocks noGrp="1"/>
          </p:cNvGraphicFramePr>
          <p:nvPr>
            <p:ph type="chart" sz="quarter" idx="10"/>
            <p:extLst>
              <p:ext uri="{D42A27DB-BD31-4B8C-83A1-F6EECF244321}">
                <p14:modId xmlns:p14="http://schemas.microsoft.com/office/powerpoint/2010/main" val="3293840217"/>
              </p:ext>
            </p:extLst>
          </p:nvPr>
        </p:nvGraphicFramePr>
        <p:xfrm>
          <a:off x="998538" y="1036638"/>
          <a:ext cx="11010900" cy="50323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221435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FF466A-4324-464A-A5EA-B11C1AF84137}"/>
              </a:ext>
            </a:extLst>
          </p:cNvPr>
          <p:cNvSpPr>
            <a:spLocks noGrp="1"/>
          </p:cNvSpPr>
          <p:nvPr>
            <p:ph type="body" sz="quarter" idx="11"/>
          </p:nvPr>
        </p:nvSpPr>
        <p:spPr>
          <a:xfrm>
            <a:off x="205319" y="124067"/>
            <a:ext cx="11804652" cy="725455"/>
          </a:xfrm>
        </p:spPr>
        <p:txBody>
          <a:bodyPr/>
          <a:lstStyle/>
          <a:p>
            <a:r>
              <a:rPr lang="en-GB" dirty="0"/>
              <a:t>Physical activity, by FAS and gender, year 7-11</a:t>
            </a:r>
          </a:p>
        </p:txBody>
      </p:sp>
      <p:sp>
        <p:nvSpPr>
          <p:cNvPr id="4" name="Text Placeholder 3">
            <a:extLst>
              <a:ext uri="{FF2B5EF4-FFF2-40B4-BE49-F238E27FC236}">
                <a16:creationId xmlns:a16="http://schemas.microsoft.com/office/drawing/2014/main" id="{DAA7E44E-7DF8-42DA-A2CC-83E286E51952}"/>
              </a:ext>
            </a:extLst>
          </p:cNvPr>
          <p:cNvSpPr>
            <a:spLocks noGrp="1"/>
          </p:cNvSpPr>
          <p:nvPr>
            <p:ph type="body" sz="quarter" idx="18"/>
          </p:nvPr>
        </p:nvSpPr>
        <p:spPr>
          <a:xfrm>
            <a:off x="3429516" y="6276733"/>
            <a:ext cx="5799543" cy="310137"/>
          </a:xfrm>
        </p:spPr>
        <p:txBody>
          <a:bodyPr>
            <a:normAutofit/>
          </a:bodyPr>
          <a:lstStyle/>
          <a:p>
            <a:r>
              <a:rPr lang="en-GB" dirty="0">
                <a:solidFill>
                  <a:schemeClr val="tx1"/>
                </a:solidFill>
              </a:rPr>
              <a:t>Source: Sport England Active Lives Children and Young People Survey 2017-20 </a:t>
            </a:r>
            <a:r>
              <a:rPr lang="en-GB" b="1" dirty="0">
                <a:solidFill>
                  <a:schemeClr val="accent6"/>
                </a:solidFill>
              </a:rPr>
              <a:t>3 years combined</a:t>
            </a:r>
          </a:p>
        </p:txBody>
      </p:sp>
      <p:graphicFrame>
        <p:nvGraphicFramePr>
          <p:cNvPr id="11" name="Chart Placeholder 10">
            <a:extLst>
              <a:ext uri="{FF2B5EF4-FFF2-40B4-BE49-F238E27FC236}">
                <a16:creationId xmlns:a16="http://schemas.microsoft.com/office/drawing/2014/main" id="{D7D43A17-054D-4BDE-ADDB-5C1BB72B7D22}"/>
              </a:ext>
            </a:extLst>
          </p:cNvPr>
          <p:cNvGraphicFramePr>
            <a:graphicFrameLocks noGrp="1"/>
          </p:cNvGraphicFramePr>
          <p:nvPr>
            <p:ph type="chart" sz="quarter" idx="17"/>
            <p:extLst>
              <p:ext uri="{D42A27DB-BD31-4B8C-83A1-F6EECF244321}">
                <p14:modId xmlns:p14="http://schemas.microsoft.com/office/powerpoint/2010/main" val="81461575"/>
              </p:ext>
            </p:extLst>
          </p:nvPr>
        </p:nvGraphicFramePr>
        <p:xfrm>
          <a:off x="6434138" y="911225"/>
          <a:ext cx="5580062" cy="49720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Placeholder 7">
            <a:extLst>
              <a:ext uri="{FF2B5EF4-FFF2-40B4-BE49-F238E27FC236}">
                <a16:creationId xmlns:a16="http://schemas.microsoft.com/office/drawing/2014/main" id="{BF47E3B7-623B-4D0F-9ECA-10F095B08A65}"/>
              </a:ext>
            </a:extLst>
          </p:cNvPr>
          <p:cNvGraphicFramePr>
            <a:graphicFrameLocks noGrp="1"/>
          </p:cNvGraphicFramePr>
          <p:nvPr>
            <p:ph type="chart" sz="quarter" idx="16"/>
            <p:extLst>
              <p:ext uri="{D42A27DB-BD31-4B8C-83A1-F6EECF244321}">
                <p14:modId xmlns:p14="http://schemas.microsoft.com/office/powerpoint/2010/main" val="509016394"/>
              </p:ext>
            </p:extLst>
          </p:nvPr>
        </p:nvGraphicFramePr>
        <p:xfrm>
          <a:off x="641350" y="911225"/>
          <a:ext cx="5580063" cy="49720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26354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A2836B-9D97-4D59-93F3-671304B6E146}"/>
              </a:ext>
            </a:extLst>
          </p:cNvPr>
          <p:cNvSpPr>
            <a:spLocks noGrp="1"/>
          </p:cNvSpPr>
          <p:nvPr>
            <p:ph type="title"/>
          </p:nvPr>
        </p:nvSpPr>
        <p:spPr>
          <a:xfrm>
            <a:off x="-395492" y="2344649"/>
            <a:ext cx="5539410" cy="1325563"/>
          </a:xfrm>
        </p:spPr>
        <p:txBody>
          <a:bodyPr/>
          <a:lstStyle/>
          <a:p>
            <a:pPr algn="ctr"/>
            <a:r>
              <a:rPr lang="en-GB" sz="8800" dirty="0">
                <a:solidFill>
                  <a:schemeClr val="accent1"/>
                </a:solidFill>
              </a:rPr>
              <a:t>Summary</a:t>
            </a:r>
          </a:p>
        </p:txBody>
      </p:sp>
      <p:pic>
        <p:nvPicPr>
          <p:cNvPr id="5" name="Graphic 4">
            <a:extLst>
              <a:ext uri="{FF2B5EF4-FFF2-40B4-BE49-F238E27FC236}">
                <a16:creationId xmlns:a16="http://schemas.microsoft.com/office/drawing/2014/main" id="{B85FBAD7-4BE0-4A02-BF94-EC224E29621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0" y="1024932"/>
            <a:ext cx="6134519" cy="6134519"/>
          </a:xfrm>
          <a:prstGeom prst="rect">
            <a:avLst/>
          </a:prstGeom>
        </p:spPr>
      </p:pic>
    </p:spTree>
    <p:extLst>
      <p:ext uri="{BB962C8B-B14F-4D97-AF65-F5344CB8AC3E}">
        <p14:creationId xmlns:p14="http://schemas.microsoft.com/office/powerpoint/2010/main" val="3672107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243883-FC6D-4072-B8D7-D95483309446}"/>
              </a:ext>
            </a:extLst>
          </p:cNvPr>
          <p:cNvSpPr>
            <a:spLocks noGrp="1"/>
          </p:cNvSpPr>
          <p:nvPr>
            <p:ph type="body" sz="quarter" idx="11"/>
          </p:nvPr>
        </p:nvSpPr>
        <p:spPr/>
        <p:txBody>
          <a:bodyPr/>
          <a:lstStyle/>
          <a:p>
            <a:r>
              <a:rPr lang="en-GB" sz="4400" dirty="0"/>
              <a:t>We need to think a bit more carefully about the nuances in behaviour…</a:t>
            </a:r>
          </a:p>
        </p:txBody>
      </p:sp>
      <p:sp>
        <p:nvSpPr>
          <p:cNvPr id="24" name="Text Placeholder 14">
            <a:extLst>
              <a:ext uri="{FF2B5EF4-FFF2-40B4-BE49-F238E27FC236}">
                <a16:creationId xmlns:a16="http://schemas.microsoft.com/office/drawing/2014/main" id="{840F0287-BA0A-4818-A12E-4F4CFD515DB9}"/>
              </a:ext>
            </a:extLst>
          </p:cNvPr>
          <p:cNvSpPr>
            <a:spLocks noGrp="1"/>
          </p:cNvSpPr>
          <p:nvPr>
            <p:ph type="body" sz="quarter" idx="12"/>
          </p:nvPr>
        </p:nvSpPr>
        <p:spPr/>
        <p:txBody>
          <a:bodyPr>
            <a:normAutofit lnSpcReduction="10000"/>
          </a:bodyPr>
          <a:lstStyle/>
          <a:p>
            <a:pPr algn="r">
              <a:buNone/>
            </a:pPr>
            <a:r>
              <a:rPr lang="en-US" dirty="0"/>
              <a:t>Source: Sport England, Active Lives Adults, Nov 19/20</a:t>
            </a:r>
            <a:endParaRPr lang="en-GB" dirty="0"/>
          </a:p>
        </p:txBody>
      </p:sp>
      <p:graphicFrame>
        <p:nvGraphicFramePr>
          <p:cNvPr id="8" name="Chart Placeholder 7">
            <a:extLst>
              <a:ext uri="{FF2B5EF4-FFF2-40B4-BE49-F238E27FC236}">
                <a16:creationId xmlns:a16="http://schemas.microsoft.com/office/drawing/2014/main" id="{8EBB434F-E2E2-4E27-9A54-9F4968BB2D4E}"/>
              </a:ext>
            </a:extLst>
          </p:cNvPr>
          <p:cNvGraphicFramePr>
            <a:graphicFrameLocks noGrp="1"/>
          </p:cNvGraphicFramePr>
          <p:nvPr>
            <p:ph type="chart" sz="quarter" idx="10"/>
            <p:extLst>
              <p:ext uri="{D42A27DB-BD31-4B8C-83A1-F6EECF244321}">
                <p14:modId xmlns:p14="http://schemas.microsoft.com/office/powerpoint/2010/main" val="1288258491"/>
              </p:ext>
            </p:extLst>
          </p:nvPr>
        </p:nvGraphicFramePr>
        <p:xfrm>
          <a:off x="163513" y="1036638"/>
          <a:ext cx="11845925" cy="50323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792436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243883-FC6D-4072-B8D7-D95483309446}"/>
              </a:ext>
            </a:extLst>
          </p:cNvPr>
          <p:cNvSpPr>
            <a:spLocks noGrp="1"/>
          </p:cNvSpPr>
          <p:nvPr>
            <p:ph type="body" sz="quarter" idx="11"/>
          </p:nvPr>
        </p:nvSpPr>
        <p:spPr/>
        <p:txBody>
          <a:bodyPr/>
          <a:lstStyle/>
          <a:p>
            <a:r>
              <a:rPr lang="en-GB" sz="4400" dirty="0"/>
              <a:t>We need to think a bit more carefully about the nuances in behaviour…</a:t>
            </a:r>
          </a:p>
        </p:txBody>
      </p:sp>
      <p:sp>
        <p:nvSpPr>
          <p:cNvPr id="24" name="Text Placeholder 14">
            <a:extLst>
              <a:ext uri="{FF2B5EF4-FFF2-40B4-BE49-F238E27FC236}">
                <a16:creationId xmlns:a16="http://schemas.microsoft.com/office/drawing/2014/main" id="{840F0287-BA0A-4818-A12E-4F4CFD515DB9}"/>
              </a:ext>
            </a:extLst>
          </p:cNvPr>
          <p:cNvSpPr>
            <a:spLocks noGrp="1"/>
          </p:cNvSpPr>
          <p:nvPr>
            <p:ph type="body" sz="quarter" idx="12"/>
          </p:nvPr>
        </p:nvSpPr>
        <p:spPr/>
        <p:txBody>
          <a:bodyPr>
            <a:normAutofit lnSpcReduction="10000"/>
          </a:bodyPr>
          <a:lstStyle/>
          <a:p>
            <a:pPr algn="r">
              <a:buNone/>
            </a:pPr>
            <a:r>
              <a:rPr lang="en-US" dirty="0"/>
              <a:t>Source: Sport England, Active Lives Adults, Nov 19/20</a:t>
            </a:r>
            <a:endParaRPr lang="en-GB" dirty="0"/>
          </a:p>
        </p:txBody>
      </p:sp>
      <p:graphicFrame>
        <p:nvGraphicFramePr>
          <p:cNvPr id="7" name="Chart Placeholder 6">
            <a:extLst>
              <a:ext uri="{FF2B5EF4-FFF2-40B4-BE49-F238E27FC236}">
                <a16:creationId xmlns:a16="http://schemas.microsoft.com/office/drawing/2014/main" id="{DA3B0680-09BE-4D04-991C-A88374540535}"/>
              </a:ext>
            </a:extLst>
          </p:cNvPr>
          <p:cNvGraphicFramePr>
            <a:graphicFrameLocks noGrp="1"/>
          </p:cNvGraphicFramePr>
          <p:nvPr>
            <p:ph type="chart" sz="quarter" idx="10"/>
            <p:extLst>
              <p:ext uri="{D42A27DB-BD31-4B8C-83A1-F6EECF244321}">
                <p14:modId xmlns:p14="http://schemas.microsoft.com/office/powerpoint/2010/main" val="576279968"/>
              </p:ext>
            </p:extLst>
          </p:nvPr>
        </p:nvGraphicFramePr>
        <p:xfrm>
          <a:off x="163513" y="1036638"/>
          <a:ext cx="11845925" cy="50323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708684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5CB4FD46-2BFD-BD49-B4B6-75DD6B1EE6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414841" cy="6858000"/>
          </a:xfrm>
          <a:prstGeom prst="rect">
            <a:avLst/>
          </a:prstGeom>
        </p:spPr>
      </p:pic>
      <p:sp>
        <p:nvSpPr>
          <p:cNvPr id="3" name="Text Placeholder 2">
            <a:extLst>
              <a:ext uri="{FF2B5EF4-FFF2-40B4-BE49-F238E27FC236}">
                <a16:creationId xmlns:a16="http://schemas.microsoft.com/office/drawing/2014/main" id="{7E7DE0C3-976A-F649-96DD-77CDDED6667C}"/>
              </a:ext>
            </a:extLst>
          </p:cNvPr>
          <p:cNvSpPr>
            <a:spLocks noGrp="1"/>
          </p:cNvSpPr>
          <p:nvPr>
            <p:ph type="body" sz="quarter" idx="11"/>
          </p:nvPr>
        </p:nvSpPr>
        <p:spPr>
          <a:xfrm>
            <a:off x="9617335" y="376028"/>
            <a:ext cx="2480041" cy="884462"/>
          </a:xfrm>
        </p:spPr>
        <p:txBody>
          <a:bodyPr/>
          <a:lstStyle/>
          <a:p>
            <a:pPr>
              <a:lnSpc>
                <a:spcPct val="70000"/>
              </a:lnSpc>
            </a:pPr>
            <a:r>
              <a:rPr lang="en-US" dirty="0"/>
              <a:t>ONS Super groups</a:t>
            </a:r>
          </a:p>
        </p:txBody>
      </p:sp>
      <p:pic>
        <p:nvPicPr>
          <p:cNvPr id="8" name="Picture 7" descr="A picture containing timeline&#10;&#10;Description automatically generated">
            <a:extLst>
              <a:ext uri="{FF2B5EF4-FFF2-40B4-BE49-F238E27FC236}">
                <a16:creationId xmlns:a16="http://schemas.microsoft.com/office/drawing/2014/main" id="{03600AF9-D211-0443-8C05-2C70EA7914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6590" y="2454014"/>
            <a:ext cx="2616200" cy="2603500"/>
          </a:xfrm>
          <a:prstGeom prst="rect">
            <a:avLst/>
          </a:prstGeom>
        </p:spPr>
      </p:pic>
      <p:sp>
        <p:nvSpPr>
          <p:cNvPr id="9" name="Text Placeholder 3">
            <a:extLst>
              <a:ext uri="{FF2B5EF4-FFF2-40B4-BE49-F238E27FC236}">
                <a16:creationId xmlns:a16="http://schemas.microsoft.com/office/drawing/2014/main" id="{D15E2796-C6EE-854F-BDF8-D3C2483861E7}"/>
              </a:ext>
            </a:extLst>
          </p:cNvPr>
          <p:cNvSpPr>
            <a:spLocks noGrp="1"/>
          </p:cNvSpPr>
          <p:nvPr>
            <p:ph type="body" sz="quarter" idx="12"/>
          </p:nvPr>
        </p:nvSpPr>
        <p:spPr>
          <a:xfrm>
            <a:off x="9083039" y="6251038"/>
            <a:ext cx="2926932" cy="230934"/>
          </a:xfrm>
        </p:spPr>
        <p:txBody>
          <a:bodyPr>
            <a:normAutofit lnSpcReduction="10000"/>
          </a:bodyPr>
          <a:lstStyle/>
          <a:p>
            <a:pPr>
              <a:buNone/>
            </a:pPr>
            <a:r>
              <a:rPr lang="en-US" dirty="0"/>
              <a:t>Source: ONS Super Groups by OA</a:t>
            </a:r>
          </a:p>
        </p:txBody>
      </p:sp>
    </p:spTree>
    <p:extLst>
      <p:ext uri="{BB962C8B-B14F-4D97-AF65-F5344CB8AC3E}">
        <p14:creationId xmlns:p14="http://schemas.microsoft.com/office/powerpoint/2010/main" val="41035889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E0F2072-D5A2-45D6-AA3A-77DE791FCAAD}"/>
              </a:ext>
            </a:extLst>
          </p:cNvPr>
          <p:cNvSpPr>
            <a:spLocks noGrp="1"/>
          </p:cNvSpPr>
          <p:nvPr>
            <p:ph type="body" sz="quarter" idx="11"/>
          </p:nvPr>
        </p:nvSpPr>
        <p:spPr/>
        <p:txBody>
          <a:bodyPr/>
          <a:lstStyle/>
          <a:p>
            <a:r>
              <a:rPr lang="en-GB" dirty="0"/>
              <a:t>ONS Sub groups</a:t>
            </a:r>
          </a:p>
        </p:txBody>
      </p:sp>
      <p:sp>
        <p:nvSpPr>
          <p:cNvPr id="4" name="Text Placeholder 3">
            <a:extLst>
              <a:ext uri="{FF2B5EF4-FFF2-40B4-BE49-F238E27FC236}">
                <a16:creationId xmlns:a16="http://schemas.microsoft.com/office/drawing/2014/main" id="{C7EA069C-B4AC-4999-B65C-56995905053B}"/>
              </a:ext>
            </a:extLst>
          </p:cNvPr>
          <p:cNvSpPr>
            <a:spLocks noGrp="1"/>
          </p:cNvSpPr>
          <p:nvPr>
            <p:ph type="body" sz="quarter" idx="12"/>
          </p:nvPr>
        </p:nvSpPr>
        <p:spPr/>
        <p:txBody>
          <a:bodyPr>
            <a:normAutofit lnSpcReduction="10000"/>
          </a:bodyPr>
          <a:lstStyle/>
          <a:p>
            <a:pPr>
              <a:buNone/>
            </a:pPr>
            <a:r>
              <a:rPr lang="en-US" dirty="0"/>
              <a:t>Source: Sport England, Active Lives Adults, Nov 17/18 to Nov 19/20 </a:t>
            </a:r>
            <a:r>
              <a:rPr lang="en-US" b="1" dirty="0">
                <a:solidFill>
                  <a:srgbClr val="FF0000"/>
                </a:solidFill>
              </a:rPr>
              <a:t>3 years combined</a:t>
            </a:r>
            <a:endParaRPr lang="en-GB" b="1" dirty="0">
              <a:solidFill>
                <a:srgbClr val="FF0000"/>
              </a:solidFill>
            </a:endParaRPr>
          </a:p>
          <a:p>
            <a:pPr>
              <a:buNone/>
            </a:pPr>
            <a:endParaRPr lang="en-GB" dirty="0"/>
          </a:p>
        </p:txBody>
      </p:sp>
      <p:graphicFrame>
        <p:nvGraphicFramePr>
          <p:cNvPr id="7" name="Chart Placeholder 6">
            <a:extLst>
              <a:ext uri="{FF2B5EF4-FFF2-40B4-BE49-F238E27FC236}">
                <a16:creationId xmlns:a16="http://schemas.microsoft.com/office/drawing/2014/main" id="{E3E1A595-09EB-4CED-AD13-C1925DD8B42A}"/>
              </a:ext>
            </a:extLst>
          </p:cNvPr>
          <p:cNvGraphicFramePr>
            <a:graphicFrameLocks noGrp="1"/>
          </p:cNvGraphicFramePr>
          <p:nvPr>
            <p:ph type="chart" sz="quarter" idx="10"/>
            <p:extLst>
              <p:ext uri="{D42A27DB-BD31-4B8C-83A1-F6EECF244321}">
                <p14:modId xmlns:p14="http://schemas.microsoft.com/office/powerpoint/2010/main" val="704966100"/>
              </p:ext>
            </p:extLst>
          </p:nvPr>
        </p:nvGraphicFramePr>
        <p:xfrm>
          <a:off x="163513" y="1036638"/>
          <a:ext cx="11845925" cy="50323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27954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87DCCF-D123-4068-808F-98497EC42BB8}"/>
              </a:ext>
            </a:extLst>
          </p:cNvPr>
          <p:cNvSpPr>
            <a:spLocks noGrp="1"/>
          </p:cNvSpPr>
          <p:nvPr>
            <p:ph type="body" sz="quarter" idx="11"/>
          </p:nvPr>
        </p:nvSpPr>
        <p:spPr>
          <a:xfrm>
            <a:off x="205319" y="124067"/>
            <a:ext cx="11804652" cy="725455"/>
          </a:xfrm>
        </p:spPr>
        <p:txBody>
          <a:bodyPr/>
          <a:lstStyle/>
          <a:p>
            <a:r>
              <a:rPr lang="en-GB" dirty="0"/>
              <a:t>Projected population growth in Greater Manchester</a:t>
            </a:r>
          </a:p>
        </p:txBody>
      </p:sp>
      <p:sp>
        <p:nvSpPr>
          <p:cNvPr id="4" name="Text Placeholder 3">
            <a:extLst>
              <a:ext uri="{FF2B5EF4-FFF2-40B4-BE49-F238E27FC236}">
                <a16:creationId xmlns:a16="http://schemas.microsoft.com/office/drawing/2014/main" id="{E64DD044-6BE5-4C6C-B965-8A7A957B5148}"/>
              </a:ext>
            </a:extLst>
          </p:cNvPr>
          <p:cNvSpPr>
            <a:spLocks noGrp="1"/>
          </p:cNvSpPr>
          <p:nvPr>
            <p:ph type="body" sz="quarter" idx="12"/>
          </p:nvPr>
        </p:nvSpPr>
        <p:spPr>
          <a:xfrm>
            <a:off x="6598321" y="6251038"/>
            <a:ext cx="5411650" cy="230934"/>
          </a:xfrm>
        </p:spPr>
        <p:txBody>
          <a:bodyPr>
            <a:normAutofit lnSpcReduction="10000"/>
          </a:bodyPr>
          <a:lstStyle/>
          <a:p>
            <a:pPr algn="r"/>
            <a:r>
              <a:rPr lang="en-GB" dirty="0"/>
              <a:t>Source: ONS 2014, subnational projections</a:t>
            </a:r>
          </a:p>
        </p:txBody>
      </p:sp>
      <p:sp>
        <p:nvSpPr>
          <p:cNvPr id="2" name="Text Placeholder 1">
            <a:extLst>
              <a:ext uri="{FF2B5EF4-FFF2-40B4-BE49-F238E27FC236}">
                <a16:creationId xmlns:a16="http://schemas.microsoft.com/office/drawing/2014/main" id="{90A4035D-F18E-4EC1-9FF2-56FF7F0E90E8}"/>
              </a:ext>
            </a:extLst>
          </p:cNvPr>
          <p:cNvSpPr>
            <a:spLocks noGrp="1"/>
          </p:cNvSpPr>
          <p:nvPr>
            <p:ph type="body" sz="quarter" idx="14"/>
          </p:nvPr>
        </p:nvSpPr>
        <p:spPr>
          <a:xfrm>
            <a:off x="8178800" y="1751308"/>
            <a:ext cx="3849687" cy="3768430"/>
          </a:xfrm>
        </p:spPr>
        <p:txBody>
          <a:bodyPr>
            <a:normAutofit lnSpcReduction="10000"/>
          </a:bodyPr>
          <a:lstStyle/>
          <a:p>
            <a:r>
              <a:rPr lang="en-GB" dirty="0"/>
              <a:t>The total population of Greater Manchester is expected to grow by approximately 8% over the next 20 years</a:t>
            </a:r>
          </a:p>
          <a:p>
            <a:endParaRPr lang="en-GB" dirty="0"/>
          </a:p>
          <a:p>
            <a:r>
              <a:rPr lang="en-GB" dirty="0"/>
              <a:t>Within this the 65+ population is expected to grow by 30%</a:t>
            </a:r>
          </a:p>
        </p:txBody>
      </p:sp>
      <p:graphicFrame>
        <p:nvGraphicFramePr>
          <p:cNvPr id="9" name="Chart Placeholder 8">
            <a:extLst>
              <a:ext uri="{FF2B5EF4-FFF2-40B4-BE49-F238E27FC236}">
                <a16:creationId xmlns:a16="http://schemas.microsoft.com/office/drawing/2014/main" id="{8E8D8ACB-BDF6-405B-93C0-4755F5DF01B2}"/>
              </a:ext>
            </a:extLst>
          </p:cNvPr>
          <p:cNvGraphicFramePr>
            <a:graphicFrameLocks noGrp="1"/>
          </p:cNvGraphicFramePr>
          <p:nvPr>
            <p:ph type="chart" sz="quarter" idx="15"/>
          </p:nvPr>
        </p:nvGraphicFramePr>
        <p:xfrm>
          <a:off x="204788" y="862013"/>
          <a:ext cx="3249612" cy="52768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Placeholder 11">
            <a:extLst>
              <a:ext uri="{FF2B5EF4-FFF2-40B4-BE49-F238E27FC236}">
                <a16:creationId xmlns:a16="http://schemas.microsoft.com/office/drawing/2014/main" id="{422AC240-5E60-41C2-BA45-F21A571F8F1A}"/>
              </a:ext>
            </a:extLst>
          </p:cNvPr>
          <p:cNvGraphicFramePr>
            <a:graphicFrameLocks noGrp="1"/>
          </p:cNvGraphicFramePr>
          <p:nvPr>
            <p:ph type="chart" sz="quarter" idx="16"/>
            <p:extLst>
              <p:ext uri="{D42A27DB-BD31-4B8C-83A1-F6EECF244321}">
                <p14:modId xmlns:p14="http://schemas.microsoft.com/office/powerpoint/2010/main" val="3167277882"/>
              </p:ext>
            </p:extLst>
          </p:nvPr>
        </p:nvGraphicFramePr>
        <p:xfrm>
          <a:off x="3519488" y="862013"/>
          <a:ext cx="3930650" cy="52768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050333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9D975A00-D063-4362-880A-68FF1CF26D9C}"/>
              </a:ext>
            </a:extLst>
          </p:cNvPr>
          <p:cNvSpPr>
            <a:spLocks noGrp="1"/>
          </p:cNvSpPr>
          <p:nvPr>
            <p:ph type="body" sz="quarter" idx="11"/>
          </p:nvPr>
        </p:nvSpPr>
        <p:spPr>
          <a:prstGeom prst="rect">
            <a:avLst/>
          </a:prstGeom>
        </p:spPr>
        <p:txBody>
          <a:bodyPr>
            <a:noAutofit/>
          </a:bodyPr>
          <a:lstStyle/>
          <a:p>
            <a:r>
              <a:rPr lang="en-GB" dirty="0"/>
              <a:t>Summary</a:t>
            </a:r>
          </a:p>
          <a:p>
            <a:pPr marL="0" indent="0">
              <a:buNone/>
            </a:pPr>
            <a:endParaRPr lang="en-GB" sz="2000" dirty="0"/>
          </a:p>
          <a:p>
            <a:pPr marL="457200" lvl="1" indent="0">
              <a:buClr>
                <a:srgbClr val="BD1622"/>
              </a:buClr>
              <a:buNone/>
            </a:pPr>
            <a:endParaRPr lang="en-GB" sz="2000" dirty="0"/>
          </a:p>
          <a:p>
            <a:pPr marL="0" indent="0">
              <a:buClr>
                <a:srgbClr val="BD1622"/>
              </a:buClr>
              <a:buNone/>
            </a:pPr>
            <a:endParaRPr lang="en-GB" sz="2000" dirty="0"/>
          </a:p>
        </p:txBody>
      </p:sp>
      <p:sp>
        <p:nvSpPr>
          <p:cNvPr id="3" name="Text Placeholder 2">
            <a:extLst>
              <a:ext uri="{FF2B5EF4-FFF2-40B4-BE49-F238E27FC236}">
                <a16:creationId xmlns:a16="http://schemas.microsoft.com/office/drawing/2014/main" id="{7FFA29BB-4315-4E7B-BE67-D6053E13BFA2}"/>
              </a:ext>
            </a:extLst>
          </p:cNvPr>
          <p:cNvSpPr>
            <a:spLocks noGrp="1"/>
          </p:cNvSpPr>
          <p:nvPr>
            <p:ph type="body" sz="quarter" idx="13"/>
          </p:nvPr>
        </p:nvSpPr>
        <p:spPr/>
        <p:txBody>
          <a:bodyPr>
            <a:normAutofit lnSpcReduction="10000"/>
          </a:bodyPr>
          <a:lstStyle/>
          <a:p>
            <a:pPr>
              <a:lnSpc>
                <a:spcPct val="100000"/>
              </a:lnSpc>
            </a:pPr>
            <a:r>
              <a:rPr lang="en-GB" sz="2000" dirty="0"/>
              <a:t>Activity levels were going heading in the right direction before the pandemic struck and quite consistently!!!</a:t>
            </a:r>
          </a:p>
          <a:p>
            <a:pPr>
              <a:lnSpc>
                <a:spcPct val="100000"/>
              </a:lnSpc>
            </a:pPr>
            <a:r>
              <a:rPr lang="en-GB" sz="2000" dirty="0"/>
              <a:t>The pandemic and the longer restrictions in Greater Manchester have had an impact</a:t>
            </a:r>
          </a:p>
          <a:p>
            <a:pPr>
              <a:lnSpc>
                <a:spcPct val="100000"/>
              </a:lnSpc>
            </a:pPr>
            <a:r>
              <a:rPr lang="en-GB" sz="2000" dirty="0"/>
              <a:t>We need to try and get a bit more sophisticated about how we reach people that aren’t doing enough</a:t>
            </a:r>
          </a:p>
          <a:p>
            <a:pPr>
              <a:lnSpc>
                <a:spcPct val="100000"/>
              </a:lnSpc>
            </a:pPr>
            <a:r>
              <a:rPr lang="en-GB" sz="2000" dirty="0"/>
              <a:t>We’ve got greater concern for:</a:t>
            </a:r>
          </a:p>
          <a:p>
            <a:pPr lvl="1">
              <a:lnSpc>
                <a:spcPct val="100000"/>
              </a:lnSpc>
            </a:pPr>
            <a:r>
              <a:rPr lang="en-GB" sz="2000" dirty="0"/>
              <a:t>People aged over 55 especially those with a limiting illness or disability</a:t>
            </a:r>
          </a:p>
          <a:p>
            <a:pPr lvl="1">
              <a:lnSpc>
                <a:spcPct val="100000"/>
              </a:lnSpc>
            </a:pPr>
            <a:r>
              <a:rPr lang="en-GB" sz="2000" dirty="0"/>
              <a:t>People from our more diverse communities</a:t>
            </a:r>
          </a:p>
          <a:p>
            <a:pPr lvl="1">
              <a:lnSpc>
                <a:spcPct val="100000"/>
              </a:lnSpc>
            </a:pPr>
            <a:r>
              <a:rPr lang="en-GB" sz="2000" dirty="0"/>
              <a:t>With our younger children and our CYP from low affluence families – inside and outside of school</a:t>
            </a:r>
          </a:p>
          <a:p>
            <a:pPr>
              <a:lnSpc>
                <a:spcPct val="100000"/>
              </a:lnSpc>
            </a:pPr>
            <a:r>
              <a:rPr lang="en-GB" sz="2000" dirty="0"/>
              <a:t>We need to keep an eye on how people get their minutes, it could be changing and there are implications to this</a:t>
            </a:r>
          </a:p>
          <a:p>
            <a:pPr>
              <a:lnSpc>
                <a:spcPct val="100000"/>
              </a:lnSpc>
            </a:pPr>
            <a:r>
              <a:rPr lang="en-GB" sz="2000" dirty="0"/>
              <a:t>We may want to consider how we reach the following groups:</a:t>
            </a:r>
          </a:p>
          <a:p>
            <a:pPr lvl="1">
              <a:lnSpc>
                <a:spcPct val="100000"/>
              </a:lnSpc>
            </a:pPr>
            <a:r>
              <a:rPr lang="en-GB" sz="2000" dirty="0"/>
              <a:t>Ethnicity Central</a:t>
            </a:r>
          </a:p>
          <a:p>
            <a:pPr lvl="1">
              <a:lnSpc>
                <a:spcPct val="100000"/>
              </a:lnSpc>
            </a:pPr>
            <a:r>
              <a:rPr lang="en-GB" sz="2000" dirty="0"/>
              <a:t>Multicultural Metropolitans</a:t>
            </a:r>
          </a:p>
          <a:p>
            <a:pPr lvl="1">
              <a:lnSpc>
                <a:spcPct val="100000"/>
              </a:lnSpc>
            </a:pPr>
            <a:r>
              <a:rPr lang="en-GB" sz="2000" dirty="0"/>
              <a:t>Constrained City Dwellers</a:t>
            </a:r>
          </a:p>
          <a:p>
            <a:pPr lvl="1">
              <a:lnSpc>
                <a:spcPct val="100000"/>
              </a:lnSpc>
            </a:pPr>
            <a:r>
              <a:rPr lang="en-GB" sz="2000" dirty="0"/>
              <a:t>Hard Pressed Living </a:t>
            </a:r>
          </a:p>
        </p:txBody>
      </p:sp>
    </p:spTree>
    <p:extLst>
      <p:ext uri="{BB962C8B-B14F-4D97-AF65-F5344CB8AC3E}">
        <p14:creationId xmlns:p14="http://schemas.microsoft.com/office/powerpoint/2010/main" val="4053118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Placeholder 4">
            <a:extLst>
              <a:ext uri="{FF2B5EF4-FFF2-40B4-BE49-F238E27FC236}">
                <a16:creationId xmlns:a16="http://schemas.microsoft.com/office/drawing/2014/main" id="{589C7967-922A-4021-B59D-CCEB508B291D}"/>
              </a:ext>
            </a:extLst>
          </p:cNvPr>
          <p:cNvGraphicFramePr>
            <a:graphicFrameLocks noGrp="1"/>
          </p:cNvGraphicFramePr>
          <p:nvPr>
            <p:ph type="chart" sz="quarter" idx="10"/>
            <p:extLst>
              <p:ext uri="{D42A27DB-BD31-4B8C-83A1-F6EECF244321}">
                <p14:modId xmlns:p14="http://schemas.microsoft.com/office/powerpoint/2010/main" val="183786486"/>
              </p:ext>
            </p:extLst>
          </p:nvPr>
        </p:nvGraphicFramePr>
        <p:xfrm>
          <a:off x="163513" y="1036638"/>
          <a:ext cx="11845925" cy="503237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a:extLst>
              <a:ext uri="{FF2B5EF4-FFF2-40B4-BE49-F238E27FC236}">
                <a16:creationId xmlns:a16="http://schemas.microsoft.com/office/drawing/2014/main" id="{4E0F2072-D5A2-45D6-AA3A-77DE791FCAAD}"/>
              </a:ext>
            </a:extLst>
          </p:cNvPr>
          <p:cNvSpPr>
            <a:spLocks noGrp="1"/>
          </p:cNvSpPr>
          <p:nvPr>
            <p:ph type="body" sz="quarter" idx="11"/>
          </p:nvPr>
        </p:nvSpPr>
        <p:spPr/>
        <p:txBody>
          <a:bodyPr/>
          <a:lstStyle/>
          <a:p>
            <a:r>
              <a:rPr lang="en-GB" dirty="0"/>
              <a:t>ONS Sub groups</a:t>
            </a:r>
          </a:p>
        </p:txBody>
      </p:sp>
      <p:sp>
        <p:nvSpPr>
          <p:cNvPr id="4" name="Text Placeholder 3">
            <a:extLst>
              <a:ext uri="{FF2B5EF4-FFF2-40B4-BE49-F238E27FC236}">
                <a16:creationId xmlns:a16="http://schemas.microsoft.com/office/drawing/2014/main" id="{C7EA069C-B4AC-4999-B65C-56995905053B}"/>
              </a:ext>
            </a:extLst>
          </p:cNvPr>
          <p:cNvSpPr>
            <a:spLocks noGrp="1"/>
          </p:cNvSpPr>
          <p:nvPr>
            <p:ph type="body" sz="quarter" idx="12"/>
          </p:nvPr>
        </p:nvSpPr>
        <p:spPr/>
        <p:txBody>
          <a:bodyPr>
            <a:normAutofit lnSpcReduction="10000"/>
          </a:bodyPr>
          <a:lstStyle/>
          <a:p>
            <a:pPr>
              <a:buNone/>
            </a:pPr>
            <a:r>
              <a:rPr lang="en-US" dirty="0"/>
              <a:t>Source: Sport England, Active Lives Adults, Nov 17/18 to Nov 19/20 </a:t>
            </a:r>
            <a:r>
              <a:rPr lang="en-US" b="1" dirty="0">
                <a:solidFill>
                  <a:srgbClr val="FF0000"/>
                </a:solidFill>
              </a:rPr>
              <a:t>3 years combined</a:t>
            </a:r>
            <a:endParaRPr lang="en-GB" b="1" dirty="0">
              <a:solidFill>
                <a:srgbClr val="FF0000"/>
              </a:solidFill>
            </a:endParaRPr>
          </a:p>
          <a:p>
            <a:pPr>
              <a:buNone/>
            </a:pPr>
            <a:endParaRPr lang="en-GB" dirty="0"/>
          </a:p>
        </p:txBody>
      </p:sp>
    </p:spTree>
    <p:extLst>
      <p:ext uri="{BB962C8B-B14F-4D97-AF65-F5344CB8AC3E}">
        <p14:creationId xmlns:p14="http://schemas.microsoft.com/office/powerpoint/2010/main" val="867852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88F8BB-DD2A-4E05-9905-5345C59C5E79}"/>
              </a:ext>
            </a:extLst>
          </p:cNvPr>
          <p:cNvSpPr>
            <a:spLocks noGrp="1"/>
          </p:cNvSpPr>
          <p:nvPr>
            <p:ph type="title"/>
          </p:nvPr>
        </p:nvSpPr>
        <p:spPr>
          <a:xfrm>
            <a:off x="527724" y="1445740"/>
            <a:ext cx="4346285" cy="3966520"/>
          </a:xfrm>
        </p:spPr>
        <p:txBody>
          <a:bodyPr/>
          <a:lstStyle/>
          <a:p>
            <a:pPr algn="ctr">
              <a:lnSpc>
                <a:spcPct val="70000"/>
              </a:lnSpc>
            </a:pPr>
            <a:r>
              <a:rPr lang="en-GB" sz="7200" dirty="0">
                <a:solidFill>
                  <a:schemeClr val="bg1"/>
                </a:solidFill>
              </a:rPr>
              <a:t>Things were heading in the right direction…</a:t>
            </a:r>
          </a:p>
        </p:txBody>
      </p:sp>
      <p:pic>
        <p:nvPicPr>
          <p:cNvPr id="10" name="Graphic 9">
            <a:extLst>
              <a:ext uri="{FF2B5EF4-FFF2-40B4-BE49-F238E27FC236}">
                <a16:creationId xmlns:a16="http://schemas.microsoft.com/office/drawing/2014/main" id="{2A83213E-9D96-47D7-9782-C421BC9F30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76271" y="-2271866"/>
            <a:ext cx="5335140" cy="13146257"/>
          </a:xfrm>
          <a:prstGeom prst="rect">
            <a:avLst/>
          </a:prstGeom>
        </p:spPr>
      </p:pic>
    </p:spTree>
    <p:extLst>
      <p:ext uri="{BB962C8B-B14F-4D97-AF65-F5344CB8AC3E}">
        <p14:creationId xmlns:p14="http://schemas.microsoft.com/office/powerpoint/2010/main" val="1840351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Placeholder 12">
            <a:extLst>
              <a:ext uri="{FF2B5EF4-FFF2-40B4-BE49-F238E27FC236}">
                <a16:creationId xmlns:a16="http://schemas.microsoft.com/office/drawing/2014/main" id="{EFC48109-84FB-43D4-A915-1995701D0129}"/>
              </a:ext>
            </a:extLst>
          </p:cNvPr>
          <p:cNvGraphicFramePr>
            <a:graphicFrameLocks noGrp="1"/>
          </p:cNvGraphicFramePr>
          <p:nvPr>
            <p:ph type="chart" sz="quarter" idx="15"/>
            <p:extLst>
              <p:ext uri="{D42A27DB-BD31-4B8C-83A1-F6EECF244321}">
                <p14:modId xmlns:p14="http://schemas.microsoft.com/office/powerpoint/2010/main" val="1615936816"/>
              </p:ext>
            </p:extLst>
          </p:nvPr>
        </p:nvGraphicFramePr>
        <p:xfrm>
          <a:off x="131763" y="1055688"/>
          <a:ext cx="11928475" cy="504031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a:extLst>
              <a:ext uri="{FF2B5EF4-FFF2-40B4-BE49-F238E27FC236}">
                <a16:creationId xmlns:a16="http://schemas.microsoft.com/office/drawing/2014/main" id="{DA56FD32-386B-458F-88DA-58488BE74135}"/>
              </a:ext>
            </a:extLst>
          </p:cNvPr>
          <p:cNvSpPr>
            <a:spLocks noGrp="1"/>
          </p:cNvSpPr>
          <p:nvPr>
            <p:ph type="body" sz="quarter" idx="14"/>
          </p:nvPr>
        </p:nvSpPr>
        <p:spPr/>
        <p:txBody>
          <a:bodyPr/>
          <a:lstStyle/>
          <a:p>
            <a:r>
              <a:rPr lang="en-GB" dirty="0"/>
              <a:t>Adult physical activity levels were improving (significantly)...</a:t>
            </a:r>
          </a:p>
        </p:txBody>
      </p:sp>
      <p:sp>
        <p:nvSpPr>
          <p:cNvPr id="4" name="Text Placeholder 3">
            <a:extLst>
              <a:ext uri="{FF2B5EF4-FFF2-40B4-BE49-F238E27FC236}">
                <a16:creationId xmlns:a16="http://schemas.microsoft.com/office/drawing/2014/main" id="{FDCC282C-4A43-4F4C-BF6F-206E4B0101BB}"/>
              </a:ext>
            </a:extLst>
          </p:cNvPr>
          <p:cNvSpPr>
            <a:spLocks noGrp="1"/>
          </p:cNvSpPr>
          <p:nvPr>
            <p:ph type="body" sz="quarter" idx="12"/>
          </p:nvPr>
        </p:nvSpPr>
        <p:spPr/>
        <p:txBody>
          <a:bodyPr>
            <a:normAutofit lnSpcReduction="10000"/>
          </a:bodyPr>
          <a:lstStyle/>
          <a:p>
            <a:pPr algn="r"/>
            <a:r>
              <a:rPr lang="en-US" dirty="0"/>
              <a:t>Source: Sport England, Active Lives Adults, Nov 15/16 to Nov 19/20</a:t>
            </a:r>
            <a:endParaRPr lang="en-GB" dirty="0"/>
          </a:p>
          <a:p>
            <a:endParaRPr lang="en-GB" dirty="0"/>
          </a:p>
        </p:txBody>
      </p:sp>
      <p:sp>
        <p:nvSpPr>
          <p:cNvPr id="7" name="Rectangle 6">
            <a:extLst>
              <a:ext uri="{FF2B5EF4-FFF2-40B4-BE49-F238E27FC236}">
                <a16:creationId xmlns:a16="http://schemas.microsoft.com/office/drawing/2014/main" id="{57ABA230-DB7B-CE4B-B85C-ECB0BAB2D578}"/>
              </a:ext>
            </a:extLst>
          </p:cNvPr>
          <p:cNvSpPr/>
          <p:nvPr/>
        </p:nvSpPr>
        <p:spPr>
          <a:xfrm>
            <a:off x="7535916" y="1223010"/>
            <a:ext cx="4236983" cy="3874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5499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Placeholder 15">
            <a:extLst>
              <a:ext uri="{FF2B5EF4-FFF2-40B4-BE49-F238E27FC236}">
                <a16:creationId xmlns:a16="http://schemas.microsoft.com/office/drawing/2014/main" id="{0C0045F5-78DA-46E6-937A-17A6AF34B464}"/>
              </a:ext>
            </a:extLst>
          </p:cNvPr>
          <p:cNvGraphicFramePr>
            <a:graphicFrameLocks noGrp="1"/>
          </p:cNvGraphicFramePr>
          <p:nvPr>
            <p:ph type="chart" sz="quarter" idx="10"/>
            <p:extLst>
              <p:ext uri="{D42A27DB-BD31-4B8C-83A1-F6EECF244321}">
                <p14:modId xmlns:p14="http://schemas.microsoft.com/office/powerpoint/2010/main" val="1241522192"/>
              </p:ext>
            </p:extLst>
          </p:nvPr>
        </p:nvGraphicFramePr>
        <p:xfrm>
          <a:off x="204788" y="1287463"/>
          <a:ext cx="3625850" cy="39751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a:extLst>
              <a:ext uri="{FF2B5EF4-FFF2-40B4-BE49-F238E27FC236}">
                <a16:creationId xmlns:a16="http://schemas.microsoft.com/office/drawing/2014/main" id="{230848CC-6AE5-4AB0-AB99-22D4A338BD43}"/>
              </a:ext>
            </a:extLst>
          </p:cNvPr>
          <p:cNvSpPr>
            <a:spLocks noGrp="1"/>
          </p:cNvSpPr>
          <p:nvPr>
            <p:ph type="body" sz="quarter" idx="11"/>
          </p:nvPr>
        </p:nvSpPr>
        <p:spPr/>
        <p:txBody>
          <a:bodyPr/>
          <a:lstStyle/>
          <a:p>
            <a:r>
              <a:rPr lang="en-GB" dirty="0"/>
              <a:t>CYP physical activity was improving too…</a:t>
            </a:r>
          </a:p>
        </p:txBody>
      </p:sp>
      <p:graphicFrame>
        <p:nvGraphicFramePr>
          <p:cNvPr id="47" name="Chart Placeholder 21">
            <a:extLst>
              <a:ext uri="{FF2B5EF4-FFF2-40B4-BE49-F238E27FC236}">
                <a16:creationId xmlns:a16="http://schemas.microsoft.com/office/drawing/2014/main" id="{088E6C34-3FBF-4329-8E65-5321A45947BF}"/>
              </a:ext>
            </a:extLst>
          </p:cNvPr>
          <p:cNvGraphicFramePr>
            <a:graphicFrameLocks noGrp="1"/>
          </p:cNvGraphicFramePr>
          <p:nvPr>
            <p:ph type="chart" sz="quarter" idx="13"/>
            <p:extLst>
              <p:ext uri="{D42A27DB-BD31-4B8C-83A1-F6EECF244321}">
                <p14:modId xmlns:p14="http://schemas.microsoft.com/office/powerpoint/2010/main" val="825540690"/>
              </p:ext>
            </p:extLst>
          </p:nvPr>
        </p:nvGraphicFramePr>
        <p:xfrm>
          <a:off x="166689" y="5456238"/>
          <a:ext cx="3663950" cy="4079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Placeholder 17">
            <a:extLst>
              <a:ext uri="{FF2B5EF4-FFF2-40B4-BE49-F238E27FC236}">
                <a16:creationId xmlns:a16="http://schemas.microsoft.com/office/drawing/2014/main" id="{94080CFE-B603-4D9B-A6C1-07FF1A778AF6}"/>
              </a:ext>
            </a:extLst>
          </p:cNvPr>
          <p:cNvGraphicFramePr>
            <a:graphicFrameLocks noGrp="1"/>
          </p:cNvGraphicFramePr>
          <p:nvPr>
            <p:ph type="chart" sz="quarter" idx="14"/>
            <p:extLst>
              <p:ext uri="{D42A27DB-BD31-4B8C-83A1-F6EECF244321}">
                <p14:modId xmlns:p14="http://schemas.microsoft.com/office/powerpoint/2010/main" val="2629547312"/>
              </p:ext>
            </p:extLst>
          </p:nvPr>
        </p:nvGraphicFramePr>
        <p:xfrm>
          <a:off x="4097338" y="1287463"/>
          <a:ext cx="7829550" cy="3975100"/>
        </p:xfrm>
        <a:graphic>
          <a:graphicData uri="http://schemas.openxmlformats.org/drawingml/2006/chart">
            <c:chart xmlns:c="http://schemas.openxmlformats.org/drawingml/2006/chart" xmlns:r="http://schemas.openxmlformats.org/officeDocument/2006/relationships" r:id="rId5"/>
          </a:graphicData>
        </a:graphic>
      </p:graphicFrame>
      <p:sp>
        <p:nvSpPr>
          <p:cNvPr id="56" name="Text Placeholder 55">
            <a:extLst>
              <a:ext uri="{FF2B5EF4-FFF2-40B4-BE49-F238E27FC236}">
                <a16:creationId xmlns:a16="http://schemas.microsoft.com/office/drawing/2014/main" id="{F0312805-C7B8-4D8C-A516-6F8C051F0916}"/>
              </a:ext>
            </a:extLst>
          </p:cNvPr>
          <p:cNvSpPr>
            <a:spLocks noGrp="1"/>
          </p:cNvSpPr>
          <p:nvPr>
            <p:ph type="body" sz="quarter" idx="16"/>
          </p:nvPr>
        </p:nvSpPr>
        <p:spPr/>
        <p:txBody>
          <a:bodyPr/>
          <a:lstStyle/>
          <a:p>
            <a:r>
              <a:rPr lang="en-GB" dirty="0">
                <a:solidFill>
                  <a:schemeClr val="tx1"/>
                </a:solidFill>
              </a:rPr>
              <a:t>Source: Active Lives Children and Young People Survey 2017-20</a:t>
            </a:r>
          </a:p>
        </p:txBody>
      </p:sp>
      <p:sp>
        <p:nvSpPr>
          <p:cNvPr id="7" name="Rectangle 6">
            <a:extLst>
              <a:ext uri="{FF2B5EF4-FFF2-40B4-BE49-F238E27FC236}">
                <a16:creationId xmlns:a16="http://schemas.microsoft.com/office/drawing/2014/main" id="{7E59D311-5FA8-D343-A183-74D5C750FA6A}"/>
              </a:ext>
            </a:extLst>
          </p:cNvPr>
          <p:cNvSpPr/>
          <p:nvPr/>
        </p:nvSpPr>
        <p:spPr>
          <a:xfrm>
            <a:off x="8122024" y="1775011"/>
            <a:ext cx="3636084" cy="30013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71FC7EA-373B-CA4F-89B9-92D12A44DE5C}"/>
              </a:ext>
            </a:extLst>
          </p:cNvPr>
          <p:cNvSpPr/>
          <p:nvPr/>
        </p:nvSpPr>
        <p:spPr>
          <a:xfrm>
            <a:off x="2000922" y="1785769"/>
            <a:ext cx="1667436" cy="29906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2553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13B5629D-0D88-4C60-8375-6DEDB01BA19C}"/>
              </a:ext>
            </a:extLst>
          </p:cNvPr>
          <p:cNvSpPr>
            <a:spLocks noGrp="1"/>
          </p:cNvSpPr>
          <p:nvPr>
            <p:ph type="body" sz="quarter" idx="12"/>
          </p:nvPr>
        </p:nvSpPr>
        <p:spPr>
          <a:xfrm>
            <a:off x="6598321" y="6251038"/>
            <a:ext cx="5411650" cy="230934"/>
          </a:xfrm>
        </p:spPr>
        <p:txBody>
          <a:bodyPr>
            <a:normAutofit lnSpcReduction="10000"/>
          </a:bodyPr>
          <a:lstStyle/>
          <a:p>
            <a:pPr algn="r"/>
            <a:r>
              <a:rPr lang="en-US" dirty="0"/>
              <a:t>Source: Sport England, Active Lives Adults, Nov 15/16 to Nov 19/20</a:t>
            </a:r>
            <a:endParaRPr lang="en-GB" dirty="0"/>
          </a:p>
        </p:txBody>
      </p:sp>
      <p:sp>
        <p:nvSpPr>
          <p:cNvPr id="15" name="Text Placeholder 14">
            <a:extLst>
              <a:ext uri="{FF2B5EF4-FFF2-40B4-BE49-F238E27FC236}">
                <a16:creationId xmlns:a16="http://schemas.microsoft.com/office/drawing/2014/main" id="{9A227E99-D595-4AAB-9BB5-67CFA1A31E10}"/>
              </a:ext>
            </a:extLst>
          </p:cNvPr>
          <p:cNvSpPr>
            <a:spLocks noGrp="1"/>
          </p:cNvSpPr>
          <p:nvPr>
            <p:ph type="body" sz="quarter" idx="17"/>
          </p:nvPr>
        </p:nvSpPr>
        <p:spPr>
          <a:xfrm>
            <a:off x="131762" y="125994"/>
            <a:ext cx="11928476" cy="725488"/>
          </a:xfrm>
        </p:spPr>
        <p:txBody>
          <a:bodyPr/>
          <a:lstStyle/>
          <a:p>
            <a:r>
              <a:rPr lang="en-GB" dirty="0"/>
              <a:t>Improving levels of adult inactivity among our peers…</a:t>
            </a:r>
          </a:p>
        </p:txBody>
      </p:sp>
      <p:graphicFrame>
        <p:nvGraphicFramePr>
          <p:cNvPr id="25" name="Chart Placeholder 24">
            <a:extLst>
              <a:ext uri="{FF2B5EF4-FFF2-40B4-BE49-F238E27FC236}">
                <a16:creationId xmlns:a16="http://schemas.microsoft.com/office/drawing/2014/main" id="{00000000-0008-0000-2C00-000008000000}"/>
              </a:ext>
            </a:extLst>
          </p:cNvPr>
          <p:cNvGraphicFramePr>
            <a:graphicFrameLocks noGrp="1"/>
          </p:cNvGraphicFramePr>
          <p:nvPr>
            <p:ph type="chart" sz="quarter" idx="10"/>
            <p:extLst>
              <p:ext uri="{D42A27DB-BD31-4B8C-83A1-F6EECF244321}">
                <p14:modId xmlns:p14="http://schemas.microsoft.com/office/powerpoint/2010/main" val="3932028841"/>
              </p:ext>
            </p:extLst>
          </p:nvPr>
        </p:nvGraphicFramePr>
        <p:xfrm>
          <a:off x="644525" y="1808163"/>
          <a:ext cx="2232025" cy="37830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Placeholder 25">
            <a:extLst>
              <a:ext uri="{FF2B5EF4-FFF2-40B4-BE49-F238E27FC236}">
                <a16:creationId xmlns:a16="http://schemas.microsoft.com/office/drawing/2014/main" id="{00000000-0008-0000-2C00-000009000000}"/>
              </a:ext>
            </a:extLst>
          </p:cNvPr>
          <p:cNvGraphicFramePr>
            <a:graphicFrameLocks noGrp="1"/>
          </p:cNvGraphicFramePr>
          <p:nvPr>
            <p:ph type="chart" sz="quarter" idx="13"/>
            <p:extLst>
              <p:ext uri="{D42A27DB-BD31-4B8C-83A1-F6EECF244321}">
                <p14:modId xmlns:p14="http://schemas.microsoft.com/office/powerpoint/2010/main" val="4131233086"/>
              </p:ext>
            </p:extLst>
          </p:nvPr>
        </p:nvGraphicFramePr>
        <p:xfrm>
          <a:off x="2957513" y="1808163"/>
          <a:ext cx="2232025" cy="378301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Chart Placeholder 27">
            <a:extLst>
              <a:ext uri="{FF2B5EF4-FFF2-40B4-BE49-F238E27FC236}">
                <a16:creationId xmlns:a16="http://schemas.microsoft.com/office/drawing/2014/main" id="{00000000-0008-0000-2C00-00000A000000}"/>
              </a:ext>
            </a:extLst>
          </p:cNvPr>
          <p:cNvGraphicFramePr>
            <a:graphicFrameLocks noGrp="1"/>
          </p:cNvGraphicFramePr>
          <p:nvPr>
            <p:ph type="chart" sz="quarter" idx="14"/>
            <p:extLst>
              <p:ext uri="{D42A27DB-BD31-4B8C-83A1-F6EECF244321}">
                <p14:modId xmlns:p14="http://schemas.microsoft.com/office/powerpoint/2010/main" val="3576212791"/>
              </p:ext>
            </p:extLst>
          </p:nvPr>
        </p:nvGraphicFramePr>
        <p:xfrm>
          <a:off x="5270500" y="1808163"/>
          <a:ext cx="2232025" cy="378301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Placeholder 11">
            <a:extLst>
              <a:ext uri="{FF2B5EF4-FFF2-40B4-BE49-F238E27FC236}">
                <a16:creationId xmlns:a16="http://schemas.microsoft.com/office/drawing/2014/main" id="{00000000-0008-0000-2C00-00000B000000}"/>
              </a:ext>
            </a:extLst>
          </p:cNvPr>
          <p:cNvGraphicFramePr>
            <a:graphicFrameLocks noGrp="1"/>
          </p:cNvGraphicFramePr>
          <p:nvPr>
            <p:ph type="chart" sz="quarter" idx="15"/>
            <p:extLst>
              <p:ext uri="{D42A27DB-BD31-4B8C-83A1-F6EECF244321}">
                <p14:modId xmlns:p14="http://schemas.microsoft.com/office/powerpoint/2010/main" val="200506393"/>
              </p:ext>
            </p:extLst>
          </p:nvPr>
        </p:nvGraphicFramePr>
        <p:xfrm>
          <a:off x="7581900" y="1809750"/>
          <a:ext cx="2232025" cy="378301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3" name="Chart Placeholder 12">
            <a:extLst>
              <a:ext uri="{FF2B5EF4-FFF2-40B4-BE49-F238E27FC236}">
                <a16:creationId xmlns:a16="http://schemas.microsoft.com/office/drawing/2014/main" id="{00000000-0008-0000-2C00-00000C000000}"/>
              </a:ext>
            </a:extLst>
          </p:cNvPr>
          <p:cNvGraphicFramePr>
            <a:graphicFrameLocks noGrp="1"/>
          </p:cNvGraphicFramePr>
          <p:nvPr>
            <p:ph type="chart" sz="quarter" idx="16"/>
            <p:extLst>
              <p:ext uri="{D42A27DB-BD31-4B8C-83A1-F6EECF244321}">
                <p14:modId xmlns:p14="http://schemas.microsoft.com/office/powerpoint/2010/main" val="2881378469"/>
              </p:ext>
            </p:extLst>
          </p:nvPr>
        </p:nvGraphicFramePr>
        <p:xfrm>
          <a:off x="9894888" y="1808163"/>
          <a:ext cx="2232025" cy="378301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6" name="Chart Placeholder 15">
            <a:extLst>
              <a:ext uri="{FF2B5EF4-FFF2-40B4-BE49-F238E27FC236}">
                <a16:creationId xmlns:a16="http://schemas.microsoft.com/office/drawing/2014/main" id="{00000000-0008-0000-2C00-00000D000000}"/>
              </a:ext>
            </a:extLst>
          </p:cNvPr>
          <p:cNvGraphicFramePr>
            <a:graphicFrameLocks noGrp="1"/>
          </p:cNvGraphicFramePr>
          <p:nvPr>
            <p:ph type="chart" sz="quarter" idx="18"/>
            <p:extLst>
              <p:ext uri="{D42A27DB-BD31-4B8C-83A1-F6EECF244321}">
                <p14:modId xmlns:p14="http://schemas.microsoft.com/office/powerpoint/2010/main" val="1388725453"/>
              </p:ext>
            </p:extLst>
          </p:nvPr>
        </p:nvGraphicFramePr>
        <p:xfrm>
          <a:off x="2809875" y="5699125"/>
          <a:ext cx="6969125" cy="341313"/>
        </p:xfrm>
        <a:graphic>
          <a:graphicData uri="http://schemas.openxmlformats.org/drawingml/2006/chart">
            <c:chart xmlns:c="http://schemas.openxmlformats.org/drawingml/2006/chart" xmlns:r="http://schemas.openxmlformats.org/officeDocument/2006/relationships" r:id="rId8"/>
          </a:graphicData>
        </a:graphic>
      </p:graphicFrame>
      <p:sp>
        <p:nvSpPr>
          <p:cNvPr id="10" name="Rectangle 9">
            <a:extLst>
              <a:ext uri="{FF2B5EF4-FFF2-40B4-BE49-F238E27FC236}">
                <a16:creationId xmlns:a16="http://schemas.microsoft.com/office/drawing/2014/main" id="{73690CB2-F21F-2246-8193-8219F1AB0456}"/>
              </a:ext>
            </a:extLst>
          </p:cNvPr>
          <p:cNvSpPr/>
          <p:nvPr/>
        </p:nvSpPr>
        <p:spPr>
          <a:xfrm>
            <a:off x="9498330" y="1265236"/>
            <a:ext cx="2628583" cy="41182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4270167"/>
      </p:ext>
    </p:extLst>
  </p:cSld>
  <p:clrMapOvr>
    <a:masterClrMapping/>
  </p:clrMapOvr>
</p:sld>
</file>

<file path=ppt/theme/theme1.xml><?xml version="1.0" encoding="utf-8"?>
<a:theme xmlns:a="http://schemas.openxmlformats.org/drawingml/2006/main" name="Office Theme">
  <a:themeElements>
    <a:clrScheme name="Press Red Standard">
      <a:dk1>
        <a:srgbClr val="484043"/>
      </a:dk1>
      <a:lt1>
        <a:srgbClr val="FFFFFF"/>
      </a:lt1>
      <a:dk2>
        <a:srgbClr val="01425F"/>
      </a:dk2>
      <a:lt2>
        <a:srgbClr val="ACDBDF"/>
      </a:lt2>
      <a:accent1>
        <a:srgbClr val="BD1622"/>
      </a:accent1>
      <a:accent2>
        <a:srgbClr val="F79700"/>
      </a:accent2>
      <a:accent3>
        <a:srgbClr val="F7E821"/>
      </a:accent3>
      <a:accent4>
        <a:srgbClr val="006537"/>
      </a:accent4>
      <a:accent5>
        <a:srgbClr val="4BA57E"/>
      </a:accent5>
      <a:accent6>
        <a:srgbClr val="53B0C2"/>
      </a:accent6>
      <a:hlink>
        <a:srgbClr val="01425F"/>
      </a:hlink>
      <a:folHlink>
        <a:srgbClr val="4BA57E"/>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Section Break A">
  <a:themeElements>
    <a:clrScheme name="Press Red Standard">
      <a:dk1>
        <a:srgbClr val="484043"/>
      </a:dk1>
      <a:lt1>
        <a:srgbClr val="FFFFFF"/>
      </a:lt1>
      <a:dk2>
        <a:srgbClr val="01425F"/>
      </a:dk2>
      <a:lt2>
        <a:srgbClr val="ACDBDF"/>
      </a:lt2>
      <a:accent1>
        <a:srgbClr val="BD1622"/>
      </a:accent1>
      <a:accent2>
        <a:srgbClr val="F79700"/>
      </a:accent2>
      <a:accent3>
        <a:srgbClr val="F7E821"/>
      </a:accent3>
      <a:accent4>
        <a:srgbClr val="006537"/>
      </a:accent4>
      <a:accent5>
        <a:srgbClr val="4BA57E"/>
      </a:accent5>
      <a:accent6>
        <a:srgbClr val="53B0C2"/>
      </a:accent6>
      <a:hlink>
        <a:srgbClr val="01425F"/>
      </a:hlink>
      <a:folHlink>
        <a:srgbClr val="4BA57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Press Red Standard">
      <a:dk1>
        <a:srgbClr val="484043"/>
      </a:dk1>
      <a:lt1>
        <a:srgbClr val="FFFFFF"/>
      </a:lt1>
      <a:dk2>
        <a:srgbClr val="01425F"/>
      </a:dk2>
      <a:lt2>
        <a:srgbClr val="ACDBDF"/>
      </a:lt2>
      <a:accent1>
        <a:srgbClr val="BD1622"/>
      </a:accent1>
      <a:accent2>
        <a:srgbClr val="F79700"/>
      </a:accent2>
      <a:accent3>
        <a:srgbClr val="F7E821"/>
      </a:accent3>
      <a:accent4>
        <a:srgbClr val="006537"/>
      </a:accent4>
      <a:accent5>
        <a:srgbClr val="4BA57E"/>
      </a:accent5>
      <a:accent6>
        <a:srgbClr val="53B0C2"/>
      </a:accent6>
      <a:hlink>
        <a:srgbClr val="01425F"/>
      </a:hlink>
      <a:folHlink>
        <a:srgbClr val="4BA57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Press Red Standard">
      <a:dk1>
        <a:srgbClr val="484043"/>
      </a:dk1>
      <a:lt1>
        <a:srgbClr val="FFFFFF"/>
      </a:lt1>
      <a:dk2>
        <a:srgbClr val="01425F"/>
      </a:dk2>
      <a:lt2>
        <a:srgbClr val="ACDBDF"/>
      </a:lt2>
      <a:accent1>
        <a:srgbClr val="BD1622"/>
      </a:accent1>
      <a:accent2>
        <a:srgbClr val="F79700"/>
      </a:accent2>
      <a:accent3>
        <a:srgbClr val="F7E821"/>
      </a:accent3>
      <a:accent4>
        <a:srgbClr val="006537"/>
      </a:accent4>
      <a:accent5>
        <a:srgbClr val="4BA57E"/>
      </a:accent5>
      <a:accent6>
        <a:srgbClr val="53B0C2"/>
      </a:accent6>
      <a:hlink>
        <a:srgbClr val="01425F"/>
      </a:hlink>
      <a:folHlink>
        <a:srgbClr val="4BA57E"/>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924C223084481242BC03C764FA589923" ma:contentTypeVersion="12" ma:contentTypeDescription="Create a new document." ma:contentTypeScope="" ma:versionID="99ed3833ce8ad44575cd88a7c89b2eef">
  <xsd:schema xmlns:xsd="http://www.w3.org/2001/XMLSchema" xmlns:xs="http://www.w3.org/2001/XMLSchema" xmlns:p="http://schemas.microsoft.com/office/2006/metadata/properties" xmlns:ns2="9223421b-60eb-4839-b057-4521c65f9e0f" xmlns:ns3="94a7dff8-986d-4f55-b8e1-0ce740f94a10" targetNamespace="http://schemas.microsoft.com/office/2006/metadata/properties" ma:root="true" ma:fieldsID="c14a9f71380616583e9fe76cb3b8b735" ns2:_="" ns3:_="">
    <xsd:import namespace="9223421b-60eb-4839-b057-4521c65f9e0f"/>
    <xsd:import namespace="94a7dff8-986d-4f55-b8e1-0ce740f94a1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LengthInSeconds" minOccurs="0"/>
                <xsd:element ref="ns3:MediaServiceAutoKeyPoints" minOccurs="0"/>
                <xsd:element ref="ns3:MediaServiceKeyPoints" minOccurs="0"/>
                <xsd:element ref="ns3:MediaServiceOCR"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23421b-60eb-4839-b057-4521c65f9e0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4a7dff8-986d-4f55-b8e1-0ce740f94a1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9223421b-60eb-4839-b057-4521c65f9e0f">MCCC4Q5NAVRV-1234055072-20007</_dlc_DocId>
    <_dlc_DocIdUrl xmlns="9223421b-60eb-4839-b057-4521c65f9e0f">
      <Url>https://greatersportmanchester.sharepoint.com/sites/GreaterSport-Shared/_layouts/15/DocIdRedir.aspx?ID=MCCC4Q5NAVRV-1234055072-20007</Url>
      <Description>MCCC4Q5NAVRV-1234055072-20007</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EB3E87-9B9E-48D5-9B35-26CFD0B117B1}">
  <ds:schemaRefs>
    <ds:schemaRef ds:uri="http://schemas.microsoft.com/sharepoint/events"/>
  </ds:schemaRefs>
</ds:datastoreItem>
</file>

<file path=customXml/itemProps2.xml><?xml version="1.0" encoding="utf-8"?>
<ds:datastoreItem xmlns:ds="http://schemas.openxmlformats.org/officeDocument/2006/customXml" ds:itemID="{5AE7CE70-000A-4EC2-A1DA-E534BE32DE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23421b-60eb-4839-b057-4521c65f9e0f"/>
    <ds:schemaRef ds:uri="94a7dff8-986d-4f55-b8e1-0ce740f94a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45C3F02-9A66-4A7A-ACCE-F941717BDF83}">
  <ds:schemaRefs>
    <ds:schemaRef ds:uri="http://schemas.microsoft.com/office/2006/metadata/properties"/>
    <ds:schemaRef ds:uri="http://schemas.microsoft.com/office/infopath/2007/PartnerControls"/>
    <ds:schemaRef ds:uri="9223421b-60eb-4839-b057-4521c65f9e0f"/>
  </ds:schemaRefs>
</ds:datastoreItem>
</file>

<file path=customXml/itemProps4.xml><?xml version="1.0" encoding="utf-8"?>
<ds:datastoreItem xmlns:ds="http://schemas.openxmlformats.org/officeDocument/2006/customXml" ds:itemID="{E5DD8BEC-33EF-41EF-A528-2750EB7101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32905</TotalTime>
  <Words>3303</Words>
  <Application>Microsoft Office PowerPoint</Application>
  <PresentationFormat>Widescreen</PresentationFormat>
  <Paragraphs>350</Paragraphs>
  <Slides>51</Slides>
  <Notes>48</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51</vt:i4>
      </vt:variant>
    </vt:vector>
  </HeadingPairs>
  <TitlesOfParts>
    <vt:vector size="60" baseType="lpstr">
      <vt:lpstr>Angsana New</vt:lpstr>
      <vt:lpstr>Arial</vt:lpstr>
      <vt:lpstr>Calibri</vt:lpstr>
      <vt:lpstr>Calibri Light</vt:lpstr>
      <vt:lpstr>Wingdings</vt:lpstr>
      <vt:lpstr>Office Theme</vt:lpstr>
      <vt:lpstr>3_Section Break A</vt:lpstr>
      <vt:lpstr>1_Office Theme</vt:lpstr>
      <vt:lpstr>2_Office Theme</vt:lpstr>
      <vt:lpstr>PowerPoint Presentation</vt:lpstr>
      <vt:lpstr>Contents</vt:lpstr>
      <vt:lpstr>What does our population look like?</vt:lpstr>
      <vt:lpstr>PowerPoint Presentation</vt:lpstr>
      <vt:lpstr>PowerPoint Presentation</vt:lpstr>
      <vt:lpstr>Things were heading in the right direction…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where does our concern lie now?</vt:lpstr>
      <vt:lpstr>PowerPoint Presentation</vt:lpstr>
      <vt:lpstr>PowerPoint Presentation</vt:lpstr>
      <vt:lpstr>PowerPoint Presentation</vt:lpstr>
      <vt:lpstr>PowerPoint Presentation</vt:lpstr>
      <vt:lpstr>PowerPoint Presentation</vt:lpstr>
      <vt:lpstr>PowerPoint Presentation</vt:lpstr>
      <vt:lpstr>Children and young people</vt:lpstr>
      <vt:lpstr>PowerPoint Presentation</vt:lpstr>
      <vt:lpstr>PowerPoint Presentation</vt:lpstr>
      <vt:lpstr>PowerPoint Presentation</vt:lpstr>
      <vt:lpstr>PowerPoint Presentation</vt:lpstr>
      <vt:lpstr>Summary</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Hird</dc:creator>
  <cp:lastModifiedBy>Beth Mitchell</cp:lastModifiedBy>
  <cp:revision>738</cp:revision>
  <dcterms:created xsi:type="dcterms:W3CDTF">2020-12-15T14:44:20Z</dcterms:created>
  <dcterms:modified xsi:type="dcterms:W3CDTF">2022-02-22T15:37:57Z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0x010100924C223084481242BC03C764FA589923</vt:lpwstr>
  </property>
  <property fmtid="{D5CDD505-2E9C-101B-9397-08002B2CF9AE}" pid="3" name="_dlc_DocIdItemGuid">
    <vt:lpwstr>58435458-6779-4b1d-b020-3a2fd3105b9e</vt:lpwstr>
  </property>
</Properties>
</file>