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6"/>
    <p:sldMasterId id="2147483692" r:id="rId7"/>
    <p:sldMasterId id="2147483694" r:id="rId8"/>
    <p:sldMasterId id="2147483696" r:id="rId9"/>
    <p:sldMasterId id="2147483669" r:id="rId10"/>
    <p:sldMasterId id="2147483690" r:id="rId11"/>
    <p:sldMasterId id="2147483667" r:id="rId12"/>
    <p:sldMasterId id="2147483698" r:id="rId13"/>
    <p:sldMasterId id="2147483675" r:id="rId14"/>
    <p:sldMasterId id="2147483688" r:id="rId15"/>
    <p:sldMasterId id="2147483700" r:id="rId16"/>
    <p:sldMasterId id="2147483702" r:id="rId17"/>
  </p:sldMasterIdLst>
  <p:sldIdLst>
    <p:sldId id="272" r:id="rId18"/>
    <p:sldId id="267" r:id="rId19"/>
    <p:sldId id="262" r:id="rId20"/>
    <p:sldId id="257"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B9"/>
    <a:srgbClr val="ECBBCE"/>
    <a:srgbClr val="683680"/>
    <a:srgbClr val="00A3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279" autoAdjust="0"/>
  </p:normalViewPr>
  <p:slideViewPr>
    <p:cSldViewPr snapToGrid="0" snapToObjects="1">
      <p:cViewPr varScale="1">
        <p:scale>
          <a:sx n="105" d="100"/>
          <a:sy n="105" d="100"/>
        </p:scale>
        <p:origin x="1968"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5.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7FFC-5667-3040-8192-51BD9D2F388B}"/>
              </a:ext>
            </a:extLst>
          </p:cNvPr>
          <p:cNvSpPr>
            <a:spLocks noGrp="1"/>
          </p:cNvSpPr>
          <p:nvPr>
            <p:ph type="ctrTitle"/>
          </p:nvPr>
        </p:nvSpPr>
        <p:spPr>
          <a:xfrm>
            <a:off x="1815656" y="1122363"/>
            <a:ext cx="7296812" cy="801030"/>
          </a:xfrm>
          <a:prstGeom prst="rect">
            <a:avLst/>
          </a:prstGeom>
        </p:spPr>
        <p:txBody>
          <a:bodyPr anchor="b"/>
          <a:lstStyle>
            <a:lvl1pPr algn="l">
              <a:defRPr sz="3900" b="1" i="0">
                <a:solidFill>
                  <a:srgbClr val="007EB9"/>
                </a:solidFill>
                <a:latin typeface="Goldplay"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7E23D85-921E-0940-9474-2672FD00BFCF}"/>
              </a:ext>
            </a:extLst>
          </p:cNvPr>
          <p:cNvSpPr>
            <a:spLocks noGrp="1"/>
          </p:cNvSpPr>
          <p:nvPr>
            <p:ph type="subTitle" idx="1"/>
          </p:nvPr>
        </p:nvSpPr>
        <p:spPr>
          <a:xfrm>
            <a:off x="1815656" y="2057018"/>
            <a:ext cx="6858000" cy="444444"/>
          </a:xfrm>
          <a:prstGeom prst="rect">
            <a:avLst/>
          </a:prstGeom>
        </p:spPr>
        <p:txBody>
          <a:bodyPr/>
          <a:lstStyle>
            <a:lvl1pPr marL="0" indent="0" algn="l">
              <a:buNone/>
              <a:defRPr sz="2600" b="0" i="0">
                <a:solidFill>
                  <a:srgbClr val="007EB9"/>
                </a:solidFill>
                <a:latin typeface="Goldplay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Content Placeholder 2">
            <a:extLst>
              <a:ext uri="{FF2B5EF4-FFF2-40B4-BE49-F238E27FC236}">
                <a16:creationId xmlns:a16="http://schemas.microsoft.com/office/drawing/2014/main" id="{D013CFA1-847E-3B45-BA07-AAFDCEF871AC}"/>
              </a:ext>
            </a:extLst>
          </p:cNvPr>
          <p:cNvSpPr>
            <a:spLocks noGrp="1"/>
          </p:cNvSpPr>
          <p:nvPr>
            <p:ph idx="10"/>
          </p:nvPr>
        </p:nvSpPr>
        <p:spPr>
          <a:xfrm>
            <a:off x="1815656" y="3013459"/>
            <a:ext cx="2062661" cy="3429382"/>
          </a:xfrm>
          <a:prstGeom prst="rect">
            <a:avLst/>
          </a:prstGeom>
        </p:spPr>
        <p:txBody>
          <a:bodyPr/>
          <a:lstStyle>
            <a:lvl1pPr marL="0" indent="0">
              <a:buFontTx/>
              <a:buNone/>
              <a:defRPr sz="1300" b="0" i="0">
                <a:latin typeface="Goldplay Medium" pitchFamily="2" charset="77"/>
              </a:defRPr>
            </a:lvl1pPr>
          </a:lstStyle>
          <a:p>
            <a:pPr lvl="0"/>
            <a:r>
              <a:rPr lang="en-US" dirty="0"/>
              <a:t>Edit Master text styles</a:t>
            </a:r>
          </a:p>
        </p:txBody>
      </p:sp>
      <p:sp>
        <p:nvSpPr>
          <p:cNvPr id="8" name="Content Placeholder 2">
            <a:extLst>
              <a:ext uri="{FF2B5EF4-FFF2-40B4-BE49-F238E27FC236}">
                <a16:creationId xmlns:a16="http://schemas.microsoft.com/office/drawing/2014/main" id="{67800760-A52E-3049-93DD-F0ACAB2F860A}"/>
              </a:ext>
            </a:extLst>
          </p:cNvPr>
          <p:cNvSpPr>
            <a:spLocks noGrp="1"/>
          </p:cNvSpPr>
          <p:nvPr>
            <p:ph idx="11"/>
          </p:nvPr>
        </p:nvSpPr>
        <p:spPr>
          <a:xfrm>
            <a:off x="4070124" y="3013459"/>
            <a:ext cx="4603531" cy="3429382"/>
          </a:xfrm>
          <a:prstGeom prst="rect">
            <a:avLst/>
          </a:prstGeom>
        </p:spPr>
        <p:txBody>
          <a:bodyPr/>
          <a:lstStyle>
            <a:lvl1pPr marL="0" indent="0">
              <a:buFontTx/>
              <a:buNone/>
              <a:defRPr sz="1100" b="0" i="0">
                <a:latin typeface="Goldplay Medium" pitchFamily="2" charset="77"/>
              </a:defRPr>
            </a:lvl1pPr>
          </a:lstStyle>
          <a:p>
            <a:pPr lvl="0"/>
            <a:r>
              <a:rPr lang="en-US" dirty="0"/>
              <a:t>Edit Master text styles</a:t>
            </a:r>
          </a:p>
        </p:txBody>
      </p:sp>
    </p:spTree>
    <p:extLst>
      <p:ext uri="{BB962C8B-B14F-4D97-AF65-F5344CB8AC3E}">
        <p14:creationId xmlns:p14="http://schemas.microsoft.com/office/powerpoint/2010/main" val="232632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1F439EC-F6A8-AB4A-AB44-A5E8704264DA}"/>
              </a:ext>
            </a:extLst>
          </p:cNvPr>
          <p:cNvSpPr>
            <a:spLocks noGrp="1"/>
          </p:cNvSpPr>
          <p:nvPr>
            <p:ph type="pic" sz="quarter" idx="10"/>
          </p:nvPr>
        </p:nvSpPr>
        <p:spPr>
          <a:xfrm>
            <a:off x="3009900" y="485775"/>
            <a:ext cx="1931988" cy="2627313"/>
          </a:xfrm>
          <a:prstGeom prst="rect">
            <a:avLst/>
          </a:prstGeom>
        </p:spPr>
        <p:txBody>
          <a:bodyPr/>
          <a:lstStyle>
            <a:lvl1pPr>
              <a:defRPr b="0" i="0">
                <a:latin typeface="Goldplay Medium" pitchFamily="2" charset="77"/>
              </a:defRPr>
            </a:lvl1pPr>
          </a:lstStyle>
          <a:p>
            <a:endParaRPr lang="en-US" dirty="0"/>
          </a:p>
        </p:txBody>
      </p:sp>
      <p:sp>
        <p:nvSpPr>
          <p:cNvPr id="10" name="Picture Placeholder 9">
            <a:extLst>
              <a:ext uri="{FF2B5EF4-FFF2-40B4-BE49-F238E27FC236}">
                <a16:creationId xmlns:a16="http://schemas.microsoft.com/office/drawing/2014/main" id="{7D49D2F8-C69E-1242-B0F0-AE4B0F107789}"/>
              </a:ext>
            </a:extLst>
          </p:cNvPr>
          <p:cNvSpPr>
            <a:spLocks noGrp="1"/>
          </p:cNvSpPr>
          <p:nvPr>
            <p:ph type="pic" sz="quarter" idx="11"/>
          </p:nvPr>
        </p:nvSpPr>
        <p:spPr>
          <a:xfrm>
            <a:off x="5162550" y="485775"/>
            <a:ext cx="1319213" cy="2627313"/>
          </a:xfrm>
          <a:prstGeom prst="rect">
            <a:avLst/>
          </a:prstGeom>
        </p:spPr>
        <p:txBody>
          <a:bodyPr/>
          <a:lstStyle>
            <a:lvl1pPr>
              <a:defRPr b="0" i="0">
                <a:latin typeface="Goldplay Medium" pitchFamily="2" charset="77"/>
              </a:defRPr>
            </a:lvl1pPr>
          </a:lstStyle>
          <a:p>
            <a:endParaRPr lang="en-US" dirty="0"/>
          </a:p>
        </p:txBody>
      </p:sp>
      <p:sp>
        <p:nvSpPr>
          <p:cNvPr id="12" name="Picture Placeholder 11">
            <a:extLst>
              <a:ext uri="{FF2B5EF4-FFF2-40B4-BE49-F238E27FC236}">
                <a16:creationId xmlns:a16="http://schemas.microsoft.com/office/drawing/2014/main" id="{1574FD73-182A-4C4F-AD6F-24C9EAF67094}"/>
              </a:ext>
            </a:extLst>
          </p:cNvPr>
          <p:cNvSpPr>
            <a:spLocks noGrp="1"/>
          </p:cNvSpPr>
          <p:nvPr>
            <p:ph type="pic" sz="quarter" idx="12"/>
          </p:nvPr>
        </p:nvSpPr>
        <p:spPr>
          <a:xfrm>
            <a:off x="6702425" y="485775"/>
            <a:ext cx="1931988" cy="2627313"/>
          </a:xfrm>
          <a:prstGeom prst="rect">
            <a:avLst/>
          </a:prstGeom>
        </p:spPr>
        <p:txBody>
          <a:bodyPr/>
          <a:lstStyle>
            <a:lvl1pPr>
              <a:defRPr>
                <a:latin typeface="Goldplay Medium" pitchFamily="2" charset="77"/>
              </a:defRPr>
            </a:lvl1pPr>
          </a:lstStyle>
          <a:p>
            <a:endParaRPr lang="en-US" dirty="0"/>
          </a:p>
        </p:txBody>
      </p:sp>
      <p:sp>
        <p:nvSpPr>
          <p:cNvPr id="16" name="Picture Placeholder 15">
            <a:extLst>
              <a:ext uri="{FF2B5EF4-FFF2-40B4-BE49-F238E27FC236}">
                <a16:creationId xmlns:a16="http://schemas.microsoft.com/office/drawing/2014/main" id="{EFE8AF6A-B2B4-6041-9F1E-EB719ECB3CAF}"/>
              </a:ext>
            </a:extLst>
          </p:cNvPr>
          <p:cNvSpPr>
            <a:spLocks noGrp="1"/>
          </p:cNvSpPr>
          <p:nvPr>
            <p:ph type="pic" sz="quarter" idx="13"/>
          </p:nvPr>
        </p:nvSpPr>
        <p:spPr>
          <a:xfrm>
            <a:off x="4414838" y="3371850"/>
            <a:ext cx="4219575" cy="2989873"/>
          </a:xfrm>
          <a:prstGeom prst="rect">
            <a:avLst/>
          </a:prstGeom>
        </p:spPr>
        <p:txBody>
          <a:bodyPr/>
          <a:lstStyle>
            <a:lvl1pPr>
              <a:defRPr b="0" i="0">
                <a:latin typeface="Goldplay Medium" pitchFamily="2" charset="77"/>
              </a:defRPr>
            </a:lvl1pPr>
          </a:lstStyle>
          <a:p>
            <a:endParaRPr lang="en-US" dirty="0"/>
          </a:p>
        </p:txBody>
      </p:sp>
    </p:spTree>
    <p:extLst>
      <p:ext uri="{BB962C8B-B14F-4D97-AF65-F5344CB8AC3E}">
        <p14:creationId xmlns:p14="http://schemas.microsoft.com/office/powerpoint/2010/main" val="176196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31F2432-5E98-874A-8F0B-AACAAE86FB05}"/>
              </a:ext>
            </a:extLst>
          </p:cNvPr>
          <p:cNvSpPr>
            <a:spLocks noGrp="1"/>
          </p:cNvSpPr>
          <p:nvPr>
            <p:ph type="pic" sz="quarter" idx="10"/>
          </p:nvPr>
        </p:nvSpPr>
        <p:spPr>
          <a:xfrm>
            <a:off x="474742" y="475165"/>
            <a:ext cx="5671415" cy="5914060"/>
          </a:xfrm>
          <a:prstGeom prst="rect">
            <a:avLst/>
          </a:prstGeom>
        </p:spPr>
        <p:txBody>
          <a:bodyPr/>
          <a:lstStyle>
            <a:lvl1pPr>
              <a:defRPr b="0" i="0">
                <a:solidFill>
                  <a:schemeClr val="bg1"/>
                </a:solidFill>
                <a:latin typeface="Goldplay Medium" pitchFamily="2" charset="77"/>
              </a:defRPr>
            </a:lvl1pPr>
          </a:lstStyle>
          <a:p>
            <a:endParaRPr lang="en-US" dirty="0"/>
          </a:p>
        </p:txBody>
      </p:sp>
    </p:spTree>
    <p:extLst>
      <p:ext uri="{BB962C8B-B14F-4D97-AF65-F5344CB8AC3E}">
        <p14:creationId xmlns:p14="http://schemas.microsoft.com/office/powerpoint/2010/main" val="206249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1367B0-3F5E-384E-A655-E4F8F35A4299}"/>
              </a:ext>
            </a:extLst>
          </p:cNvPr>
          <p:cNvSpPr>
            <a:spLocks noGrp="1"/>
          </p:cNvSpPr>
          <p:nvPr>
            <p:ph type="pic" sz="quarter" idx="10"/>
          </p:nvPr>
        </p:nvSpPr>
        <p:spPr>
          <a:xfrm>
            <a:off x="3009899" y="485775"/>
            <a:ext cx="2178327" cy="2873651"/>
          </a:xfrm>
          <a:prstGeom prst="rect">
            <a:avLst/>
          </a:prstGeom>
        </p:spPr>
        <p:txBody>
          <a:bodyPr/>
          <a:lstStyle>
            <a:lvl1pPr>
              <a:defRPr b="0" i="0">
                <a:solidFill>
                  <a:schemeClr val="bg1"/>
                </a:solidFill>
                <a:latin typeface="Goldplay Medium" pitchFamily="2" charset="77"/>
              </a:defRPr>
            </a:lvl1pPr>
          </a:lstStyle>
          <a:p>
            <a:endParaRPr lang="en-US" dirty="0"/>
          </a:p>
        </p:txBody>
      </p:sp>
      <p:sp>
        <p:nvSpPr>
          <p:cNvPr id="9" name="Picture Placeholder 11">
            <a:extLst>
              <a:ext uri="{FF2B5EF4-FFF2-40B4-BE49-F238E27FC236}">
                <a16:creationId xmlns:a16="http://schemas.microsoft.com/office/drawing/2014/main" id="{E9BFA461-3DD2-FB45-9049-EF649BF1B911}"/>
              </a:ext>
            </a:extLst>
          </p:cNvPr>
          <p:cNvSpPr>
            <a:spLocks noGrp="1"/>
          </p:cNvSpPr>
          <p:nvPr>
            <p:ph type="pic" sz="quarter" idx="12"/>
          </p:nvPr>
        </p:nvSpPr>
        <p:spPr>
          <a:xfrm>
            <a:off x="5377070" y="485775"/>
            <a:ext cx="3257343" cy="2873651"/>
          </a:xfrm>
          <a:prstGeom prst="rect">
            <a:avLst/>
          </a:prstGeom>
        </p:spPr>
        <p:txBody>
          <a:bodyPr/>
          <a:lstStyle>
            <a:lvl1pPr>
              <a:defRPr b="0" i="0">
                <a:solidFill>
                  <a:schemeClr val="bg1"/>
                </a:solidFill>
                <a:latin typeface="Goldplay Medium" pitchFamily="2" charset="77"/>
              </a:defRPr>
            </a:lvl1pPr>
          </a:lstStyle>
          <a:p>
            <a:endParaRPr lang="en-US" dirty="0"/>
          </a:p>
        </p:txBody>
      </p:sp>
      <p:sp>
        <p:nvSpPr>
          <p:cNvPr id="13" name="Picture Placeholder 7">
            <a:extLst>
              <a:ext uri="{FF2B5EF4-FFF2-40B4-BE49-F238E27FC236}">
                <a16:creationId xmlns:a16="http://schemas.microsoft.com/office/drawing/2014/main" id="{D6C34AB8-19A8-FD4D-B299-57BE9D4996B3}"/>
              </a:ext>
            </a:extLst>
          </p:cNvPr>
          <p:cNvSpPr>
            <a:spLocks noGrp="1"/>
          </p:cNvSpPr>
          <p:nvPr>
            <p:ph type="pic" sz="quarter" idx="13"/>
          </p:nvPr>
        </p:nvSpPr>
        <p:spPr>
          <a:xfrm>
            <a:off x="6456086" y="3540402"/>
            <a:ext cx="2178327" cy="2873651"/>
          </a:xfrm>
          <a:prstGeom prst="rect">
            <a:avLst/>
          </a:prstGeom>
        </p:spPr>
        <p:txBody>
          <a:bodyPr/>
          <a:lstStyle>
            <a:lvl1pPr>
              <a:defRPr b="0" i="0">
                <a:solidFill>
                  <a:schemeClr val="bg1"/>
                </a:solidFill>
                <a:latin typeface="Goldplay Medium" pitchFamily="2" charset="77"/>
              </a:defRPr>
            </a:lvl1pPr>
          </a:lstStyle>
          <a:p>
            <a:endParaRPr lang="en-US" dirty="0"/>
          </a:p>
        </p:txBody>
      </p:sp>
      <p:sp>
        <p:nvSpPr>
          <p:cNvPr id="14" name="Picture Placeholder 11">
            <a:extLst>
              <a:ext uri="{FF2B5EF4-FFF2-40B4-BE49-F238E27FC236}">
                <a16:creationId xmlns:a16="http://schemas.microsoft.com/office/drawing/2014/main" id="{B1A8BC0A-3D58-4B4F-B24A-1DD988E85D1A}"/>
              </a:ext>
            </a:extLst>
          </p:cNvPr>
          <p:cNvSpPr>
            <a:spLocks noGrp="1"/>
          </p:cNvSpPr>
          <p:nvPr>
            <p:ph type="pic" sz="quarter" idx="14"/>
          </p:nvPr>
        </p:nvSpPr>
        <p:spPr>
          <a:xfrm>
            <a:off x="3009899" y="3540402"/>
            <a:ext cx="3257343" cy="2873651"/>
          </a:xfrm>
          <a:prstGeom prst="rect">
            <a:avLst/>
          </a:prstGeom>
        </p:spPr>
        <p:txBody>
          <a:bodyPr/>
          <a:lstStyle>
            <a:lvl1pPr>
              <a:defRPr b="0" i="0">
                <a:solidFill>
                  <a:schemeClr val="bg1"/>
                </a:solidFill>
                <a:latin typeface="Goldplay Medium" pitchFamily="2" charset="77"/>
              </a:defRPr>
            </a:lvl1pPr>
          </a:lstStyle>
          <a:p>
            <a:endParaRPr lang="en-US" dirty="0"/>
          </a:p>
        </p:txBody>
      </p:sp>
    </p:spTree>
    <p:extLst>
      <p:ext uri="{BB962C8B-B14F-4D97-AF65-F5344CB8AC3E}">
        <p14:creationId xmlns:p14="http://schemas.microsoft.com/office/powerpoint/2010/main" val="245696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7F8453-30EE-2D45-8BE7-FE8AEA19DD05}"/>
              </a:ext>
            </a:extLst>
          </p:cNvPr>
          <p:cNvSpPr>
            <a:spLocks noGrp="1"/>
          </p:cNvSpPr>
          <p:nvPr>
            <p:ph type="ctrTitle"/>
          </p:nvPr>
        </p:nvSpPr>
        <p:spPr>
          <a:xfrm>
            <a:off x="473873" y="1251571"/>
            <a:ext cx="7296812" cy="801030"/>
          </a:xfrm>
          <a:prstGeom prst="rect">
            <a:avLst/>
          </a:prstGeom>
        </p:spPr>
        <p:txBody>
          <a:bodyPr anchor="b"/>
          <a:lstStyle>
            <a:lvl1pPr algn="l">
              <a:defRPr sz="3900" b="1" i="0">
                <a:solidFill>
                  <a:srgbClr val="007EB9"/>
                </a:solidFill>
                <a:latin typeface="Goldplay" pitchFamily="2" charset="77"/>
              </a:defRPr>
            </a:lvl1pPr>
          </a:lstStyle>
          <a:p>
            <a:r>
              <a:rPr lang="en-US" dirty="0"/>
              <a:t>Click to edit Master title style</a:t>
            </a:r>
          </a:p>
        </p:txBody>
      </p:sp>
      <p:sp>
        <p:nvSpPr>
          <p:cNvPr id="8" name="Subtitle 2">
            <a:extLst>
              <a:ext uri="{FF2B5EF4-FFF2-40B4-BE49-F238E27FC236}">
                <a16:creationId xmlns:a16="http://schemas.microsoft.com/office/drawing/2014/main" id="{C3DD873A-27ED-3D41-8228-C614DAFBD8CE}"/>
              </a:ext>
            </a:extLst>
          </p:cNvPr>
          <p:cNvSpPr>
            <a:spLocks noGrp="1"/>
          </p:cNvSpPr>
          <p:nvPr>
            <p:ph type="subTitle" idx="1"/>
          </p:nvPr>
        </p:nvSpPr>
        <p:spPr>
          <a:xfrm>
            <a:off x="473872" y="2186226"/>
            <a:ext cx="7020231" cy="444444"/>
          </a:xfrm>
          <a:prstGeom prst="rect">
            <a:avLst/>
          </a:prstGeom>
        </p:spPr>
        <p:txBody>
          <a:bodyPr/>
          <a:lstStyle>
            <a:lvl1pPr marL="0" indent="0" algn="l">
              <a:buNone/>
              <a:defRPr sz="2600" b="0" i="0">
                <a:solidFill>
                  <a:srgbClr val="007EB9"/>
                </a:solidFill>
                <a:latin typeface="Goldplay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ontent Placeholder 2">
            <a:extLst>
              <a:ext uri="{FF2B5EF4-FFF2-40B4-BE49-F238E27FC236}">
                <a16:creationId xmlns:a16="http://schemas.microsoft.com/office/drawing/2014/main" id="{83A5D188-89EF-2C4C-839E-6E3F02105A10}"/>
              </a:ext>
            </a:extLst>
          </p:cNvPr>
          <p:cNvSpPr>
            <a:spLocks noGrp="1"/>
          </p:cNvSpPr>
          <p:nvPr>
            <p:ph idx="10"/>
          </p:nvPr>
        </p:nvSpPr>
        <p:spPr>
          <a:xfrm>
            <a:off x="473873" y="3142667"/>
            <a:ext cx="7296812" cy="984659"/>
          </a:xfrm>
          <a:prstGeom prst="rect">
            <a:avLst/>
          </a:prstGeom>
        </p:spPr>
        <p:txBody>
          <a:bodyPr/>
          <a:lstStyle>
            <a:lvl1pPr marL="0" indent="0">
              <a:buFontTx/>
              <a:buNone/>
              <a:defRPr sz="1300" b="0" i="0">
                <a:latin typeface="Goldplay Medium" pitchFamily="2" charset="77"/>
              </a:defRPr>
            </a:lvl1pPr>
          </a:lstStyle>
          <a:p>
            <a:pPr lvl="0"/>
            <a:r>
              <a:rPr lang="en-US" dirty="0"/>
              <a:t>Edit Master text styles</a:t>
            </a:r>
          </a:p>
        </p:txBody>
      </p:sp>
      <p:sp>
        <p:nvSpPr>
          <p:cNvPr id="10" name="Content Placeholder 2">
            <a:extLst>
              <a:ext uri="{FF2B5EF4-FFF2-40B4-BE49-F238E27FC236}">
                <a16:creationId xmlns:a16="http://schemas.microsoft.com/office/drawing/2014/main" id="{CDA7D3BC-12F2-4A42-9833-EC9F0A21D411}"/>
              </a:ext>
            </a:extLst>
          </p:cNvPr>
          <p:cNvSpPr>
            <a:spLocks noGrp="1"/>
          </p:cNvSpPr>
          <p:nvPr>
            <p:ph idx="11"/>
          </p:nvPr>
        </p:nvSpPr>
        <p:spPr>
          <a:xfrm>
            <a:off x="473872" y="4284064"/>
            <a:ext cx="7296813" cy="2116735"/>
          </a:xfrm>
          <a:prstGeom prst="rect">
            <a:avLst/>
          </a:prstGeom>
        </p:spPr>
        <p:txBody>
          <a:bodyPr numCol="3"/>
          <a:lstStyle>
            <a:lvl1pPr marL="0" indent="0">
              <a:buFontTx/>
              <a:buNone/>
              <a:defRPr sz="1100" b="0" i="0">
                <a:latin typeface="Goldplay Medium" pitchFamily="2" charset="77"/>
              </a:defRPr>
            </a:lvl1pPr>
          </a:lstStyle>
          <a:p>
            <a:pPr lvl="0"/>
            <a:r>
              <a:rPr lang="en-US" dirty="0"/>
              <a:t>Edit Master text</a:t>
            </a:r>
          </a:p>
        </p:txBody>
      </p:sp>
    </p:spTree>
    <p:extLst>
      <p:ext uri="{BB962C8B-B14F-4D97-AF65-F5344CB8AC3E}">
        <p14:creationId xmlns:p14="http://schemas.microsoft.com/office/powerpoint/2010/main" val="254582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2E7A76-CA2E-9E47-ADB4-9FD836B15691}"/>
              </a:ext>
            </a:extLst>
          </p:cNvPr>
          <p:cNvSpPr>
            <a:spLocks noGrp="1"/>
          </p:cNvSpPr>
          <p:nvPr>
            <p:ph type="ctrTitle"/>
          </p:nvPr>
        </p:nvSpPr>
        <p:spPr>
          <a:xfrm>
            <a:off x="424178" y="1758464"/>
            <a:ext cx="7296812" cy="801030"/>
          </a:xfrm>
          <a:prstGeom prst="rect">
            <a:avLst/>
          </a:prstGeom>
        </p:spPr>
        <p:txBody>
          <a:bodyPr anchor="b"/>
          <a:lstStyle>
            <a:lvl1pPr algn="l">
              <a:defRPr sz="3900" b="1" i="0">
                <a:solidFill>
                  <a:schemeClr val="bg1"/>
                </a:solidFill>
                <a:latin typeface="Goldplay" pitchFamily="2" charset="77"/>
              </a:defRPr>
            </a:lvl1pPr>
          </a:lstStyle>
          <a:p>
            <a:r>
              <a:rPr lang="en-US" dirty="0"/>
              <a:t>Click to edit Master title style</a:t>
            </a:r>
          </a:p>
        </p:txBody>
      </p:sp>
      <p:sp>
        <p:nvSpPr>
          <p:cNvPr id="8" name="Subtitle 2">
            <a:extLst>
              <a:ext uri="{FF2B5EF4-FFF2-40B4-BE49-F238E27FC236}">
                <a16:creationId xmlns:a16="http://schemas.microsoft.com/office/drawing/2014/main" id="{BF496B16-0107-0F42-BEBB-54C2819A18F2}"/>
              </a:ext>
            </a:extLst>
          </p:cNvPr>
          <p:cNvSpPr>
            <a:spLocks noGrp="1"/>
          </p:cNvSpPr>
          <p:nvPr>
            <p:ph type="subTitle" idx="1"/>
          </p:nvPr>
        </p:nvSpPr>
        <p:spPr>
          <a:xfrm>
            <a:off x="424178" y="2693119"/>
            <a:ext cx="6858000" cy="444444"/>
          </a:xfrm>
          <a:prstGeom prst="rect">
            <a:avLst/>
          </a:prstGeom>
        </p:spPr>
        <p:txBody>
          <a:bodyPr/>
          <a:lstStyle>
            <a:lvl1pPr marL="0" indent="0" algn="l">
              <a:buNone/>
              <a:defRPr sz="2600" b="0" i="0">
                <a:solidFill>
                  <a:schemeClr val="bg1"/>
                </a:solidFill>
                <a:latin typeface="Goldplay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ontent Placeholder 2">
            <a:extLst>
              <a:ext uri="{FF2B5EF4-FFF2-40B4-BE49-F238E27FC236}">
                <a16:creationId xmlns:a16="http://schemas.microsoft.com/office/drawing/2014/main" id="{73166F36-A112-1443-BB04-AA8082227C05}"/>
              </a:ext>
            </a:extLst>
          </p:cNvPr>
          <p:cNvSpPr>
            <a:spLocks noGrp="1"/>
          </p:cNvSpPr>
          <p:nvPr>
            <p:ph idx="10"/>
          </p:nvPr>
        </p:nvSpPr>
        <p:spPr>
          <a:xfrm>
            <a:off x="424178" y="3649560"/>
            <a:ext cx="2062661" cy="2820814"/>
          </a:xfrm>
          <a:prstGeom prst="rect">
            <a:avLst/>
          </a:prstGeom>
        </p:spPr>
        <p:txBody>
          <a:bodyPr/>
          <a:lstStyle>
            <a:lvl1pPr marL="0" indent="0">
              <a:buFontTx/>
              <a:buNone/>
              <a:defRPr sz="1300" b="0" i="0">
                <a:solidFill>
                  <a:schemeClr val="bg1"/>
                </a:solidFill>
                <a:latin typeface="Goldplay Medium" pitchFamily="2" charset="77"/>
              </a:defRPr>
            </a:lvl1pPr>
          </a:lstStyle>
          <a:p>
            <a:pPr lvl="0"/>
            <a:r>
              <a:rPr lang="en-US" dirty="0"/>
              <a:t>Edit Master text styles</a:t>
            </a:r>
          </a:p>
        </p:txBody>
      </p:sp>
      <p:sp>
        <p:nvSpPr>
          <p:cNvPr id="10" name="Content Placeholder 2">
            <a:extLst>
              <a:ext uri="{FF2B5EF4-FFF2-40B4-BE49-F238E27FC236}">
                <a16:creationId xmlns:a16="http://schemas.microsoft.com/office/drawing/2014/main" id="{072B9452-1E9E-744E-A4F6-3D8099BFEB40}"/>
              </a:ext>
            </a:extLst>
          </p:cNvPr>
          <p:cNvSpPr>
            <a:spLocks noGrp="1"/>
          </p:cNvSpPr>
          <p:nvPr>
            <p:ph idx="11"/>
          </p:nvPr>
        </p:nvSpPr>
        <p:spPr>
          <a:xfrm>
            <a:off x="2678646" y="4253948"/>
            <a:ext cx="6037971" cy="2216426"/>
          </a:xfrm>
          <a:prstGeom prst="rect">
            <a:avLst/>
          </a:prstGeom>
        </p:spPr>
        <p:txBody>
          <a:bodyPr numCol="2"/>
          <a:lstStyle>
            <a:lvl1pPr marL="0" indent="0">
              <a:buFontTx/>
              <a:buNone/>
              <a:defRPr sz="1100" b="0" i="0">
                <a:solidFill>
                  <a:schemeClr val="bg1"/>
                </a:solidFill>
                <a:latin typeface="Goldplay Medium" pitchFamily="2" charset="77"/>
              </a:defRPr>
            </a:lvl1pPr>
          </a:lstStyle>
          <a:p>
            <a:pPr lvl="0"/>
            <a:r>
              <a:rPr lang="en-US" dirty="0"/>
              <a:t>Edit Master text styles</a:t>
            </a:r>
          </a:p>
        </p:txBody>
      </p:sp>
    </p:spTree>
    <p:extLst>
      <p:ext uri="{BB962C8B-B14F-4D97-AF65-F5344CB8AC3E}">
        <p14:creationId xmlns:p14="http://schemas.microsoft.com/office/powerpoint/2010/main" val="213774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2829766-64C1-8942-996B-7255BE093E59}"/>
              </a:ext>
            </a:extLst>
          </p:cNvPr>
          <p:cNvSpPr>
            <a:spLocks noGrp="1"/>
          </p:cNvSpPr>
          <p:nvPr>
            <p:ph type="ctrTitle"/>
          </p:nvPr>
        </p:nvSpPr>
        <p:spPr>
          <a:xfrm>
            <a:off x="2302673" y="1758464"/>
            <a:ext cx="7296812" cy="801030"/>
          </a:xfrm>
          <a:prstGeom prst="rect">
            <a:avLst/>
          </a:prstGeom>
        </p:spPr>
        <p:txBody>
          <a:bodyPr anchor="b"/>
          <a:lstStyle>
            <a:lvl1pPr algn="l">
              <a:defRPr sz="3900" b="1" i="0">
                <a:solidFill>
                  <a:schemeClr val="bg1"/>
                </a:solidFill>
                <a:latin typeface="Goldplay" pitchFamily="2" charset="77"/>
              </a:defRPr>
            </a:lvl1pPr>
          </a:lstStyle>
          <a:p>
            <a:r>
              <a:rPr lang="en-US" dirty="0"/>
              <a:t>Click to edit Master title style</a:t>
            </a:r>
          </a:p>
        </p:txBody>
      </p:sp>
      <p:sp>
        <p:nvSpPr>
          <p:cNvPr id="12" name="Subtitle 2">
            <a:extLst>
              <a:ext uri="{FF2B5EF4-FFF2-40B4-BE49-F238E27FC236}">
                <a16:creationId xmlns:a16="http://schemas.microsoft.com/office/drawing/2014/main" id="{71819A75-A6B2-D342-AF45-601F8143AC4F}"/>
              </a:ext>
            </a:extLst>
          </p:cNvPr>
          <p:cNvSpPr>
            <a:spLocks noGrp="1"/>
          </p:cNvSpPr>
          <p:nvPr>
            <p:ph type="subTitle" idx="1"/>
          </p:nvPr>
        </p:nvSpPr>
        <p:spPr>
          <a:xfrm>
            <a:off x="2302673" y="2693119"/>
            <a:ext cx="6463641" cy="444444"/>
          </a:xfrm>
          <a:prstGeom prst="rect">
            <a:avLst/>
          </a:prstGeom>
        </p:spPr>
        <p:txBody>
          <a:bodyPr/>
          <a:lstStyle>
            <a:lvl1pPr marL="0" indent="0" algn="l">
              <a:buNone/>
              <a:defRPr sz="2600" b="0" i="0">
                <a:solidFill>
                  <a:schemeClr val="bg1"/>
                </a:solidFill>
                <a:latin typeface="Goldplay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Content Placeholder 2">
            <a:extLst>
              <a:ext uri="{FF2B5EF4-FFF2-40B4-BE49-F238E27FC236}">
                <a16:creationId xmlns:a16="http://schemas.microsoft.com/office/drawing/2014/main" id="{3154EAD8-AF59-AF48-A584-D949D731F32B}"/>
              </a:ext>
            </a:extLst>
          </p:cNvPr>
          <p:cNvSpPr>
            <a:spLocks noGrp="1"/>
          </p:cNvSpPr>
          <p:nvPr>
            <p:ph idx="10"/>
          </p:nvPr>
        </p:nvSpPr>
        <p:spPr>
          <a:xfrm>
            <a:off x="2302673" y="3649560"/>
            <a:ext cx="6463641" cy="912501"/>
          </a:xfrm>
          <a:prstGeom prst="rect">
            <a:avLst/>
          </a:prstGeom>
        </p:spPr>
        <p:txBody>
          <a:bodyPr/>
          <a:lstStyle>
            <a:lvl1pPr marL="0" indent="0">
              <a:buFontTx/>
              <a:buNone/>
              <a:defRPr sz="1300" b="0" i="0">
                <a:solidFill>
                  <a:schemeClr val="bg1"/>
                </a:solidFill>
                <a:latin typeface="Goldplay Medium" pitchFamily="2" charset="77"/>
              </a:defRPr>
            </a:lvl1pPr>
          </a:lstStyle>
          <a:p>
            <a:pPr lvl="0"/>
            <a:r>
              <a:rPr lang="en-US" dirty="0"/>
              <a:t>Edit Master text styles</a:t>
            </a:r>
          </a:p>
        </p:txBody>
      </p:sp>
      <p:sp>
        <p:nvSpPr>
          <p:cNvPr id="14" name="Content Placeholder 2">
            <a:extLst>
              <a:ext uri="{FF2B5EF4-FFF2-40B4-BE49-F238E27FC236}">
                <a16:creationId xmlns:a16="http://schemas.microsoft.com/office/drawing/2014/main" id="{2B89B540-A6CB-CB49-AB38-0DABD72C6553}"/>
              </a:ext>
            </a:extLst>
          </p:cNvPr>
          <p:cNvSpPr>
            <a:spLocks noGrp="1"/>
          </p:cNvSpPr>
          <p:nvPr>
            <p:ph idx="11"/>
          </p:nvPr>
        </p:nvSpPr>
        <p:spPr>
          <a:xfrm>
            <a:off x="2302673" y="4750904"/>
            <a:ext cx="6463641" cy="1719470"/>
          </a:xfrm>
          <a:prstGeom prst="rect">
            <a:avLst/>
          </a:prstGeom>
        </p:spPr>
        <p:txBody>
          <a:bodyPr numCol="2"/>
          <a:lstStyle>
            <a:lvl1pPr marL="0" indent="0">
              <a:buFontTx/>
              <a:buNone/>
              <a:defRPr sz="1100" b="0" i="0">
                <a:solidFill>
                  <a:schemeClr val="bg1"/>
                </a:solidFill>
                <a:latin typeface="Goldplay Medium" pitchFamily="2" charset="77"/>
              </a:defRPr>
            </a:lvl1pPr>
          </a:lstStyle>
          <a:p>
            <a:pPr lvl="0"/>
            <a:r>
              <a:rPr lang="en-US" dirty="0"/>
              <a:t>Edit Master text styles</a:t>
            </a:r>
          </a:p>
        </p:txBody>
      </p:sp>
    </p:spTree>
    <p:extLst>
      <p:ext uri="{BB962C8B-B14F-4D97-AF65-F5344CB8AC3E}">
        <p14:creationId xmlns:p14="http://schemas.microsoft.com/office/powerpoint/2010/main" val="7800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BB5D-C945-9F45-B12D-85B131F7EFD4}"/>
              </a:ext>
            </a:extLst>
          </p:cNvPr>
          <p:cNvSpPr>
            <a:spLocks noGrp="1"/>
          </p:cNvSpPr>
          <p:nvPr>
            <p:ph type="title"/>
          </p:nvPr>
        </p:nvSpPr>
        <p:spPr>
          <a:xfrm>
            <a:off x="2436427" y="2464840"/>
            <a:ext cx="4332121" cy="713335"/>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2574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A0C0-C163-2548-9028-27BA03514DC6}"/>
              </a:ext>
            </a:extLst>
          </p:cNvPr>
          <p:cNvSpPr>
            <a:spLocks noGrp="1"/>
          </p:cNvSpPr>
          <p:nvPr>
            <p:ph type="ctrTitle"/>
          </p:nvPr>
        </p:nvSpPr>
        <p:spPr>
          <a:xfrm>
            <a:off x="4283766" y="2753140"/>
            <a:ext cx="3727174" cy="1621528"/>
          </a:xfrm>
          <a:prstGeom prst="rect">
            <a:avLst/>
          </a:prstGeom>
        </p:spPr>
        <p:txBody>
          <a:bodyPr anchor="b"/>
          <a:lstStyle>
            <a:lvl1pPr algn="ctr">
              <a:defRPr sz="3500" b="1" i="0">
                <a:solidFill>
                  <a:srgbClr val="007EB9"/>
                </a:solidFill>
                <a:latin typeface="Goldplay" pitchFamily="2" charset="77"/>
              </a:defRPr>
            </a:lvl1pPr>
          </a:lstStyle>
          <a:p>
            <a:r>
              <a:rPr lang="en-US" dirty="0"/>
              <a:t>Click to edit Master title style</a:t>
            </a:r>
          </a:p>
        </p:txBody>
      </p:sp>
    </p:spTree>
    <p:extLst>
      <p:ext uri="{BB962C8B-B14F-4D97-AF65-F5344CB8AC3E}">
        <p14:creationId xmlns:p14="http://schemas.microsoft.com/office/powerpoint/2010/main" val="13327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6954-4589-1C48-8C04-5E8D2C9090EE}"/>
              </a:ext>
            </a:extLst>
          </p:cNvPr>
          <p:cNvSpPr>
            <a:spLocks noGrp="1"/>
          </p:cNvSpPr>
          <p:nvPr>
            <p:ph type="title"/>
          </p:nvPr>
        </p:nvSpPr>
        <p:spPr>
          <a:xfrm>
            <a:off x="332461" y="1055722"/>
            <a:ext cx="8284765" cy="773077"/>
          </a:xfrm>
          <a:prstGeom prst="rect">
            <a:avLst/>
          </a:prstGeom>
        </p:spPr>
        <p:txBody>
          <a:bodyPr/>
          <a:lstStyle/>
          <a:p>
            <a:r>
              <a:rPr lang="en-US" dirty="0"/>
              <a:t>Click to edit Master title style</a:t>
            </a:r>
          </a:p>
        </p:txBody>
      </p:sp>
      <p:sp>
        <p:nvSpPr>
          <p:cNvPr id="7" name="Chart Placeholder 6">
            <a:extLst>
              <a:ext uri="{FF2B5EF4-FFF2-40B4-BE49-F238E27FC236}">
                <a16:creationId xmlns:a16="http://schemas.microsoft.com/office/drawing/2014/main" id="{A88C99A2-9188-5C47-B59E-8FEB46D839B3}"/>
              </a:ext>
            </a:extLst>
          </p:cNvPr>
          <p:cNvSpPr>
            <a:spLocks noGrp="1"/>
          </p:cNvSpPr>
          <p:nvPr>
            <p:ph type="chart" sz="quarter" idx="10"/>
          </p:nvPr>
        </p:nvSpPr>
        <p:spPr>
          <a:xfrm>
            <a:off x="361950" y="1954214"/>
            <a:ext cx="6436415" cy="4019204"/>
          </a:xfrm>
          <a:prstGeom prst="rect">
            <a:avLst/>
          </a:prstGeom>
          <a:solidFill>
            <a:schemeClr val="bg1"/>
          </a:solidFill>
        </p:spPr>
        <p:txBody>
          <a:bodyPr/>
          <a:lstStyle>
            <a:lvl1pPr>
              <a:defRPr sz="2000" b="0" i="0">
                <a:latin typeface="Goldplay Medium" pitchFamily="2" charset="77"/>
              </a:defRPr>
            </a:lvl1pPr>
          </a:lstStyle>
          <a:p>
            <a:endParaRPr lang="en-US" dirty="0"/>
          </a:p>
        </p:txBody>
      </p:sp>
    </p:spTree>
    <p:extLst>
      <p:ext uri="{BB962C8B-B14F-4D97-AF65-F5344CB8AC3E}">
        <p14:creationId xmlns:p14="http://schemas.microsoft.com/office/powerpoint/2010/main" val="393377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321494-6AD7-134B-BC41-3A4D2114312A}"/>
              </a:ext>
            </a:extLst>
          </p:cNvPr>
          <p:cNvSpPr>
            <a:spLocks noGrp="1"/>
          </p:cNvSpPr>
          <p:nvPr>
            <p:ph type="title"/>
          </p:nvPr>
        </p:nvSpPr>
        <p:spPr>
          <a:xfrm>
            <a:off x="332461" y="1522861"/>
            <a:ext cx="8284765" cy="773077"/>
          </a:xfrm>
          <a:prstGeom prst="rect">
            <a:avLst/>
          </a:prstGeom>
        </p:spPr>
        <p:txBody>
          <a:bodyPr/>
          <a:lstStyle>
            <a:lvl1pPr>
              <a:defRPr sz="3900" b="1" i="0">
                <a:solidFill>
                  <a:schemeClr val="bg1"/>
                </a:solidFill>
                <a:latin typeface="Goldplay" pitchFamily="2" charset="77"/>
              </a:defRPr>
            </a:lvl1pPr>
          </a:lstStyle>
          <a:p>
            <a:r>
              <a:rPr lang="en-US" dirty="0"/>
              <a:t>Click to edit Master title style</a:t>
            </a:r>
          </a:p>
        </p:txBody>
      </p:sp>
      <p:sp>
        <p:nvSpPr>
          <p:cNvPr id="8" name="Table Placeholder 3">
            <a:extLst>
              <a:ext uri="{FF2B5EF4-FFF2-40B4-BE49-F238E27FC236}">
                <a16:creationId xmlns:a16="http://schemas.microsoft.com/office/drawing/2014/main" id="{4AD9BF8A-1F10-DA4E-B3DA-5276B26B4D28}"/>
              </a:ext>
            </a:extLst>
          </p:cNvPr>
          <p:cNvSpPr>
            <a:spLocks noGrp="1"/>
          </p:cNvSpPr>
          <p:nvPr>
            <p:ph type="tbl" sz="quarter" idx="10"/>
          </p:nvPr>
        </p:nvSpPr>
        <p:spPr>
          <a:xfrm>
            <a:off x="361950" y="2941983"/>
            <a:ext cx="8255276" cy="3558208"/>
          </a:xfrm>
          <a:prstGeom prst="rect">
            <a:avLst/>
          </a:prstGeom>
        </p:spPr>
        <p:txBody>
          <a:bodyPr/>
          <a:lstStyle>
            <a:lvl1pPr>
              <a:defRPr sz="2000" b="0" i="0">
                <a:solidFill>
                  <a:schemeClr val="bg1"/>
                </a:solidFill>
                <a:latin typeface="Goldplay Medium" pitchFamily="2" charset="77"/>
              </a:defRPr>
            </a:lvl1pPr>
          </a:lstStyle>
          <a:p>
            <a:endParaRPr lang="en-US" dirty="0"/>
          </a:p>
        </p:txBody>
      </p:sp>
    </p:spTree>
    <p:extLst>
      <p:ext uri="{BB962C8B-B14F-4D97-AF65-F5344CB8AC3E}">
        <p14:creationId xmlns:p14="http://schemas.microsoft.com/office/powerpoint/2010/main" val="292540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927C0BE-D55D-104D-82F5-096275145D92}"/>
              </a:ext>
            </a:extLst>
          </p:cNvPr>
          <p:cNvSpPr>
            <a:spLocks noGrp="1"/>
          </p:cNvSpPr>
          <p:nvPr>
            <p:ph type="pic" sz="quarter" idx="10"/>
          </p:nvPr>
        </p:nvSpPr>
        <p:spPr>
          <a:xfrm>
            <a:off x="474742" y="475165"/>
            <a:ext cx="5671415" cy="5914060"/>
          </a:xfrm>
          <a:prstGeom prst="rect">
            <a:avLst/>
          </a:prstGeom>
        </p:spPr>
        <p:txBody>
          <a:bodyPr/>
          <a:lstStyle>
            <a:lvl1pPr>
              <a:defRPr b="0" i="0">
                <a:latin typeface="Goldplay Medium" pitchFamily="2" charset="77"/>
              </a:defRPr>
            </a:lvl1pPr>
          </a:lstStyle>
          <a:p>
            <a:endParaRPr lang="en-US" dirty="0"/>
          </a:p>
        </p:txBody>
      </p:sp>
    </p:spTree>
    <p:extLst>
      <p:ext uri="{BB962C8B-B14F-4D97-AF65-F5344CB8AC3E}">
        <p14:creationId xmlns:p14="http://schemas.microsoft.com/office/powerpoint/2010/main" val="3379559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0E7419-AF25-EA49-B2D8-11188A105AE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505276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CE134B-3787-5C4B-B930-120A03803D5D}"/>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1063724"/>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6A6EB5-8AA6-5247-B91D-DA17B72A6CEB}"/>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4998244"/>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D99436-833B-DA43-81AE-BB2AB9A11B2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48405589"/>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F3A25-45C1-FF44-A308-2FCBA4E2814C}"/>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8232214"/>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234950-5CDE-F04E-9401-2A3821E3E5A8}"/>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8506645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FE8730-A74C-4D45-9DC7-3A7F0FB3D5F3}"/>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7969831"/>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7E25C-A9C5-6448-8E26-8AD4BC2373D7}"/>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14311985"/>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3500" b="1" i="0" kern="1200">
          <a:solidFill>
            <a:schemeClr val="bg1"/>
          </a:solidFill>
          <a:latin typeface="Goldpla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3D2C78-AC7F-D749-B54A-78A5841AAE76}"/>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5266984"/>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6BAA48-327E-7F47-8A98-81295A042EA8}"/>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314074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3900" b="1" i="0" kern="1200">
          <a:solidFill>
            <a:srgbClr val="007EB9"/>
          </a:solidFill>
          <a:latin typeface="Goldpla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3A45FF-71CC-9C48-9F40-3AEC59FB4F30}"/>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3129505"/>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FB81D5-D57B-8041-BF2C-68531EDF801C}"/>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08321844"/>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07" y="5972486"/>
            <a:ext cx="2760785" cy="4659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08" y="5457658"/>
            <a:ext cx="2760785" cy="421128"/>
          </a:xfrm>
          <a:prstGeom prst="rect">
            <a:avLst/>
          </a:prstGeom>
        </p:spPr>
      </p:pic>
      <p:sp>
        <p:nvSpPr>
          <p:cNvPr id="5" name="TextBox 4"/>
          <p:cNvSpPr txBox="1"/>
          <p:nvPr/>
        </p:nvSpPr>
        <p:spPr>
          <a:xfrm>
            <a:off x="448407" y="884219"/>
            <a:ext cx="4386137" cy="3477875"/>
          </a:xfrm>
          <a:prstGeom prst="rect">
            <a:avLst/>
          </a:prstGeom>
          <a:noFill/>
        </p:spPr>
        <p:txBody>
          <a:bodyPr wrap="none" rtlCol="0">
            <a:spAutoFit/>
          </a:bodyPr>
          <a:lstStyle/>
          <a:p>
            <a:r>
              <a:rPr lang="en-US" sz="4000" b="1" dirty="0" smtClean="0">
                <a:solidFill>
                  <a:schemeClr val="bg1"/>
                </a:solidFill>
                <a:latin typeface="Goldplay" panose="00000500000000000000" pitchFamily="50" charset="0"/>
              </a:rPr>
              <a:t>Seashell Active</a:t>
            </a:r>
          </a:p>
          <a:p>
            <a:endParaRPr lang="en-US" sz="4000" b="1" dirty="0" smtClean="0">
              <a:solidFill>
                <a:schemeClr val="bg1"/>
              </a:solidFill>
              <a:latin typeface="Goldplay" panose="00000500000000000000" pitchFamily="50" charset="0"/>
            </a:endParaRPr>
          </a:p>
          <a:p>
            <a:r>
              <a:rPr lang="en-US" sz="2800" dirty="0">
                <a:solidFill>
                  <a:schemeClr val="bg1"/>
                </a:solidFill>
                <a:latin typeface="Goldplay" panose="00000500000000000000" pitchFamily="50" charset="0"/>
              </a:rPr>
              <a:t>Commitment to </a:t>
            </a:r>
            <a:r>
              <a:rPr lang="en-US" sz="2800" dirty="0" smtClean="0">
                <a:solidFill>
                  <a:schemeClr val="bg1"/>
                </a:solidFill>
                <a:latin typeface="Goldplay" panose="00000500000000000000" pitchFamily="50" charset="0"/>
              </a:rPr>
              <a:t>Inclusion</a:t>
            </a:r>
          </a:p>
          <a:p>
            <a:endParaRPr lang="en-US" sz="2800" dirty="0">
              <a:solidFill>
                <a:schemeClr val="bg1"/>
              </a:solidFill>
              <a:latin typeface="Goldplay" panose="00000500000000000000" pitchFamily="50" charset="0"/>
            </a:endParaRPr>
          </a:p>
          <a:p>
            <a:r>
              <a:rPr lang="en-US" sz="2800" dirty="0">
                <a:solidFill>
                  <a:schemeClr val="bg1"/>
                </a:solidFill>
                <a:latin typeface="Goldplay" panose="00000500000000000000" pitchFamily="50" charset="0"/>
              </a:rPr>
              <a:t>CADS Holiday Events </a:t>
            </a:r>
          </a:p>
          <a:p>
            <a:endParaRPr lang="en-US" sz="2800" dirty="0">
              <a:solidFill>
                <a:schemeClr val="bg1"/>
              </a:solidFill>
              <a:latin typeface="Goldplay" panose="00000500000000000000" pitchFamily="50" charset="0"/>
            </a:endParaRPr>
          </a:p>
          <a:p>
            <a:r>
              <a:rPr lang="en-US" sz="2800" dirty="0">
                <a:solidFill>
                  <a:schemeClr val="bg1"/>
                </a:solidFill>
                <a:latin typeface="Goldplay" panose="00000500000000000000" pitchFamily="50" charset="0"/>
              </a:rPr>
              <a:t>Inclusivity by </a:t>
            </a:r>
            <a:r>
              <a:rPr lang="en-US" sz="2800" dirty="0" smtClean="0">
                <a:solidFill>
                  <a:schemeClr val="bg1"/>
                </a:solidFill>
                <a:latin typeface="Goldplay" panose="00000500000000000000" pitchFamily="50" charset="0"/>
              </a:rPr>
              <a:t>design</a:t>
            </a:r>
            <a:endParaRPr lang="en-GB" sz="2800" b="1" dirty="0">
              <a:solidFill>
                <a:schemeClr val="bg1"/>
              </a:solidFill>
              <a:latin typeface="Goldplay" panose="00000500000000000000" pitchFamily="50" charset="0"/>
            </a:endParaRPr>
          </a:p>
        </p:txBody>
      </p:sp>
    </p:spTree>
    <p:extLst>
      <p:ext uri="{BB962C8B-B14F-4D97-AF65-F5344CB8AC3E}">
        <p14:creationId xmlns:p14="http://schemas.microsoft.com/office/powerpoint/2010/main" val="240564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369" y="1380393"/>
            <a:ext cx="7385538" cy="5078313"/>
          </a:xfrm>
          <a:prstGeom prst="rect">
            <a:avLst/>
          </a:prstGeom>
          <a:noFill/>
        </p:spPr>
        <p:txBody>
          <a:bodyPr wrap="square" rtlCol="0">
            <a:spAutoFit/>
          </a:bodyPr>
          <a:lstStyle/>
          <a:p>
            <a:pPr marL="285750" indent="-285750">
              <a:buClr>
                <a:srgbClr val="00A38C"/>
              </a:buClr>
              <a:buFont typeface="Arial" panose="020B0604020202020204" pitchFamily="34" charset="0"/>
              <a:buChar char="•"/>
            </a:pPr>
            <a:r>
              <a:rPr lang="en-US" dirty="0" smtClean="0">
                <a:latin typeface="Goldplay" panose="00000500000000000000" pitchFamily="50" charset="0"/>
              </a:rPr>
              <a:t>We do a lot to understand each person’s access requirements to attend CADS, we do meet and greets at Seashell and provide all the information to parents and </a:t>
            </a:r>
            <a:r>
              <a:rPr lang="en-US" dirty="0" err="1" smtClean="0">
                <a:latin typeface="Goldplay" panose="00000500000000000000" pitchFamily="50" charset="0"/>
              </a:rPr>
              <a:t>carers</a:t>
            </a:r>
            <a:r>
              <a:rPr lang="en-US" dirty="0" smtClean="0">
                <a:latin typeface="Goldplay" panose="00000500000000000000" pitchFamily="50" charset="0"/>
              </a:rPr>
              <a:t>. </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latin typeface="Goldplay" panose="00000500000000000000" pitchFamily="50" charset="0"/>
              </a:rPr>
              <a:t>We </a:t>
            </a:r>
            <a:r>
              <a:rPr lang="en-US" dirty="0">
                <a:latin typeface="Goldplay" panose="00000500000000000000" pitchFamily="50" charset="0"/>
              </a:rPr>
              <a:t>understand the importance of building confidence with </a:t>
            </a:r>
            <a:r>
              <a:rPr lang="en-US" dirty="0" smtClean="0">
                <a:latin typeface="Goldplay" panose="00000500000000000000" pitchFamily="50" charset="0"/>
              </a:rPr>
              <a:t>Parents </a:t>
            </a:r>
            <a:r>
              <a:rPr lang="en-US" dirty="0">
                <a:latin typeface="Goldplay" panose="00000500000000000000" pitchFamily="50" charset="0"/>
              </a:rPr>
              <a:t>and </a:t>
            </a:r>
            <a:r>
              <a:rPr lang="en-US" dirty="0" err="1" smtClean="0">
                <a:latin typeface="Goldplay" panose="00000500000000000000" pitchFamily="50" charset="0"/>
              </a:rPr>
              <a:t>Carers</a:t>
            </a:r>
            <a:r>
              <a:rPr lang="en-US" dirty="0" smtClean="0">
                <a:latin typeface="Goldplay" panose="00000500000000000000" pitchFamily="50" charset="0"/>
              </a:rPr>
              <a:t> </a:t>
            </a:r>
            <a:r>
              <a:rPr lang="en-US" dirty="0">
                <a:latin typeface="Goldplay" panose="00000500000000000000" pitchFamily="50" charset="0"/>
              </a:rPr>
              <a:t>to give them peace of mind that their child will be safe, included and cared for and ultimately meet the needs of their child. </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latin typeface="Goldplay" panose="00000500000000000000" pitchFamily="50" charset="0"/>
              </a:rPr>
              <a:t>With every person we meet and provide person </a:t>
            </a:r>
            <a:r>
              <a:rPr lang="en-US" dirty="0" err="1" smtClean="0">
                <a:latin typeface="Goldplay" panose="00000500000000000000" pitchFamily="50" charset="0"/>
              </a:rPr>
              <a:t>centred</a:t>
            </a:r>
            <a:r>
              <a:rPr lang="en-US" dirty="0" smtClean="0">
                <a:latin typeface="Goldplay" panose="00000500000000000000" pitchFamily="50" charset="0"/>
              </a:rPr>
              <a:t> inclusion and access to activity to, we learn and adapt our approach to communicate with people that we can be trusted as a provider of activity and adapt our resources accordingly. </a:t>
            </a:r>
          </a:p>
          <a:p>
            <a:pPr marL="285750" indent="-285750">
              <a:buClr>
                <a:srgbClr val="00A38C"/>
              </a:buClr>
              <a:buFont typeface="Arial" panose="020B0604020202020204" pitchFamily="34" charset="0"/>
              <a:buChar char="•"/>
            </a:pPr>
            <a:endParaRPr lang="en-US" dirty="0" smtClean="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latin typeface="Goldplay" panose="00000500000000000000" pitchFamily="50" charset="0"/>
              </a:rPr>
              <a:t>When parents or </a:t>
            </a:r>
            <a:r>
              <a:rPr lang="en-US" dirty="0" err="1" smtClean="0">
                <a:latin typeface="Goldplay" panose="00000500000000000000" pitchFamily="50" charset="0"/>
              </a:rPr>
              <a:t>carers</a:t>
            </a:r>
            <a:r>
              <a:rPr lang="en-US" dirty="0" smtClean="0">
                <a:latin typeface="Goldplay" panose="00000500000000000000" pitchFamily="50" charset="0"/>
              </a:rPr>
              <a:t> access </a:t>
            </a:r>
            <a:r>
              <a:rPr lang="en-US" dirty="0">
                <a:latin typeface="Goldplay" panose="00000500000000000000" pitchFamily="50" charset="0"/>
              </a:rPr>
              <a:t>provision that is inclusive of need, </a:t>
            </a:r>
            <a:r>
              <a:rPr lang="en-US" dirty="0" smtClean="0">
                <a:latin typeface="Goldplay" panose="00000500000000000000" pitchFamily="50" charset="0"/>
              </a:rPr>
              <a:t>it can be a relief to those parents </a:t>
            </a:r>
            <a:r>
              <a:rPr lang="en-US" dirty="0" err="1" smtClean="0">
                <a:latin typeface="Goldplay" panose="00000500000000000000" pitchFamily="50" charset="0"/>
              </a:rPr>
              <a:t>carers</a:t>
            </a:r>
            <a:r>
              <a:rPr lang="en-US" dirty="0" smtClean="0">
                <a:latin typeface="Goldplay" panose="00000500000000000000" pitchFamily="50" charset="0"/>
              </a:rPr>
              <a:t> whose child or young person has complex needs and often </a:t>
            </a:r>
            <a:r>
              <a:rPr lang="en-US" dirty="0">
                <a:latin typeface="Goldplay" panose="00000500000000000000" pitchFamily="50" charset="0"/>
              </a:rPr>
              <a:t>describe your provision as a lifeline and are very </a:t>
            </a:r>
            <a:r>
              <a:rPr lang="en-US" dirty="0" smtClean="0">
                <a:latin typeface="Goldplay" panose="00000500000000000000" pitchFamily="50" charset="0"/>
              </a:rPr>
              <a:t>loyal to your provision. </a:t>
            </a:r>
            <a:endParaRPr lang="en-US" dirty="0">
              <a:latin typeface="Goldplay" panose="00000500000000000000" pitchFamily="50" charset="0"/>
            </a:endParaRPr>
          </a:p>
        </p:txBody>
      </p:sp>
    </p:spTree>
    <p:extLst>
      <p:ext uri="{BB962C8B-B14F-4D97-AF65-F5344CB8AC3E}">
        <p14:creationId xmlns:p14="http://schemas.microsoft.com/office/powerpoint/2010/main" val="338983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912" y="1108299"/>
            <a:ext cx="6682392" cy="3139321"/>
          </a:xfrm>
          <a:prstGeom prst="rect">
            <a:avLst/>
          </a:prstGeom>
          <a:noFill/>
        </p:spPr>
        <p:txBody>
          <a:bodyPr wrap="square" rtlCol="0">
            <a:spAutoFit/>
          </a:bodyPr>
          <a:lstStyle/>
          <a:p>
            <a:r>
              <a:rPr lang="en-US" dirty="0">
                <a:latin typeface="Goldplay" panose="00000500000000000000" pitchFamily="50" charset="0"/>
              </a:rPr>
              <a:t>An enquiry can come into the team from </a:t>
            </a:r>
            <a:r>
              <a:rPr lang="en-US" dirty="0" smtClean="0">
                <a:latin typeface="Goldplay" panose="00000500000000000000" pitchFamily="50" charset="0"/>
              </a:rPr>
              <a:t>anywhere for somebody wanting to access the offer. </a:t>
            </a:r>
            <a:endParaRPr lang="en-US" dirty="0">
              <a:latin typeface="Goldplay" panose="00000500000000000000" pitchFamily="50" charset="0"/>
            </a:endParaRPr>
          </a:p>
          <a:p>
            <a:endParaRPr lang="en-US" dirty="0">
              <a:latin typeface="Goldplay" panose="00000500000000000000" pitchFamily="50" charset="0"/>
            </a:endParaRPr>
          </a:p>
          <a:p>
            <a:r>
              <a:rPr lang="en-US" dirty="0">
                <a:latin typeface="Goldplay" panose="00000500000000000000" pitchFamily="50" charset="0"/>
              </a:rPr>
              <a:t>Seashell Active has a process using </a:t>
            </a:r>
            <a:r>
              <a:rPr lang="en-US" dirty="0">
                <a:solidFill>
                  <a:srgbClr val="007EB9"/>
                </a:solidFill>
                <a:latin typeface="Goldplay" panose="00000500000000000000" pitchFamily="50" charset="0"/>
              </a:rPr>
              <a:t>‘Legend’ </a:t>
            </a:r>
            <a:r>
              <a:rPr lang="en-US" dirty="0">
                <a:latin typeface="Goldplay" panose="00000500000000000000" pitchFamily="50" charset="0"/>
              </a:rPr>
              <a:t>to gather </a:t>
            </a:r>
            <a:r>
              <a:rPr lang="en-US" dirty="0" smtClean="0">
                <a:latin typeface="Goldplay" panose="00000500000000000000" pitchFamily="50" charset="0"/>
              </a:rPr>
              <a:t>information </a:t>
            </a:r>
            <a:r>
              <a:rPr lang="en-US" dirty="0">
                <a:latin typeface="Goldplay" panose="00000500000000000000" pitchFamily="50" charset="0"/>
              </a:rPr>
              <a:t>about a child or young person </a:t>
            </a:r>
            <a:r>
              <a:rPr lang="en-US" dirty="0" smtClean="0">
                <a:latin typeface="Goldplay" panose="00000500000000000000" pitchFamily="50" charset="0"/>
              </a:rPr>
              <a:t>and develop a user profile with associated documents. </a:t>
            </a:r>
            <a:endParaRPr lang="en-US" dirty="0">
              <a:latin typeface="Goldplay" panose="00000500000000000000" pitchFamily="50" charset="0"/>
            </a:endParaRPr>
          </a:p>
          <a:p>
            <a:endParaRPr lang="en-US" dirty="0">
              <a:latin typeface="Goldplay" panose="00000500000000000000" pitchFamily="50" charset="0"/>
            </a:endParaRPr>
          </a:p>
          <a:p>
            <a:r>
              <a:rPr lang="en-US" dirty="0" smtClean="0">
                <a:latin typeface="Goldplay" panose="00000500000000000000" pitchFamily="50" charset="0"/>
              </a:rPr>
              <a:t>It takes time for people to register </a:t>
            </a:r>
            <a:r>
              <a:rPr lang="en-US" dirty="0">
                <a:latin typeface="Goldplay" panose="00000500000000000000" pitchFamily="50" charset="0"/>
              </a:rPr>
              <a:t>on </a:t>
            </a:r>
            <a:r>
              <a:rPr lang="en-US" dirty="0">
                <a:solidFill>
                  <a:srgbClr val="007EB9"/>
                </a:solidFill>
                <a:latin typeface="Goldplay" panose="00000500000000000000" pitchFamily="50" charset="0"/>
              </a:rPr>
              <a:t>‘Legend’ </a:t>
            </a:r>
            <a:r>
              <a:rPr lang="en-US" dirty="0" smtClean="0">
                <a:solidFill>
                  <a:srgbClr val="007EB9"/>
                </a:solidFill>
                <a:latin typeface="Goldplay" panose="00000500000000000000" pitchFamily="50" charset="0"/>
              </a:rPr>
              <a:t> </a:t>
            </a:r>
            <a:r>
              <a:rPr lang="en-US" dirty="0" smtClean="0">
                <a:latin typeface="Goldplay" panose="00000500000000000000" pitchFamily="50" charset="0"/>
              </a:rPr>
              <a:t>to begin with, however once a profile is created the end user can select the activity option they would like to apply for or to book on to that activity. </a:t>
            </a:r>
            <a:endParaRPr lang="en-GB" dirty="0">
              <a:latin typeface="Goldplay" panose="00000500000000000000" pitchFamily="50" charset="0"/>
            </a:endParaRPr>
          </a:p>
        </p:txBody>
      </p:sp>
      <p:sp>
        <p:nvSpPr>
          <p:cNvPr id="2" name="TextBox 1"/>
          <p:cNvSpPr txBox="1"/>
          <p:nvPr/>
        </p:nvSpPr>
        <p:spPr>
          <a:xfrm>
            <a:off x="1538654" y="374885"/>
            <a:ext cx="3809056" cy="523220"/>
          </a:xfrm>
          <a:prstGeom prst="rect">
            <a:avLst/>
          </a:prstGeom>
          <a:noFill/>
        </p:spPr>
        <p:txBody>
          <a:bodyPr wrap="none" rtlCol="0">
            <a:spAutoFit/>
          </a:bodyPr>
          <a:lstStyle/>
          <a:p>
            <a:r>
              <a:rPr lang="en-US" sz="2800" dirty="0">
                <a:solidFill>
                  <a:srgbClr val="007EB9"/>
                </a:solidFill>
                <a:latin typeface="Goldplay" panose="00000500000000000000" pitchFamily="50" charset="0"/>
              </a:rPr>
              <a:t>Specialist Onboarding</a:t>
            </a:r>
            <a:endParaRPr lang="en-GB" sz="2800" dirty="0">
              <a:solidFill>
                <a:srgbClr val="007EB9"/>
              </a:solidFill>
            </a:endParaRPr>
          </a:p>
        </p:txBody>
      </p:sp>
      <p:pic>
        <p:nvPicPr>
          <p:cNvPr id="4" name="Picture 3"/>
          <p:cNvPicPr>
            <a:picLocks noChangeAspect="1"/>
          </p:cNvPicPr>
          <p:nvPr/>
        </p:nvPicPr>
        <p:blipFill>
          <a:blip r:embed="rId2"/>
          <a:stretch>
            <a:fillRect/>
          </a:stretch>
        </p:blipFill>
        <p:spPr>
          <a:xfrm>
            <a:off x="321912" y="4180815"/>
            <a:ext cx="7424111" cy="1609395"/>
          </a:xfrm>
          <a:prstGeom prst="rect">
            <a:avLst/>
          </a:prstGeom>
        </p:spPr>
      </p:pic>
      <p:sp>
        <p:nvSpPr>
          <p:cNvPr id="5" name="TextBox 4"/>
          <p:cNvSpPr txBox="1"/>
          <p:nvPr/>
        </p:nvSpPr>
        <p:spPr>
          <a:xfrm>
            <a:off x="1245200" y="5803025"/>
            <a:ext cx="2638864" cy="369332"/>
          </a:xfrm>
          <a:prstGeom prst="rect">
            <a:avLst/>
          </a:prstGeom>
          <a:noFill/>
        </p:spPr>
        <p:txBody>
          <a:bodyPr wrap="none" rtlCol="0">
            <a:spAutoFit/>
          </a:bodyPr>
          <a:lstStyle/>
          <a:p>
            <a:r>
              <a:rPr lang="en-US" b="1" dirty="0" smtClean="0">
                <a:solidFill>
                  <a:srgbClr val="007EB9"/>
                </a:solidFill>
                <a:latin typeface="Goldplay" panose="00000500000000000000" pitchFamily="50" charset="0"/>
              </a:rPr>
              <a:t>‘Legend’ Parent Portal</a:t>
            </a:r>
            <a:endParaRPr lang="en-GB" b="1" dirty="0">
              <a:solidFill>
                <a:srgbClr val="007EB9"/>
              </a:solidFill>
              <a:latin typeface="Goldplay" panose="00000500000000000000" pitchFamily="50" charset="0"/>
            </a:endParaRPr>
          </a:p>
        </p:txBody>
      </p:sp>
    </p:spTree>
    <p:extLst>
      <p:ext uri="{BB962C8B-B14F-4D97-AF65-F5344CB8AC3E}">
        <p14:creationId xmlns:p14="http://schemas.microsoft.com/office/powerpoint/2010/main" val="274895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93996"/>
            <a:ext cx="5716017" cy="5078313"/>
          </a:xfrm>
          <a:prstGeom prst="rect">
            <a:avLst/>
          </a:prstGeom>
          <a:noFill/>
        </p:spPr>
        <p:txBody>
          <a:bodyPr wrap="square" rtlCol="0">
            <a:spAutoFit/>
          </a:bodyPr>
          <a:lstStyle/>
          <a:p>
            <a:r>
              <a:rPr lang="en-US" dirty="0" smtClean="0">
                <a:latin typeface="Goldplay" panose="00000500000000000000" pitchFamily="50" charset="0"/>
              </a:rPr>
              <a:t>Once </a:t>
            </a:r>
            <a:r>
              <a:rPr lang="en-US" dirty="0">
                <a:latin typeface="Goldplay" panose="00000500000000000000" pitchFamily="50" charset="0"/>
              </a:rPr>
              <a:t>the information is gathered about the child or young person </a:t>
            </a:r>
            <a:r>
              <a:rPr lang="en-US" dirty="0" smtClean="0">
                <a:solidFill>
                  <a:srgbClr val="007EB9"/>
                </a:solidFill>
                <a:latin typeface="Goldplay" panose="00000500000000000000" pitchFamily="50" charset="0"/>
              </a:rPr>
              <a:t>(</a:t>
            </a:r>
            <a:r>
              <a:rPr lang="en-US" i="1" dirty="0">
                <a:solidFill>
                  <a:srgbClr val="007EB9"/>
                </a:solidFill>
                <a:latin typeface="Goldplay" panose="00000500000000000000" pitchFamily="50" charset="0"/>
              </a:rPr>
              <a:t>for </a:t>
            </a:r>
            <a:r>
              <a:rPr lang="en-US" i="1" dirty="0" smtClean="0">
                <a:solidFill>
                  <a:srgbClr val="007EB9"/>
                </a:solidFill>
                <a:latin typeface="Goldplay" panose="00000500000000000000" pitchFamily="50" charset="0"/>
              </a:rPr>
              <a:t>example, </a:t>
            </a:r>
            <a:r>
              <a:rPr lang="en-US" dirty="0" smtClean="0">
                <a:solidFill>
                  <a:srgbClr val="007EB9"/>
                </a:solidFill>
                <a:latin typeface="Goldplay" panose="00000500000000000000" pitchFamily="50" charset="0"/>
              </a:rPr>
              <a:t>EHCP </a:t>
            </a:r>
            <a:r>
              <a:rPr lang="en-US" dirty="0">
                <a:solidFill>
                  <a:srgbClr val="007EB9"/>
                </a:solidFill>
                <a:latin typeface="Goldplay" panose="00000500000000000000" pitchFamily="50" charset="0"/>
              </a:rPr>
              <a:t>Plan, SEN Statement, </a:t>
            </a:r>
            <a:r>
              <a:rPr lang="en-US" dirty="0" err="1">
                <a:solidFill>
                  <a:srgbClr val="007EB9"/>
                </a:solidFill>
                <a:latin typeface="Goldplay" panose="00000500000000000000" pitchFamily="50" charset="0"/>
              </a:rPr>
              <a:t>Behaviour</a:t>
            </a:r>
            <a:r>
              <a:rPr lang="en-US" dirty="0">
                <a:solidFill>
                  <a:srgbClr val="007EB9"/>
                </a:solidFill>
                <a:latin typeface="Goldplay" panose="00000500000000000000" pitchFamily="50" charset="0"/>
              </a:rPr>
              <a:t> Support plan, Medical care plan, report from Occupational Therapy or </a:t>
            </a:r>
            <a:r>
              <a:rPr lang="en-US" dirty="0" smtClean="0">
                <a:solidFill>
                  <a:srgbClr val="007EB9"/>
                </a:solidFill>
                <a:latin typeface="Goldplay" panose="00000500000000000000" pitchFamily="50" charset="0"/>
              </a:rPr>
              <a:t>Physio) </a:t>
            </a:r>
            <a:r>
              <a:rPr lang="en-US" dirty="0" smtClean="0">
                <a:latin typeface="Goldplay" panose="00000500000000000000" pitchFamily="50" charset="0"/>
              </a:rPr>
              <a:t>a </a:t>
            </a:r>
            <a:r>
              <a:rPr lang="en-US" dirty="0">
                <a:latin typeface="Goldplay" panose="00000500000000000000" pitchFamily="50" charset="0"/>
              </a:rPr>
              <a:t>Multidisciplinary Team </a:t>
            </a:r>
            <a:r>
              <a:rPr lang="en-US" dirty="0" smtClean="0">
                <a:latin typeface="Goldplay" panose="00000500000000000000" pitchFamily="50" charset="0"/>
              </a:rPr>
              <a:t>meeting </a:t>
            </a:r>
            <a:r>
              <a:rPr lang="en-US" dirty="0">
                <a:latin typeface="Goldplay" panose="00000500000000000000" pitchFamily="50" charset="0"/>
              </a:rPr>
              <a:t>is </a:t>
            </a:r>
            <a:r>
              <a:rPr lang="en-US" dirty="0" smtClean="0">
                <a:latin typeface="Goldplay" panose="00000500000000000000" pitchFamily="50" charset="0"/>
              </a:rPr>
              <a:t>held as part of the admissions criteria.</a:t>
            </a:r>
          </a:p>
          <a:p>
            <a:endParaRPr lang="en-US" dirty="0">
              <a:latin typeface="Goldplay" panose="00000500000000000000" pitchFamily="50" charset="0"/>
            </a:endParaRPr>
          </a:p>
          <a:p>
            <a:r>
              <a:rPr lang="en-US" dirty="0" smtClean="0">
                <a:latin typeface="Goldplay" panose="00000500000000000000" pitchFamily="50" charset="0"/>
              </a:rPr>
              <a:t>Within the Multidisciplinary Team is a Positive </a:t>
            </a:r>
            <a:r>
              <a:rPr lang="en-US" dirty="0" err="1" smtClean="0">
                <a:latin typeface="Goldplay" panose="00000500000000000000" pitchFamily="50" charset="0"/>
              </a:rPr>
              <a:t>Behaviour</a:t>
            </a:r>
            <a:r>
              <a:rPr lang="en-US" dirty="0" smtClean="0">
                <a:latin typeface="Goldplay" panose="00000500000000000000" pitchFamily="50" charset="0"/>
              </a:rPr>
              <a:t> coach, Nurse and a member of the Health Team at Seashell. </a:t>
            </a:r>
            <a:endParaRPr lang="en-US" dirty="0">
              <a:latin typeface="Goldplay" panose="00000500000000000000" pitchFamily="50" charset="0"/>
            </a:endParaRPr>
          </a:p>
          <a:p>
            <a:endParaRPr lang="en-US" dirty="0">
              <a:latin typeface="Goldplay" panose="00000500000000000000" pitchFamily="50" charset="0"/>
            </a:endParaRPr>
          </a:p>
          <a:p>
            <a:r>
              <a:rPr lang="en-US" dirty="0">
                <a:latin typeface="Goldplay" panose="00000500000000000000" pitchFamily="50" charset="0"/>
              </a:rPr>
              <a:t>From that meeting a conditional offer is made to </a:t>
            </a:r>
            <a:endParaRPr lang="en-US" dirty="0" smtClean="0">
              <a:latin typeface="Goldplay" panose="00000500000000000000" pitchFamily="50" charset="0"/>
            </a:endParaRPr>
          </a:p>
          <a:p>
            <a:r>
              <a:rPr lang="en-US" dirty="0" smtClean="0">
                <a:latin typeface="Goldplay" panose="00000500000000000000" pitchFamily="50" charset="0"/>
              </a:rPr>
              <a:t>families</a:t>
            </a:r>
            <a:r>
              <a:rPr lang="en-US" dirty="0">
                <a:latin typeface="Goldplay" panose="00000500000000000000" pitchFamily="50" charset="0"/>
              </a:rPr>
              <a:t>. </a:t>
            </a:r>
            <a:endParaRPr lang="en-US" dirty="0" smtClean="0">
              <a:latin typeface="Goldplay" panose="00000500000000000000" pitchFamily="50" charset="0"/>
            </a:endParaRPr>
          </a:p>
          <a:p>
            <a:endParaRPr lang="en-US" dirty="0" smtClean="0">
              <a:latin typeface="Goldplay" panose="00000500000000000000" pitchFamily="50" charset="0"/>
            </a:endParaRPr>
          </a:p>
          <a:p>
            <a:r>
              <a:rPr lang="en-US" dirty="0" smtClean="0">
                <a:latin typeface="Goldplay" panose="00000500000000000000" pitchFamily="50" charset="0"/>
              </a:rPr>
              <a:t>There </a:t>
            </a:r>
            <a:r>
              <a:rPr lang="en-US" dirty="0">
                <a:latin typeface="Goldplay" panose="00000500000000000000" pitchFamily="50" charset="0"/>
              </a:rPr>
              <a:t>could be a meet and greet for </a:t>
            </a:r>
            <a:r>
              <a:rPr lang="en-US" dirty="0" smtClean="0">
                <a:latin typeface="Goldplay" panose="00000500000000000000" pitchFamily="50" charset="0"/>
              </a:rPr>
              <a:t>families </a:t>
            </a:r>
            <a:r>
              <a:rPr lang="en-US" dirty="0">
                <a:latin typeface="Goldplay" panose="00000500000000000000" pitchFamily="50" charset="0"/>
              </a:rPr>
              <a:t>new to </a:t>
            </a:r>
            <a:r>
              <a:rPr lang="en-US" dirty="0" smtClean="0">
                <a:latin typeface="Goldplay" panose="00000500000000000000" pitchFamily="50" charset="0"/>
              </a:rPr>
              <a:t>Seashell. A </a:t>
            </a:r>
            <a:r>
              <a:rPr lang="en-US" dirty="0">
                <a:latin typeface="Goldplay" panose="00000500000000000000" pitchFamily="50" charset="0"/>
              </a:rPr>
              <a:t>log book is </a:t>
            </a:r>
            <a:r>
              <a:rPr lang="en-US" dirty="0" smtClean="0">
                <a:latin typeface="Goldplay" panose="00000500000000000000" pitchFamily="50" charset="0"/>
              </a:rPr>
              <a:t>created about </a:t>
            </a:r>
            <a:r>
              <a:rPr lang="en-US" dirty="0">
                <a:latin typeface="Goldplay" panose="00000500000000000000" pitchFamily="50" charset="0"/>
              </a:rPr>
              <a:t>that child and </a:t>
            </a:r>
            <a:r>
              <a:rPr lang="en-US" dirty="0" smtClean="0">
                <a:latin typeface="Goldplay" panose="00000500000000000000" pitchFamily="50" charset="0"/>
              </a:rPr>
              <a:t>the </a:t>
            </a:r>
            <a:r>
              <a:rPr lang="en-US" dirty="0">
                <a:latin typeface="Goldplay" panose="00000500000000000000" pitchFamily="50" charset="0"/>
              </a:rPr>
              <a:t>relevant </a:t>
            </a:r>
            <a:r>
              <a:rPr lang="en-US" dirty="0" smtClean="0">
                <a:latin typeface="Goldplay" panose="00000500000000000000" pitchFamily="50" charset="0"/>
              </a:rPr>
              <a:t>information cascaded </a:t>
            </a:r>
            <a:r>
              <a:rPr lang="en-US" dirty="0">
                <a:latin typeface="Goldplay" panose="00000500000000000000" pitchFamily="50" charset="0"/>
              </a:rPr>
              <a:t>to the necessary </a:t>
            </a:r>
            <a:r>
              <a:rPr lang="en-US" dirty="0" smtClean="0">
                <a:latin typeface="Goldplay" panose="00000500000000000000" pitchFamily="50" charset="0"/>
              </a:rPr>
              <a:t>people </a:t>
            </a:r>
            <a:r>
              <a:rPr lang="en-US" dirty="0">
                <a:latin typeface="Goldplay" panose="00000500000000000000" pitchFamily="50" charset="0"/>
              </a:rPr>
              <a:t>involved in </a:t>
            </a:r>
            <a:r>
              <a:rPr lang="en-US" dirty="0" smtClean="0">
                <a:latin typeface="Goldplay" panose="00000500000000000000" pitchFamily="50" charset="0"/>
              </a:rPr>
              <a:t>delivering </a:t>
            </a:r>
            <a:r>
              <a:rPr lang="en-US" dirty="0">
                <a:latin typeface="Goldplay" panose="00000500000000000000" pitchFamily="50" charset="0"/>
              </a:rPr>
              <a:t>the CADS event. </a:t>
            </a:r>
            <a:endParaRPr lang="en-GB" dirty="0">
              <a:latin typeface="Goldplay" panose="00000500000000000000" pitchFamily="50" charset="0"/>
            </a:endParaRPr>
          </a:p>
        </p:txBody>
      </p:sp>
      <p:pic>
        <p:nvPicPr>
          <p:cNvPr id="4" name="Picture 3"/>
          <p:cNvPicPr>
            <a:picLocks noChangeAspect="1"/>
          </p:cNvPicPr>
          <p:nvPr/>
        </p:nvPicPr>
        <p:blipFill>
          <a:blip r:embed="rId2"/>
          <a:stretch>
            <a:fillRect/>
          </a:stretch>
        </p:blipFill>
        <p:spPr>
          <a:xfrm>
            <a:off x="5944617" y="2111581"/>
            <a:ext cx="3353166" cy="4746419"/>
          </a:xfrm>
          <a:prstGeom prst="rect">
            <a:avLst/>
          </a:prstGeom>
        </p:spPr>
      </p:pic>
      <p:sp>
        <p:nvSpPr>
          <p:cNvPr id="5" name="TextBox 4"/>
          <p:cNvSpPr txBox="1"/>
          <p:nvPr/>
        </p:nvSpPr>
        <p:spPr>
          <a:xfrm>
            <a:off x="3868513" y="6488668"/>
            <a:ext cx="1922321" cy="369332"/>
          </a:xfrm>
          <a:prstGeom prst="rect">
            <a:avLst/>
          </a:prstGeom>
          <a:noFill/>
        </p:spPr>
        <p:txBody>
          <a:bodyPr wrap="none" rtlCol="0">
            <a:spAutoFit/>
          </a:bodyPr>
          <a:lstStyle/>
          <a:p>
            <a:r>
              <a:rPr lang="en-US" b="1" dirty="0" smtClean="0">
                <a:solidFill>
                  <a:srgbClr val="007EB9"/>
                </a:solidFill>
                <a:latin typeface="Goldplay" panose="00000500000000000000" pitchFamily="50" charset="0"/>
              </a:rPr>
              <a:t>CADS Log Book</a:t>
            </a:r>
            <a:endParaRPr lang="en-GB" b="1" dirty="0">
              <a:solidFill>
                <a:srgbClr val="007EB9"/>
              </a:solidFill>
              <a:latin typeface="Goldplay" panose="00000500000000000000" pitchFamily="50" charset="0"/>
            </a:endParaRPr>
          </a:p>
        </p:txBody>
      </p:sp>
    </p:spTree>
    <p:extLst>
      <p:ext uri="{BB962C8B-B14F-4D97-AF65-F5344CB8AC3E}">
        <p14:creationId xmlns:p14="http://schemas.microsoft.com/office/powerpoint/2010/main" val="318297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462" y="1056480"/>
            <a:ext cx="7385538" cy="2308324"/>
          </a:xfrm>
          <a:prstGeom prst="rect">
            <a:avLst/>
          </a:prstGeom>
          <a:noFill/>
        </p:spPr>
        <p:txBody>
          <a:bodyPr wrap="square" rtlCol="0">
            <a:spAutoFit/>
          </a:bodyPr>
          <a:lstStyle/>
          <a:p>
            <a:r>
              <a:rPr lang="en-US" dirty="0" smtClean="0">
                <a:latin typeface="Goldplay" panose="00000500000000000000" pitchFamily="50" charset="0"/>
              </a:rPr>
              <a:t>Every </a:t>
            </a:r>
            <a:r>
              <a:rPr lang="en-US" dirty="0">
                <a:latin typeface="Goldplay" panose="00000500000000000000" pitchFamily="50" charset="0"/>
              </a:rPr>
              <a:t>member of </a:t>
            </a:r>
            <a:r>
              <a:rPr lang="en-US" dirty="0" smtClean="0">
                <a:latin typeface="Goldplay" panose="00000500000000000000" pitchFamily="50" charset="0"/>
              </a:rPr>
              <a:t>Seashell staff </a:t>
            </a:r>
            <a:r>
              <a:rPr lang="en-US" dirty="0">
                <a:latin typeface="Goldplay" panose="00000500000000000000" pitchFamily="50" charset="0"/>
              </a:rPr>
              <a:t>attends a week long induction and for staff that work directly with our students or residents they undertake a specialist (contact) induction pathway. </a:t>
            </a:r>
          </a:p>
          <a:p>
            <a:endParaRPr lang="en-US" dirty="0" smtClean="0">
              <a:latin typeface="Goldplay" panose="00000500000000000000" pitchFamily="50" charset="0"/>
            </a:endParaRPr>
          </a:p>
          <a:p>
            <a:r>
              <a:rPr lang="en-US" dirty="0" smtClean="0">
                <a:latin typeface="Goldplay" panose="00000500000000000000" pitchFamily="50" charset="0"/>
              </a:rPr>
              <a:t>Seashell </a:t>
            </a:r>
            <a:r>
              <a:rPr lang="en-US" dirty="0">
                <a:latin typeface="Goldplay" panose="00000500000000000000" pitchFamily="50" charset="0"/>
              </a:rPr>
              <a:t>recruit and employ </a:t>
            </a:r>
            <a:r>
              <a:rPr lang="en-US" dirty="0" smtClean="0">
                <a:solidFill>
                  <a:srgbClr val="007EB9"/>
                </a:solidFill>
                <a:latin typeface="Goldplay" panose="00000500000000000000" pitchFamily="50" charset="0"/>
              </a:rPr>
              <a:t>‘CADS Crew’ </a:t>
            </a:r>
            <a:r>
              <a:rPr lang="en-US" dirty="0">
                <a:latin typeface="Goldplay" panose="00000500000000000000" pitchFamily="50" charset="0"/>
              </a:rPr>
              <a:t>members who are ‘Contact’ staff and </a:t>
            </a:r>
            <a:r>
              <a:rPr lang="en-US" dirty="0" smtClean="0">
                <a:latin typeface="Goldplay" panose="00000500000000000000" pitchFamily="50" charset="0"/>
              </a:rPr>
              <a:t>receive 2 days induction training and training once a month from our Learning and Development team. These are casual staff members. </a:t>
            </a:r>
            <a:endParaRPr lang="en-US" dirty="0">
              <a:latin typeface="Goldplay" panose="00000500000000000000" pitchFamily="50" charset="0"/>
            </a:endParaRPr>
          </a:p>
        </p:txBody>
      </p:sp>
      <p:sp>
        <p:nvSpPr>
          <p:cNvPr id="3" name="TextBox 2"/>
          <p:cNvSpPr txBox="1"/>
          <p:nvPr/>
        </p:nvSpPr>
        <p:spPr>
          <a:xfrm>
            <a:off x="1758462" y="457006"/>
            <a:ext cx="4254691" cy="523220"/>
          </a:xfrm>
          <a:prstGeom prst="rect">
            <a:avLst/>
          </a:prstGeom>
          <a:noFill/>
        </p:spPr>
        <p:txBody>
          <a:bodyPr wrap="none" rtlCol="0">
            <a:spAutoFit/>
          </a:bodyPr>
          <a:lstStyle/>
          <a:p>
            <a:r>
              <a:rPr lang="en-US" sz="2800" dirty="0">
                <a:solidFill>
                  <a:srgbClr val="007EB9"/>
                </a:solidFill>
                <a:latin typeface="Goldplay" panose="00000500000000000000" pitchFamily="50" charset="0"/>
              </a:rPr>
              <a:t>Workforce </a:t>
            </a:r>
            <a:r>
              <a:rPr lang="en-US" sz="2800" dirty="0" smtClean="0">
                <a:solidFill>
                  <a:srgbClr val="007EB9"/>
                </a:solidFill>
                <a:latin typeface="Goldplay" panose="00000500000000000000" pitchFamily="50" charset="0"/>
              </a:rPr>
              <a:t>Development</a:t>
            </a:r>
            <a:endParaRPr lang="en-GB" sz="2800" dirty="0">
              <a:solidFill>
                <a:srgbClr val="007EB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56" y="2634991"/>
            <a:ext cx="4223009" cy="4223009"/>
          </a:xfrm>
          <a:prstGeom prst="rect">
            <a:avLst/>
          </a:prstGeom>
        </p:spPr>
      </p:pic>
      <p:sp>
        <p:nvSpPr>
          <p:cNvPr id="5" name="TextBox 4"/>
          <p:cNvSpPr txBox="1"/>
          <p:nvPr/>
        </p:nvSpPr>
        <p:spPr>
          <a:xfrm>
            <a:off x="1758462" y="3592333"/>
            <a:ext cx="3554202" cy="2585323"/>
          </a:xfrm>
          <a:prstGeom prst="rect">
            <a:avLst/>
          </a:prstGeom>
          <a:noFill/>
        </p:spPr>
        <p:txBody>
          <a:bodyPr wrap="square" rtlCol="0">
            <a:spAutoFit/>
          </a:bodyPr>
          <a:lstStyle/>
          <a:p>
            <a:r>
              <a:rPr lang="en-US" dirty="0">
                <a:latin typeface="Goldplay" panose="00000500000000000000" pitchFamily="50" charset="0"/>
              </a:rPr>
              <a:t>Seashell staff from Education and Care choose to do overtime at our CADS health and wellbeing events and we </a:t>
            </a:r>
            <a:r>
              <a:rPr lang="en-US" dirty="0" smtClean="0">
                <a:latin typeface="Goldplay" panose="00000500000000000000" pitchFamily="50" charset="0"/>
              </a:rPr>
              <a:t>combine those with </a:t>
            </a:r>
            <a:r>
              <a:rPr lang="en-US" dirty="0">
                <a:latin typeface="Goldplay" panose="00000500000000000000" pitchFamily="50" charset="0"/>
              </a:rPr>
              <a:t>our own CADS Crew workforce to work on the </a:t>
            </a:r>
            <a:r>
              <a:rPr lang="en-US" dirty="0" smtClean="0">
                <a:latin typeface="Goldplay" panose="00000500000000000000" pitchFamily="50" charset="0"/>
              </a:rPr>
              <a:t>CADS health and wellbeing events</a:t>
            </a:r>
            <a:r>
              <a:rPr lang="en-US" dirty="0">
                <a:latin typeface="Goldplay" panose="00000500000000000000" pitchFamily="50" charset="0"/>
              </a:rPr>
              <a:t>. </a:t>
            </a:r>
          </a:p>
          <a:p>
            <a:endParaRPr lang="en-GB" dirty="0"/>
          </a:p>
        </p:txBody>
      </p:sp>
    </p:spTree>
    <p:extLst>
      <p:ext uri="{BB962C8B-B14F-4D97-AF65-F5344CB8AC3E}">
        <p14:creationId xmlns:p14="http://schemas.microsoft.com/office/powerpoint/2010/main" val="289575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369" y="1055224"/>
            <a:ext cx="7385538" cy="2308324"/>
          </a:xfrm>
          <a:prstGeom prst="rect">
            <a:avLst/>
          </a:prstGeom>
          <a:noFill/>
        </p:spPr>
        <p:txBody>
          <a:bodyPr wrap="square" rtlCol="0">
            <a:spAutoFit/>
          </a:bodyPr>
          <a:lstStyle/>
          <a:p>
            <a:r>
              <a:rPr lang="en-US" dirty="0">
                <a:latin typeface="Goldplay" panose="00000500000000000000" pitchFamily="50" charset="0"/>
              </a:rPr>
              <a:t>The decision for developing the </a:t>
            </a:r>
            <a:r>
              <a:rPr lang="en-US" dirty="0">
                <a:solidFill>
                  <a:srgbClr val="007EB9"/>
                </a:solidFill>
                <a:latin typeface="Goldplay" panose="00000500000000000000" pitchFamily="50" charset="0"/>
              </a:rPr>
              <a:t>‘CADS Crew’ </a:t>
            </a:r>
            <a:r>
              <a:rPr lang="en-US" dirty="0" smtClean="0">
                <a:latin typeface="Goldplay" panose="00000500000000000000" pitchFamily="50" charset="0"/>
              </a:rPr>
              <a:t>workforce came from years of experience and working with a range of agencies.</a:t>
            </a:r>
          </a:p>
          <a:p>
            <a:endParaRPr lang="en-US" dirty="0">
              <a:latin typeface="Goldplay" panose="00000500000000000000" pitchFamily="50" charset="0"/>
            </a:endParaRPr>
          </a:p>
          <a:p>
            <a:r>
              <a:rPr lang="en-US" dirty="0" smtClean="0">
                <a:latin typeface="Goldplay" panose="00000500000000000000" pitchFamily="50" charset="0"/>
              </a:rPr>
              <a:t>It is high risk and extra work to recruit somebody from an agency, you may not always get the quality worker you are looking for that can not only support and care for a child or young person with complex needs but that can build rapport easily and ‘activate activity’ providing active support.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881" y="2796417"/>
            <a:ext cx="5081026" cy="5081026"/>
          </a:xfrm>
          <a:prstGeom prst="rect">
            <a:avLst/>
          </a:prstGeom>
        </p:spPr>
      </p:pic>
      <p:sp>
        <p:nvSpPr>
          <p:cNvPr id="5" name="TextBox 4"/>
          <p:cNvSpPr txBox="1"/>
          <p:nvPr/>
        </p:nvSpPr>
        <p:spPr>
          <a:xfrm>
            <a:off x="1557165" y="3515165"/>
            <a:ext cx="2382716" cy="2585323"/>
          </a:xfrm>
          <a:prstGeom prst="rect">
            <a:avLst/>
          </a:prstGeom>
          <a:noFill/>
        </p:spPr>
        <p:txBody>
          <a:bodyPr wrap="square" rtlCol="0">
            <a:spAutoFit/>
          </a:bodyPr>
          <a:lstStyle/>
          <a:p>
            <a:r>
              <a:rPr lang="en-US" dirty="0" smtClean="0">
                <a:solidFill>
                  <a:srgbClr val="007EB9"/>
                </a:solidFill>
                <a:latin typeface="Goldplay" panose="00000500000000000000" pitchFamily="50" charset="0"/>
              </a:rPr>
              <a:t>During our CADS event, our staff role </a:t>
            </a:r>
            <a:r>
              <a:rPr lang="en-US" dirty="0">
                <a:solidFill>
                  <a:srgbClr val="007EB9"/>
                </a:solidFill>
                <a:latin typeface="Goldplay" panose="00000500000000000000" pitchFamily="50" charset="0"/>
              </a:rPr>
              <a:t>model active </a:t>
            </a:r>
            <a:r>
              <a:rPr lang="en-US" dirty="0" smtClean="0">
                <a:solidFill>
                  <a:srgbClr val="007EB9"/>
                </a:solidFill>
                <a:latin typeface="Goldplay" panose="00000500000000000000" pitchFamily="50" charset="0"/>
              </a:rPr>
              <a:t>support, we invest in our CADS Crew workforce by delivering </a:t>
            </a:r>
            <a:r>
              <a:rPr lang="en-US" dirty="0">
                <a:solidFill>
                  <a:srgbClr val="007EB9"/>
                </a:solidFill>
                <a:latin typeface="Goldplay" panose="00000500000000000000" pitchFamily="50" charset="0"/>
              </a:rPr>
              <a:t>additional training </a:t>
            </a:r>
            <a:r>
              <a:rPr lang="en-US" dirty="0" smtClean="0">
                <a:solidFill>
                  <a:srgbClr val="007EB9"/>
                </a:solidFill>
                <a:latin typeface="Goldplay" panose="00000500000000000000" pitchFamily="50" charset="0"/>
              </a:rPr>
              <a:t>once a month. </a:t>
            </a:r>
            <a:endParaRPr lang="en-GB" dirty="0">
              <a:solidFill>
                <a:srgbClr val="007EB9"/>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304" y="5485331"/>
            <a:ext cx="1225296" cy="1225296"/>
          </a:xfrm>
          <a:prstGeom prst="rect">
            <a:avLst/>
          </a:prstGeom>
        </p:spPr>
      </p:pic>
    </p:spTree>
    <p:extLst>
      <p:ext uri="{BB962C8B-B14F-4D97-AF65-F5344CB8AC3E}">
        <p14:creationId xmlns:p14="http://schemas.microsoft.com/office/powerpoint/2010/main" val="238035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403" y="1156266"/>
            <a:ext cx="6559469" cy="5355312"/>
          </a:xfrm>
          <a:prstGeom prst="rect">
            <a:avLst/>
          </a:prstGeom>
          <a:noFill/>
        </p:spPr>
        <p:txBody>
          <a:bodyPr wrap="square" rtlCol="0">
            <a:spAutoFit/>
          </a:bodyPr>
          <a:lstStyle/>
          <a:p>
            <a:pPr marL="285750" indent="-285750">
              <a:buClr>
                <a:srgbClr val="00A38C"/>
              </a:buClr>
              <a:buFont typeface="Arial" panose="020B0604020202020204" pitchFamily="34" charset="0"/>
              <a:buChar char="•"/>
            </a:pPr>
            <a:r>
              <a:rPr lang="en-US" dirty="0" smtClean="0">
                <a:latin typeface="Goldplay" panose="00000500000000000000" pitchFamily="50" charset="0"/>
              </a:rPr>
              <a:t>Before </a:t>
            </a:r>
            <a:r>
              <a:rPr lang="en-US" dirty="0">
                <a:latin typeface="Goldplay" panose="00000500000000000000" pitchFamily="50" charset="0"/>
              </a:rPr>
              <a:t>each event, we </a:t>
            </a:r>
            <a:r>
              <a:rPr lang="en-US" dirty="0">
                <a:solidFill>
                  <a:srgbClr val="007EB9"/>
                </a:solidFill>
                <a:latin typeface="Goldplay" panose="00000500000000000000" pitchFamily="50" charset="0"/>
              </a:rPr>
              <a:t>communicate essential information </a:t>
            </a:r>
            <a:r>
              <a:rPr lang="en-US" dirty="0">
                <a:latin typeface="Goldplay" panose="00000500000000000000" pitchFamily="50" charset="0"/>
              </a:rPr>
              <a:t>to p</a:t>
            </a:r>
            <a:r>
              <a:rPr lang="en-US" dirty="0" smtClean="0">
                <a:latin typeface="Goldplay" panose="00000500000000000000" pitchFamily="50" charset="0"/>
              </a:rPr>
              <a:t>arents </a:t>
            </a:r>
            <a:r>
              <a:rPr lang="en-US" dirty="0">
                <a:latin typeface="Goldplay" panose="00000500000000000000" pitchFamily="50" charset="0"/>
              </a:rPr>
              <a:t>and </a:t>
            </a:r>
            <a:r>
              <a:rPr lang="en-US" dirty="0" err="1" smtClean="0">
                <a:latin typeface="Goldplay" panose="00000500000000000000" pitchFamily="50" charset="0"/>
              </a:rPr>
              <a:t>carers</a:t>
            </a:r>
            <a:r>
              <a:rPr lang="en-US" dirty="0">
                <a:latin typeface="Goldplay" panose="00000500000000000000" pitchFamily="50" charset="0"/>
              </a:rPr>
              <a:t>, staff and coaches to inform them </a:t>
            </a:r>
            <a:r>
              <a:rPr lang="en-US" dirty="0" smtClean="0">
                <a:latin typeface="Goldplay" panose="00000500000000000000" pitchFamily="50" charset="0"/>
              </a:rPr>
              <a:t>about the CADS Health and Wellbeing events and to </a:t>
            </a:r>
            <a:r>
              <a:rPr lang="en-US" dirty="0">
                <a:latin typeface="Goldplay" panose="00000500000000000000" pitchFamily="50" charset="0"/>
              </a:rPr>
              <a:t>reduce any anxieties or concerns people may have</a:t>
            </a:r>
            <a:r>
              <a:rPr lang="en-US" dirty="0" smtClean="0">
                <a:latin typeface="Goldplay" panose="00000500000000000000" pitchFamily="50" charset="0"/>
              </a:rPr>
              <a:t>. Parents and </a:t>
            </a:r>
            <a:r>
              <a:rPr lang="en-US" dirty="0" err="1" smtClean="0">
                <a:latin typeface="Goldplay" panose="00000500000000000000" pitchFamily="50" charset="0"/>
              </a:rPr>
              <a:t>Carers</a:t>
            </a:r>
            <a:r>
              <a:rPr lang="en-US" dirty="0" smtClean="0">
                <a:latin typeface="Goldplay" panose="00000500000000000000" pitchFamily="50" charset="0"/>
              </a:rPr>
              <a:t> need this information to help prepare their child to be active and attend the event. </a:t>
            </a:r>
            <a:endParaRPr lang="en-US" dirty="0">
              <a:latin typeface="Goldplay" panose="00000500000000000000" pitchFamily="50" charset="0"/>
            </a:endParaRP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a:latin typeface="Goldplay" panose="00000500000000000000" pitchFamily="50" charset="0"/>
              </a:rPr>
              <a:t>We provide </a:t>
            </a:r>
            <a:r>
              <a:rPr lang="en-US" dirty="0">
                <a:solidFill>
                  <a:srgbClr val="007EB9"/>
                </a:solidFill>
                <a:latin typeface="Goldplay" panose="00000500000000000000" pitchFamily="50" charset="0"/>
              </a:rPr>
              <a:t>briefings</a:t>
            </a:r>
            <a:r>
              <a:rPr lang="en-US" dirty="0">
                <a:latin typeface="Goldplay" panose="00000500000000000000" pitchFamily="50" charset="0"/>
              </a:rPr>
              <a:t> at the beginning of each event and a debrief at the end of the </a:t>
            </a:r>
            <a:r>
              <a:rPr lang="en-US" dirty="0" smtClean="0">
                <a:latin typeface="Goldplay" panose="00000500000000000000" pitchFamily="50" charset="0"/>
              </a:rPr>
              <a:t>day for all of our staff.</a:t>
            </a:r>
            <a:endParaRPr lang="en-US" dirty="0">
              <a:latin typeface="Goldplay" panose="00000500000000000000" pitchFamily="50" charset="0"/>
            </a:endParaRP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a:latin typeface="Goldplay" panose="00000500000000000000" pitchFamily="50" charset="0"/>
              </a:rPr>
              <a:t>We give </a:t>
            </a:r>
            <a:r>
              <a:rPr lang="en-US" dirty="0">
                <a:solidFill>
                  <a:srgbClr val="007EB9"/>
                </a:solidFill>
                <a:latin typeface="Goldplay" panose="00000500000000000000" pitchFamily="50" charset="0"/>
              </a:rPr>
              <a:t>time and space for p</a:t>
            </a:r>
            <a:r>
              <a:rPr lang="en-US" dirty="0" smtClean="0">
                <a:solidFill>
                  <a:srgbClr val="007EB9"/>
                </a:solidFill>
                <a:latin typeface="Goldplay" panose="00000500000000000000" pitchFamily="50" charset="0"/>
              </a:rPr>
              <a:t>arents and </a:t>
            </a:r>
            <a:r>
              <a:rPr lang="en-US" dirty="0" err="1" smtClean="0">
                <a:solidFill>
                  <a:srgbClr val="007EB9"/>
                </a:solidFill>
                <a:latin typeface="Goldplay" panose="00000500000000000000" pitchFamily="50" charset="0"/>
              </a:rPr>
              <a:t>carers</a:t>
            </a:r>
            <a:r>
              <a:rPr lang="en-US" dirty="0" smtClean="0">
                <a:solidFill>
                  <a:srgbClr val="007EB9"/>
                </a:solidFill>
                <a:latin typeface="Goldplay" panose="00000500000000000000" pitchFamily="50" charset="0"/>
              </a:rPr>
              <a:t> </a:t>
            </a:r>
            <a:r>
              <a:rPr lang="en-US" dirty="0">
                <a:latin typeface="Goldplay" panose="00000500000000000000" pitchFamily="50" charset="0"/>
              </a:rPr>
              <a:t>to ‘Sign in’ their child or young person and tell us anything </a:t>
            </a:r>
            <a:r>
              <a:rPr lang="en-US" dirty="0" smtClean="0">
                <a:latin typeface="Goldplay" panose="00000500000000000000" pitchFamily="50" charset="0"/>
              </a:rPr>
              <a:t>that we </a:t>
            </a:r>
            <a:r>
              <a:rPr lang="en-US" dirty="0">
                <a:latin typeface="Goldplay" panose="00000500000000000000" pitchFamily="50" charset="0"/>
              </a:rPr>
              <a:t>might need to know </a:t>
            </a:r>
            <a:r>
              <a:rPr lang="en-US" dirty="0" smtClean="0">
                <a:latin typeface="Goldplay" panose="00000500000000000000" pitchFamily="50" charset="0"/>
              </a:rPr>
              <a:t>about or may have happened recently could </a:t>
            </a:r>
            <a:r>
              <a:rPr lang="en-US" dirty="0">
                <a:latin typeface="Goldplay" panose="00000500000000000000" pitchFamily="50" charset="0"/>
              </a:rPr>
              <a:t>impact on the behavior of a </a:t>
            </a:r>
            <a:r>
              <a:rPr lang="en-US" dirty="0" smtClean="0">
                <a:latin typeface="Goldplay" panose="00000500000000000000" pitchFamily="50" charset="0"/>
              </a:rPr>
              <a:t>child or young person at CADS. Upon pick </a:t>
            </a:r>
            <a:r>
              <a:rPr lang="en-US" dirty="0">
                <a:latin typeface="Goldplay" panose="00000500000000000000" pitchFamily="50" charset="0"/>
              </a:rPr>
              <a:t>up, </a:t>
            </a:r>
            <a:r>
              <a:rPr lang="en-US" dirty="0" smtClean="0">
                <a:latin typeface="Goldplay" panose="00000500000000000000" pitchFamily="50" charset="0"/>
              </a:rPr>
              <a:t>we do the same, we relay </a:t>
            </a:r>
            <a:r>
              <a:rPr lang="en-US" dirty="0">
                <a:latin typeface="Goldplay" panose="00000500000000000000" pitchFamily="50" charset="0"/>
              </a:rPr>
              <a:t>information about the child or young persons day to the </a:t>
            </a:r>
            <a:r>
              <a:rPr lang="en-US" dirty="0" smtClean="0">
                <a:latin typeface="Goldplay" panose="00000500000000000000" pitchFamily="50" charset="0"/>
              </a:rPr>
              <a:t>parent or </a:t>
            </a:r>
            <a:r>
              <a:rPr lang="en-US" dirty="0" err="1" smtClean="0">
                <a:latin typeface="Goldplay" panose="00000500000000000000" pitchFamily="50" charset="0"/>
              </a:rPr>
              <a:t>carer</a:t>
            </a:r>
            <a:r>
              <a:rPr lang="en-US" dirty="0" smtClean="0">
                <a:latin typeface="Goldplay" panose="00000500000000000000" pitchFamily="50" charset="0"/>
              </a:rPr>
              <a:t> as often the children and young people are unable to communicate what happened during the day.</a:t>
            </a:r>
            <a:endParaRPr lang="en-GB" dirty="0"/>
          </a:p>
        </p:txBody>
      </p:sp>
      <p:sp>
        <p:nvSpPr>
          <p:cNvPr id="6" name="TextBox 5"/>
          <p:cNvSpPr txBox="1"/>
          <p:nvPr/>
        </p:nvSpPr>
        <p:spPr>
          <a:xfrm>
            <a:off x="1060595" y="633046"/>
            <a:ext cx="5577597" cy="523220"/>
          </a:xfrm>
          <a:prstGeom prst="rect">
            <a:avLst/>
          </a:prstGeom>
          <a:noFill/>
        </p:spPr>
        <p:txBody>
          <a:bodyPr wrap="square" rtlCol="0">
            <a:spAutoFit/>
          </a:bodyPr>
          <a:lstStyle/>
          <a:p>
            <a:r>
              <a:rPr lang="en-US" sz="2800" dirty="0" smtClean="0">
                <a:solidFill>
                  <a:srgbClr val="007EB9"/>
                </a:solidFill>
                <a:latin typeface="Goldplay" panose="00000500000000000000" pitchFamily="50" charset="0"/>
              </a:rPr>
              <a:t>Inclusivity by design</a:t>
            </a:r>
            <a:endParaRPr lang="en-GB" sz="2800" dirty="0">
              <a:solidFill>
                <a:srgbClr val="007EB9"/>
              </a:solidFill>
            </a:endParaRPr>
          </a:p>
        </p:txBody>
      </p:sp>
    </p:spTree>
    <p:extLst>
      <p:ext uri="{BB962C8B-B14F-4D97-AF65-F5344CB8AC3E}">
        <p14:creationId xmlns:p14="http://schemas.microsoft.com/office/powerpoint/2010/main" val="193622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58617"/>
            <a:ext cx="7543799" cy="4801314"/>
          </a:xfrm>
          <a:prstGeom prst="rect">
            <a:avLst/>
          </a:prstGeom>
          <a:noFill/>
        </p:spPr>
        <p:txBody>
          <a:bodyPr wrap="square" rtlCol="0">
            <a:spAutoFit/>
          </a:bodyPr>
          <a:lstStyle/>
          <a:p>
            <a:pPr marL="285750" indent="-285750">
              <a:buClr>
                <a:srgbClr val="00A38C"/>
              </a:buClr>
              <a:buFont typeface="Arial" panose="020B0604020202020204" pitchFamily="34" charset="0"/>
              <a:buChar char="•"/>
            </a:pPr>
            <a:r>
              <a:rPr lang="en-US" dirty="0" smtClean="0">
                <a:latin typeface="Goldplay" panose="00000500000000000000" pitchFamily="50" charset="0"/>
              </a:rPr>
              <a:t>Set </a:t>
            </a:r>
            <a:r>
              <a:rPr lang="en-US" dirty="0">
                <a:latin typeface="Goldplay" panose="00000500000000000000" pitchFamily="50" charset="0"/>
              </a:rPr>
              <a:t>up a </a:t>
            </a:r>
            <a:r>
              <a:rPr lang="en-US" dirty="0">
                <a:solidFill>
                  <a:srgbClr val="007EB9"/>
                </a:solidFill>
                <a:latin typeface="Goldplay" panose="00000500000000000000" pitchFamily="50" charset="0"/>
              </a:rPr>
              <a:t>nursing station </a:t>
            </a:r>
            <a:r>
              <a:rPr lang="en-US" dirty="0">
                <a:latin typeface="Goldplay" panose="00000500000000000000" pitchFamily="50" charset="0"/>
              </a:rPr>
              <a:t>for the signing in of medication and checking medical care plans etc.</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solidFill>
                  <a:srgbClr val="007EB9"/>
                </a:solidFill>
                <a:latin typeface="Goldplay" panose="00000500000000000000" pitchFamily="50" charset="0"/>
              </a:rPr>
              <a:t>Staffing</a:t>
            </a:r>
            <a:r>
              <a:rPr lang="en-US" dirty="0" smtClean="0">
                <a:latin typeface="Goldplay" panose="00000500000000000000" pitchFamily="50" charset="0"/>
              </a:rPr>
              <a:t> - we </a:t>
            </a:r>
            <a:r>
              <a:rPr lang="en-US" dirty="0">
                <a:latin typeface="Goldplay" panose="00000500000000000000" pitchFamily="50" charset="0"/>
              </a:rPr>
              <a:t>have a CADS coordinator, 2 team leaders per </a:t>
            </a:r>
            <a:r>
              <a:rPr lang="en-US" dirty="0" smtClean="0">
                <a:latin typeface="Goldplay" panose="00000500000000000000" pitchFamily="50" charset="0"/>
              </a:rPr>
              <a:t>group, support </a:t>
            </a:r>
            <a:r>
              <a:rPr lang="en-US" dirty="0">
                <a:latin typeface="Goldplay" panose="00000500000000000000" pitchFamily="50" charset="0"/>
              </a:rPr>
              <a:t>staff and volunteers. </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solidFill>
                  <a:srgbClr val="007EB9"/>
                </a:solidFill>
                <a:latin typeface="Goldplay" panose="00000500000000000000" pitchFamily="50" charset="0"/>
              </a:rPr>
              <a:t>DBS </a:t>
            </a:r>
            <a:r>
              <a:rPr lang="en-US" dirty="0">
                <a:solidFill>
                  <a:srgbClr val="007EB9"/>
                </a:solidFill>
                <a:latin typeface="Goldplay" panose="00000500000000000000" pitchFamily="50" charset="0"/>
              </a:rPr>
              <a:t>checks for agency staff </a:t>
            </a:r>
            <a:r>
              <a:rPr lang="en-US" dirty="0" smtClean="0">
                <a:latin typeface="Goldplay" panose="00000500000000000000" pitchFamily="50" charset="0"/>
              </a:rPr>
              <a:t>are carried out. We </a:t>
            </a:r>
            <a:r>
              <a:rPr lang="en-US" dirty="0">
                <a:latin typeface="Goldplay" panose="00000500000000000000" pitchFamily="50" charset="0"/>
              </a:rPr>
              <a:t>provide them with a briefing about the event and </a:t>
            </a:r>
            <a:r>
              <a:rPr lang="en-US" dirty="0" smtClean="0">
                <a:latin typeface="Goldplay" panose="00000500000000000000" pitchFamily="50" charset="0"/>
              </a:rPr>
              <a:t>require them to </a:t>
            </a:r>
            <a:r>
              <a:rPr lang="en-US" dirty="0">
                <a:latin typeface="Goldplay" panose="00000500000000000000" pitchFamily="50" charset="0"/>
              </a:rPr>
              <a:t>read the log book of the child they are supporting that day. </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a:latin typeface="Goldplay" panose="00000500000000000000" pitchFamily="50" charset="0"/>
              </a:rPr>
              <a:t>We have a </a:t>
            </a:r>
            <a:r>
              <a:rPr lang="en-US" dirty="0">
                <a:solidFill>
                  <a:srgbClr val="007EB9"/>
                </a:solidFill>
                <a:latin typeface="Goldplay" panose="00000500000000000000" pitchFamily="50" charset="0"/>
              </a:rPr>
              <a:t>volunteer coordinator </a:t>
            </a:r>
            <a:r>
              <a:rPr lang="en-US" dirty="0">
                <a:latin typeface="Goldplay" panose="00000500000000000000" pitchFamily="50" charset="0"/>
              </a:rPr>
              <a:t>who </a:t>
            </a:r>
            <a:r>
              <a:rPr lang="en-US" dirty="0" smtClean="0">
                <a:latin typeface="Goldplay" panose="00000500000000000000" pitchFamily="50" charset="0"/>
              </a:rPr>
              <a:t>briefs </a:t>
            </a:r>
            <a:r>
              <a:rPr lang="en-US" dirty="0">
                <a:latin typeface="Goldplay" panose="00000500000000000000" pitchFamily="50" charset="0"/>
              </a:rPr>
              <a:t>the volunteers about the day and </a:t>
            </a:r>
            <a:r>
              <a:rPr lang="en-US" dirty="0" smtClean="0">
                <a:latin typeface="Goldplay" panose="00000500000000000000" pitchFamily="50" charset="0"/>
              </a:rPr>
              <a:t>support across </a:t>
            </a:r>
            <a:r>
              <a:rPr lang="en-US" dirty="0">
                <a:latin typeface="Goldplay" panose="00000500000000000000" pitchFamily="50" charset="0"/>
              </a:rPr>
              <a:t>the </a:t>
            </a:r>
            <a:r>
              <a:rPr lang="en-US" dirty="0" smtClean="0">
                <a:latin typeface="Goldplay" panose="00000500000000000000" pitchFamily="50" charset="0"/>
              </a:rPr>
              <a:t>day who help </a:t>
            </a:r>
            <a:r>
              <a:rPr lang="en-US" dirty="0">
                <a:latin typeface="Goldplay" panose="00000500000000000000" pitchFamily="50" charset="0"/>
              </a:rPr>
              <a:t>as </a:t>
            </a:r>
            <a:r>
              <a:rPr lang="en-US" dirty="0">
                <a:solidFill>
                  <a:srgbClr val="007EB9"/>
                </a:solidFill>
                <a:latin typeface="Goldplay" panose="00000500000000000000" pitchFamily="50" charset="0"/>
              </a:rPr>
              <a:t>‘activity activators</a:t>
            </a:r>
            <a:r>
              <a:rPr lang="en-US" dirty="0" smtClean="0">
                <a:solidFill>
                  <a:srgbClr val="007EB9"/>
                </a:solidFill>
                <a:latin typeface="Goldplay" panose="00000500000000000000" pitchFamily="50" charset="0"/>
              </a:rPr>
              <a:t>’</a:t>
            </a:r>
            <a:endParaRPr lang="en-US" dirty="0">
              <a:latin typeface="Goldplay" panose="00000500000000000000" pitchFamily="50" charset="0"/>
            </a:endParaRP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a:latin typeface="Goldplay" panose="00000500000000000000" pitchFamily="50" charset="0"/>
              </a:rPr>
              <a:t>The cost of the provision is £85 for 2 days or £45 for one day. The cost for a one to one support worker can be up to £123 per day. Direct </a:t>
            </a:r>
            <a:r>
              <a:rPr lang="en-US" dirty="0" smtClean="0">
                <a:latin typeface="Goldplay" panose="00000500000000000000" pitchFamily="50" charset="0"/>
              </a:rPr>
              <a:t>Payments </a:t>
            </a:r>
            <a:r>
              <a:rPr lang="en-US" dirty="0">
                <a:latin typeface="Goldplay" panose="00000500000000000000" pitchFamily="50" charset="0"/>
              </a:rPr>
              <a:t>or LEA or Social Workers pay the cost of </a:t>
            </a:r>
            <a:r>
              <a:rPr lang="en-US" dirty="0" smtClean="0">
                <a:latin typeface="Goldplay" panose="00000500000000000000" pitchFamily="50" charset="0"/>
              </a:rPr>
              <a:t>one2one and Seashell has a private donor. </a:t>
            </a:r>
            <a:endParaRPr lang="en-GB" dirty="0">
              <a:latin typeface="Goldplay" panose="00000500000000000000" pitchFamily="50" charset="0"/>
            </a:endParaRPr>
          </a:p>
        </p:txBody>
      </p:sp>
    </p:spTree>
    <p:extLst>
      <p:ext uri="{BB962C8B-B14F-4D97-AF65-F5344CB8AC3E}">
        <p14:creationId xmlns:p14="http://schemas.microsoft.com/office/powerpoint/2010/main" val="228778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278" y="1640000"/>
            <a:ext cx="7631722" cy="4801314"/>
          </a:xfrm>
          <a:prstGeom prst="rect">
            <a:avLst/>
          </a:prstGeom>
          <a:noFill/>
        </p:spPr>
        <p:txBody>
          <a:bodyPr wrap="square" rtlCol="0">
            <a:spAutoFit/>
          </a:bodyPr>
          <a:lstStyle/>
          <a:p>
            <a:pPr marL="285750" indent="-285750">
              <a:buClr>
                <a:srgbClr val="00A38C"/>
              </a:buClr>
              <a:buFont typeface="Arial" panose="020B0604020202020204" pitchFamily="34" charset="0"/>
              <a:buChar char="•"/>
            </a:pPr>
            <a:r>
              <a:rPr lang="en-US" dirty="0" smtClean="0">
                <a:latin typeface="Goldplay" panose="00000500000000000000" pitchFamily="50" charset="0"/>
              </a:rPr>
              <a:t>As a provider you Increase </a:t>
            </a:r>
            <a:r>
              <a:rPr lang="en-US" dirty="0">
                <a:latin typeface="Goldplay" panose="00000500000000000000" pitchFamily="50" charset="0"/>
              </a:rPr>
              <a:t>your ability to include children and young people with high / complex needs into your provision </a:t>
            </a:r>
            <a:r>
              <a:rPr lang="en-US" dirty="0" smtClean="0">
                <a:latin typeface="Goldplay" panose="00000500000000000000" pitchFamily="50" charset="0"/>
              </a:rPr>
              <a:t>and that benefits everyone. </a:t>
            </a:r>
            <a:endParaRPr lang="en-US" dirty="0">
              <a:latin typeface="Goldplay" panose="00000500000000000000" pitchFamily="50" charset="0"/>
            </a:endParaRP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a:latin typeface="Goldplay" panose="00000500000000000000" pitchFamily="50" charset="0"/>
              </a:rPr>
              <a:t>The relationships you build with the </a:t>
            </a:r>
            <a:r>
              <a:rPr lang="en-US" dirty="0" smtClean="0">
                <a:latin typeface="Goldplay" panose="00000500000000000000" pitchFamily="50" charset="0"/>
              </a:rPr>
              <a:t>family</a:t>
            </a:r>
            <a:r>
              <a:rPr lang="en-US" dirty="0">
                <a:latin typeface="Goldplay" panose="00000500000000000000" pitchFamily="50" charset="0"/>
              </a:rPr>
              <a:t>, </a:t>
            </a:r>
            <a:r>
              <a:rPr lang="en-US" dirty="0" smtClean="0">
                <a:latin typeface="Goldplay" panose="00000500000000000000" pitchFamily="50" charset="0"/>
              </a:rPr>
              <a:t>parents </a:t>
            </a:r>
            <a:r>
              <a:rPr lang="en-US" dirty="0">
                <a:latin typeface="Goldplay" panose="00000500000000000000" pitchFamily="50" charset="0"/>
              </a:rPr>
              <a:t>/ </a:t>
            </a:r>
            <a:r>
              <a:rPr lang="en-US" dirty="0" err="1" smtClean="0">
                <a:latin typeface="Goldplay" panose="00000500000000000000" pitchFamily="50" charset="0"/>
              </a:rPr>
              <a:t>carers</a:t>
            </a:r>
            <a:r>
              <a:rPr lang="en-US" dirty="0">
                <a:latin typeface="Goldplay" panose="00000500000000000000" pitchFamily="50" charset="0"/>
              </a:rPr>
              <a:t>, children and young people </a:t>
            </a:r>
            <a:r>
              <a:rPr lang="en-US" dirty="0" smtClean="0">
                <a:latin typeface="Goldplay" panose="00000500000000000000" pitchFamily="50" charset="0"/>
              </a:rPr>
              <a:t>becomes </a:t>
            </a:r>
            <a:r>
              <a:rPr lang="en-US" dirty="0">
                <a:latin typeface="Goldplay" panose="00000500000000000000" pitchFamily="50" charset="0"/>
              </a:rPr>
              <a:t>close, you </a:t>
            </a:r>
            <a:r>
              <a:rPr lang="en-US" dirty="0" smtClean="0">
                <a:latin typeface="Goldplay" panose="00000500000000000000" pitchFamily="50" charset="0"/>
              </a:rPr>
              <a:t>become </a:t>
            </a:r>
            <a:r>
              <a:rPr lang="en-US" dirty="0">
                <a:latin typeface="Goldplay" panose="00000500000000000000" pitchFamily="50" charset="0"/>
              </a:rPr>
              <a:t>a key part of their life and </a:t>
            </a:r>
            <a:r>
              <a:rPr lang="en-US" dirty="0" smtClean="0">
                <a:latin typeface="Goldplay" panose="00000500000000000000" pitchFamily="50" charset="0"/>
              </a:rPr>
              <a:t>involved in the </a:t>
            </a:r>
            <a:r>
              <a:rPr lang="en-US" dirty="0">
                <a:latin typeface="Goldplay" panose="00000500000000000000" pitchFamily="50" charset="0"/>
              </a:rPr>
              <a:t>development </a:t>
            </a:r>
            <a:r>
              <a:rPr lang="en-US" dirty="0" smtClean="0">
                <a:latin typeface="Goldplay" panose="00000500000000000000" pitchFamily="50" charset="0"/>
              </a:rPr>
              <a:t>of </a:t>
            </a:r>
            <a:r>
              <a:rPr lang="en-US" dirty="0">
                <a:latin typeface="Goldplay" panose="00000500000000000000" pitchFamily="50" charset="0"/>
              </a:rPr>
              <a:t>their </a:t>
            </a:r>
            <a:r>
              <a:rPr lang="en-US" dirty="0" smtClean="0">
                <a:latin typeface="Goldplay" panose="00000500000000000000" pitchFamily="50" charset="0"/>
              </a:rPr>
              <a:t>child. Not </a:t>
            </a:r>
            <a:r>
              <a:rPr lang="en-US" dirty="0">
                <a:latin typeface="Goldplay" panose="00000500000000000000" pitchFamily="50" charset="0"/>
              </a:rPr>
              <a:t>only during school holidays but </a:t>
            </a:r>
            <a:r>
              <a:rPr lang="en-US" dirty="0" smtClean="0">
                <a:latin typeface="Goldplay" panose="00000500000000000000" pitchFamily="50" charset="0"/>
              </a:rPr>
              <a:t>in other provisions such as learning </a:t>
            </a:r>
            <a:r>
              <a:rPr lang="en-US" dirty="0">
                <a:latin typeface="Goldplay" panose="00000500000000000000" pitchFamily="50" charset="0"/>
              </a:rPr>
              <a:t>to swim, ride a bike, kick a football, make a friend and more. </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a:latin typeface="Goldplay" panose="00000500000000000000" pitchFamily="50" charset="0"/>
              </a:rPr>
              <a:t>As a provider you gain a </a:t>
            </a:r>
            <a:r>
              <a:rPr lang="en-US" dirty="0" smtClean="0">
                <a:latin typeface="Goldplay" panose="00000500000000000000" pitchFamily="50" charset="0"/>
              </a:rPr>
              <a:t>positive reputation </a:t>
            </a:r>
            <a:r>
              <a:rPr lang="en-US" dirty="0">
                <a:latin typeface="Goldplay" panose="00000500000000000000" pitchFamily="50" charset="0"/>
              </a:rPr>
              <a:t>and the community see </a:t>
            </a:r>
            <a:r>
              <a:rPr lang="en-US" dirty="0" smtClean="0">
                <a:latin typeface="Goldplay" panose="00000500000000000000" pitchFamily="50" charset="0"/>
              </a:rPr>
              <a:t>and feel your values of inclusion, they see you as an </a:t>
            </a:r>
            <a:r>
              <a:rPr lang="en-US" dirty="0">
                <a:latin typeface="Goldplay" panose="00000500000000000000" pitchFamily="50" charset="0"/>
              </a:rPr>
              <a:t>ally </a:t>
            </a:r>
            <a:r>
              <a:rPr lang="en-US" dirty="0" smtClean="0">
                <a:latin typeface="Goldplay" panose="00000500000000000000" pitchFamily="50" charset="0"/>
              </a:rPr>
              <a:t>or SEND friendly.</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latin typeface="Goldplay" panose="00000500000000000000" pitchFamily="50" charset="0"/>
              </a:rPr>
              <a:t>Your positive engagement will lead to co-produce and design </a:t>
            </a:r>
            <a:r>
              <a:rPr lang="en-US" dirty="0">
                <a:latin typeface="Goldplay" panose="00000500000000000000" pitchFamily="50" charset="0"/>
              </a:rPr>
              <a:t>new </a:t>
            </a:r>
            <a:r>
              <a:rPr lang="en-US" dirty="0" err="1">
                <a:latin typeface="Goldplay" panose="00000500000000000000" pitchFamily="50" charset="0"/>
              </a:rPr>
              <a:t>programmes</a:t>
            </a:r>
            <a:r>
              <a:rPr lang="en-US" dirty="0">
                <a:latin typeface="Goldplay" panose="00000500000000000000" pitchFamily="50" charset="0"/>
              </a:rPr>
              <a:t> and offers </a:t>
            </a:r>
            <a:r>
              <a:rPr lang="en-US" dirty="0" smtClean="0">
                <a:latin typeface="Goldplay" panose="00000500000000000000" pitchFamily="50" charset="0"/>
              </a:rPr>
              <a:t>for this community increase as will your ability to secure </a:t>
            </a:r>
            <a:r>
              <a:rPr lang="en-US" dirty="0">
                <a:latin typeface="Goldplay" panose="00000500000000000000" pitchFamily="50" charset="0"/>
              </a:rPr>
              <a:t>funding to meet the needs of the community. </a:t>
            </a:r>
            <a:endParaRPr lang="en-GB" dirty="0">
              <a:latin typeface="Goldplay" panose="00000500000000000000" pitchFamily="50" charset="0"/>
            </a:endParaRPr>
          </a:p>
        </p:txBody>
      </p:sp>
      <p:sp>
        <p:nvSpPr>
          <p:cNvPr id="3" name="TextBox 2"/>
          <p:cNvSpPr txBox="1"/>
          <p:nvPr/>
        </p:nvSpPr>
        <p:spPr>
          <a:xfrm>
            <a:off x="1512278" y="766944"/>
            <a:ext cx="4621778" cy="523220"/>
          </a:xfrm>
          <a:prstGeom prst="rect">
            <a:avLst/>
          </a:prstGeom>
          <a:noFill/>
        </p:spPr>
        <p:txBody>
          <a:bodyPr wrap="none" rtlCol="0">
            <a:spAutoFit/>
          </a:bodyPr>
          <a:lstStyle/>
          <a:p>
            <a:r>
              <a:rPr lang="en-US" sz="2800" dirty="0" smtClean="0">
                <a:solidFill>
                  <a:srgbClr val="007EB9"/>
                </a:solidFill>
                <a:latin typeface="Goldplay" panose="00000500000000000000" pitchFamily="50" charset="0"/>
              </a:rPr>
              <a:t>By Committing </a:t>
            </a:r>
            <a:r>
              <a:rPr lang="en-US" sz="2800" dirty="0">
                <a:solidFill>
                  <a:srgbClr val="007EB9"/>
                </a:solidFill>
                <a:latin typeface="Goldplay" panose="00000500000000000000" pitchFamily="50" charset="0"/>
              </a:rPr>
              <a:t>to </a:t>
            </a:r>
            <a:r>
              <a:rPr lang="en-US" sz="2800" dirty="0" smtClean="0">
                <a:solidFill>
                  <a:srgbClr val="007EB9"/>
                </a:solidFill>
                <a:latin typeface="Goldplay" panose="00000500000000000000" pitchFamily="50" charset="0"/>
              </a:rPr>
              <a:t>inclusion</a:t>
            </a:r>
            <a:endParaRPr lang="en-US" sz="2800" dirty="0">
              <a:solidFill>
                <a:srgbClr val="007EB9"/>
              </a:solidFill>
              <a:latin typeface="Goldplay" panose="00000500000000000000" pitchFamily="50" charset="0"/>
            </a:endParaRPr>
          </a:p>
        </p:txBody>
      </p:sp>
    </p:spTree>
    <p:extLst>
      <p:ext uri="{BB962C8B-B14F-4D97-AF65-F5344CB8AC3E}">
        <p14:creationId xmlns:p14="http://schemas.microsoft.com/office/powerpoint/2010/main" val="121346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4797" y="783298"/>
            <a:ext cx="4835769" cy="5078313"/>
          </a:xfrm>
          <a:prstGeom prst="rect">
            <a:avLst/>
          </a:prstGeom>
          <a:noFill/>
        </p:spPr>
        <p:txBody>
          <a:bodyPr wrap="square" rtlCol="0">
            <a:spAutoFit/>
          </a:bodyPr>
          <a:lstStyle/>
          <a:p>
            <a:r>
              <a:rPr lang="en-US" dirty="0" smtClean="0">
                <a:latin typeface="Goldplay" panose="00000500000000000000" pitchFamily="50" charset="0"/>
              </a:rPr>
              <a:t>By including </a:t>
            </a:r>
            <a:r>
              <a:rPr lang="en-US" dirty="0">
                <a:latin typeface="Goldplay" panose="00000500000000000000" pitchFamily="50" charset="0"/>
              </a:rPr>
              <a:t>a child </a:t>
            </a:r>
            <a:r>
              <a:rPr lang="en-US" dirty="0" smtClean="0">
                <a:latin typeface="Goldplay" panose="00000500000000000000" pitchFamily="50" charset="0"/>
              </a:rPr>
              <a:t>with high/complex </a:t>
            </a:r>
            <a:r>
              <a:rPr lang="en-US" dirty="0">
                <a:latin typeface="Goldplay" panose="00000500000000000000" pitchFamily="50" charset="0"/>
              </a:rPr>
              <a:t>needs within your </a:t>
            </a:r>
            <a:r>
              <a:rPr lang="en-US" dirty="0" smtClean="0">
                <a:latin typeface="Goldplay" panose="00000500000000000000" pitchFamily="50" charset="0"/>
              </a:rPr>
              <a:t>provision, meeting their needs and building positive associations with them will lead to </a:t>
            </a:r>
            <a:r>
              <a:rPr lang="en-US" dirty="0" smtClean="0">
                <a:solidFill>
                  <a:srgbClr val="007EB9"/>
                </a:solidFill>
                <a:latin typeface="Goldplay" panose="00000500000000000000" pitchFamily="50" charset="0"/>
              </a:rPr>
              <a:t>early intervention, progression and development. </a:t>
            </a:r>
          </a:p>
          <a:p>
            <a:endParaRPr lang="en-US" dirty="0" smtClean="0">
              <a:latin typeface="Goldplay" panose="00000500000000000000" pitchFamily="50" charset="0"/>
            </a:endParaRPr>
          </a:p>
          <a:p>
            <a:endParaRPr lang="en-US" dirty="0">
              <a:latin typeface="Goldplay" panose="00000500000000000000" pitchFamily="50" charset="0"/>
            </a:endParaRPr>
          </a:p>
          <a:p>
            <a:r>
              <a:rPr lang="en-US" dirty="0" smtClean="0">
                <a:latin typeface="Goldplay" panose="00000500000000000000" pitchFamily="50" charset="0"/>
              </a:rPr>
              <a:t>This is how activity can become part of a social norm for high / complex needs children and young people, when the person is supported, enabled and empowered to do so. </a:t>
            </a:r>
          </a:p>
          <a:p>
            <a:endParaRPr lang="en-US" dirty="0" smtClean="0">
              <a:latin typeface="Goldplay" panose="00000500000000000000" pitchFamily="50" charset="0"/>
            </a:endParaRPr>
          </a:p>
          <a:p>
            <a:endParaRPr lang="en-US" dirty="0">
              <a:latin typeface="Goldplay" panose="00000500000000000000" pitchFamily="50" charset="0"/>
            </a:endParaRPr>
          </a:p>
          <a:p>
            <a:r>
              <a:rPr lang="en-US" dirty="0" smtClean="0">
                <a:latin typeface="Goldplay" panose="00000500000000000000" pitchFamily="50" charset="0"/>
              </a:rPr>
              <a:t>A person with high / complex needs included as part of their community and to be active benefits whole families, parents, </a:t>
            </a:r>
            <a:r>
              <a:rPr lang="en-US" dirty="0" err="1" smtClean="0">
                <a:latin typeface="Goldplay" panose="00000500000000000000" pitchFamily="50" charset="0"/>
              </a:rPr>
              <a:t>carers</a:t>
            </a:r>
            <a:r>
              <a:rPr lang="en-US" dirty="0" smtClean="0">
                <a:latin typeface="Goldplay" panose="00000500000000000000" pitchFamily="50" charset="0"/>
              </a:rPr>
              <a:t> and siblings. </a:t>
            </a:r>
            <a:endParaRPr lang="en-US" dirty="0">
              <a:latin typeface="Goldplay" panose="00000500000000000000" pitchFamily="50"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1787">
            <a:off x="5465056" y="1620267"/>
            <a:ext cx="4246221" cy="42462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173" y="4472336"/>
            <a:ext cx="2383563" cy="2385664"/>
          </a:xfrm>
          <a:prstGeom prst="rect">
            <a:avLst/>
          </a:prstGeom>
        </p:spPr>
      </p:pic>
    </p:spTree>
    <p:extLst>
      <p:ext uri="{BB962C8B-B14F-4D97-AF65-F5344CB8AC3E}">
        <p14:creationId xmlns:p14="http://schemas.microsoft.com/office/powerpoint/2010/main" val="2803109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07" y="5972486"/>
            <a:ext cx="2760785" cy="4659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08" y="5457658"/>
            <a:ext cx="2760785" cy="421128"/>
          </a:xfrm>
          <a:prstGeom prst="rect">
            <a:avLst/>
          </a:prstGeom>
        </p:spPr>
      </p:pic>
      <p:sp>
        <p:nvSpPr>
          <p:cNvPr id="2" name="TextBox 1"/>
          <p:cNvSpPr txBox="1"/>
          <p:nvPr/>
        </p:nvSpPr>
        <p:spPr>
          <a:xfrm>
            <a:off x="219807" y="608232"/>
            <a:ext cx="6761285" cy="3785652"/>
          </a:xfrm>
          <a:prstGeom prst="rect">
            <a:avLst/>
          </a:prstGeom>
          <a:noFill/>
        </p:spPr>
        <p:txBody>
          <a:bodyPr wrap="square" rtlCol="0">
            <a:spAutoFit/>
          </a:bodyPr>
          <a:lstStyle/>
          <a:p>
            <a:r>
              <a:rPr lang="en-US" sz="2000" b="1" dirty="0" smtClean="0">
                <a:solidFill>
                  <a:schemeClr val="bg1"/>
                </a:solidFill>
                <a:latin typeface="Goldplay" panose="00000500000000000000" pitchFamily="50" charset="0"/>
              </a:rPr>
              <a:t>Achieving inclusion within your offer for complex </a:t>
            </a:r>
            <a:r>
              <a:rPr lang="en-US" sz="2000" b="1" dirty="0">
                <a:solidFill>
                  <a:schemeClr val="bg1"/>
                </a:solidFill>
                <a:latin typeface="Goldplay" panose="00000500000000000000" pitchFamily="50" charset="0"/>
              </a:rPr>
              <a:t>and high needs </a:t>
            </a:r>
            <a:r>
              <a:rPr lang="en-US" sz="2000" b="1" dirty="0" smtClean="0">
                <a:solidFill>
                  <a:schemeClr val="bg1"/>
                </a:solidFill>
                <a:latin typeface="Goldplay" panose="00000500000000000000" pitchFamily="50" charset="0"/>
              </a:rPr>
              <a:t>children and young people can be done. </a:t>
            </a:r>
          </a:p>
          <a:p>
            <a:endParaRPr lang="en-US" sz="2000" b="1" dirty="0">
              <a:solidFill>
                <a:schemeClr val="bg1"/>
              </a:solidFill>
              <a:latin typeface="Goldplay" panose="00000500000000000000" pitchFamily="50" charset="0"/>
            </a:endParaRPr>
          </a:p>
          <a:p>
            <a:r>
              <a:rPr lang="en-US" sz="2000" b="1" dirty="0" smtClean="0">
                <a:solidFill>
                  <a:schemeClr val="bg1"/>
                </a:solidFill>
                <a:latin typeface="Goldplay" panose="00000500000000000000" pitchFamily="50" charset="0"/>
              </a:rPr>
              <a:t>It takes extra work but there are long term positive impacts on the children and young people that are supported to be active, enjoy sport, progress and achieve. </a:t>
            </a:r>
          </a:p>
          <a:p>
            <a:endParaRPr lang="en-US" sz="2000" b="1" dirty="0">
              <a:solidFill>
                <a:schemeClr val="bg1"/>
              </a:solidFill>
              <a:latin typeface="Goldplay" panose="00000500000000000000" pitchFamily="50" charset="0"/>
            </a:endParaRPr>
          </a:p>
          <a:p>
            <a:r>
              <a:rPr lang="en-US" sz="2000" b="1" dirty="0" smtClean="0">
                <a:solidFill>
                  <a:schemeClr val="bg1"/>
                </a:solidFill>
                <a:latin typeface="Goldplay" panose="00000500000000000000" pitchFamily="50" charset="0"/>
              </a:rPr>
              <a:t>Getting the right staff is important, it is very rewarding helping people and supporting them to be active. We can all learn from one another and be ambassadors for inclusion. </a:t>
            </a:r>
            <a:endParaRPr lang="en-GB" sz="2000" dirty="0"/>
          </a:p>
        </p:txBody>
      </p:sp>
      <p:sp>
        <p:nvSpPr>
          <p:cNvPr id="6" name="TextBox 5"/>
          <p:cNvSpPr txBox="1"/>
          <p:nvPr/>
        </p:nvSpPr>
        <p:spPr>
          <a:xfrm>
            <a:off x="219807" y="4647227"/>
            <a:ext cx="7923964" cy="646331"/>
          </a:xfrm>
          <a:prstGeom prst="rect">
            <a:avLst/>
          </a:prstGeom>
          <a:noFill/>
        </p:spPr>
        <p:txBody>
          <a:bodyPr wrap="none" rtlCol="0">
            <a:spAutoFit/>
          </a:bodyPr>
          <a:lstStyle/>
          <a:p>
            <a:r>
              <a:rPr lang="en-US" dirty="0" smtClean="0">
                <a:solidFill>
                  <a:schemeClr val="bg1"/>
                </a:solidFill>
                <a:latin typeface="Goldplay" panose="00000500000000000000" pitchFamily="50" charset="0"/>
              </a:rPr>
              <a:t>Thank you.</a:t>
            </a:r>
          </a:p>
          <a:p>
            <a:r>
              <a:rPr lang="en-US" dirty="0" smtClean="0">
                <a:solidFill>
                  <a:schemeClr val="bg1"/>
                </a:solidFill>
                <a:latin typeface="Goldplay" panose="00000500000000000000" pitchFamily="50" charset="0"/>
              </a:rPr>
              <a:t>For more information please contact: Gemma.Lynch@seashelltrust.org.uk</a:t>
            </a:r>
            <a:endParaRPr lang="en-GB" dirty="0">
              <a:solidFill>
                <a:schemeClr val="bg1"/>
              </a:solidFill>
              <a:latin typeface="Goldplay" panose="00000500000000000000" pitchFamily="50" charset="0"/>
            </a:endParaRPr>
          </a:p>
        </p:txBody>
      </p:sp>
    </p:spTree>
    <p:extLst>
      <p:ext uri="{BB962C8B-B14F-4D97-AF65-F5344CB8AC3E}">
        <p14:creationId xmlns:p14="http://schemas.microsoft.com/office/powerpoint/2010/main" val="388098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B4EF-3DA9-7845-B5A2-2239158BF305}"/>
              </a:ext>
            </a:extLst>
          </p:cNvPr>
          <p:cNvSpPr>
            <a:spLocks noGrp="1"/>
          </p:cNvSpPr>
          <p:nvPr>
            <p:ph type="ctrTitle"/>
          </p:nvPr>
        </p:nvSpPr>
        <p:spPr>
          <a:xfrm>
            <a:off x="684887" y="1163960"/>
            <a:ext cx="6548017" cy="729763"/>
          </a:xfrm>
        </p:spPr>
        <p:txBody>
          <a:bodyPr/>
          <a:lstStyle/>
          <a:p>
            <a:pPr algn="ctr"/>
            <a:r>
              <a:rPr lang="en-US" sz="2800" b="0" dirty="0" smtClean="0">
                <a:latin typeface="Goldplay" panose="00000500000000000000" pitchFamily="50" charset="0"/>
              </a:rPr>
              <a:t>An </a:t>
            </a:r>
            <a:r>
              <a:rPr lang="en-US" sz="2800" b="0" dirty="0">
                <a:latin typeface="Goldplay" panose="00000500000000000000" pitchFamily="50" charset="0"/>
              </a:rPr>
              <a:t>extraordinary place for extraordinary people</a:t>
            </a:r>
            <a:endParaRPr lang="en-US" sz="2800" b="0" dirty="0"/>
          </a:p>
        </p:txBody>
      </p:sp>
      <p:sp>
        <p:nvSpPr>
          <p:cNvPr id="4" name="Content Placeholder 3">
            <a:extLst>
              <a:ext uri="{FF2B5EF4-FFF2-40B4-BE49-F238E27FC236}">
                <a16:creationId xmlns:a16="http://schemas.microsoft.com/office/drawing/2014/main" id="{2CD16991-AAAF-8D40-8411-056DD9F61239}"/>
              </a:ext>
            </a:extLst>
          </p:cNvPr>
          <p:cNvSpPr>
            <a:spLocks noGrp="1"/>
          </p:cNvSpPr>
          <p:nvPr>
            <p:ph idx="10"/>
          </p:nvPr>
        </p:nvSpPr>
        <p:spPr>
          <a:xfrm>
            <a:off x="238309" y="2361724"/>
            <a:ext cx="7518335" cy="1670541"/>
          </a:xfrm>
        </p:spPr>
        <p:txBody>
          <a:bodyPr/>
          <a:lstStyle/>
          <a:p>
            <a:pPr marL="285750" indent="-285750">
              <a:buClr>
                <a:srgbClr val="00A38C"/>
              </a:buClr>
              <a:buFont typeface="Arial" panose="020B0604020202020204" pitchFamily="34" charset="0"/>
              <a:buChar char="•"/>
            </a:pPr>
            <a:r>
              <a:rPr lang="en-US" sz="1800" dirty="0">
                <a:latin typeface="Goldplay" panose="00000500000000000000" pitchFamily="50" charset="0"/>
              </a:rPr>
              <a:t>Non-maintained specialist school, college and residential provision</a:t>
            </a:r>
          </a:p>
          <a:p>
            <a:pPr marL="285750" indent="-285750">
              <a:buClr>
                <a:srgbClr val="00A38C"/>
              </a:buClr>
              <a:buFont typeface="Arial" panose="020B0604020202020204" pitchFamily="34" charset="0"/>
              <a:buChar char="•"/>
            </a:pPr>
            <a:r>
              <a:rPr lang="en-US" sz="1800" dirty="0" smtClean="0">
                <a:latin typeface="Goldplay" panose="00000500000000000000" pitchFamily="50" charset="0"/>
              </a:rPr>
              <a:t>National </a:t>
            </a:r>
            <a:r>
              <a:rPr lang="en-US" sz="1800" dirty="0">
                <a:latin typeface="Goldplay" panose="00000500000000000000" pitchFamily="50" charset="0"/>
              </a:rPr>
              <a:t>Learning Disability Charity</a:t>
            </a:r>
          </a:p>
          <a:p>
            <a:pPr marL="285750" indent="-285750">
              <a:buClr>
                <a:srgbClr val="00A38C"/>
              </a:buClr>
              <a:buFont typeface="Arial" panose="020B0604020202020204" pitchFamily="34" charset="0"/>
              <a:buChar char="•"/>
            </a:pPr>
            <a:r>
              <a:rPr lang="en-US" sz="1800" dirty="0" smtClean="0">
                <a:latin typeface="Goldplay" panose="00000500000000000000" pitchFamily="50" charset="0"/>
              </a:rPr>
              <a:t>Provide </a:t>
            </a:r>
            <a:r>
              <a:rPr lang="en-US" sz="1800" dirty="0">
                <a:latin typeface="Goldplay" panose="00000500000000000000" pitchFamily="50" charset="0"/>
              </a:rPr>
              <a:t>education, care, support for people aged 2 to 25 years old</a:t>
            </a:r>
          </a:p>
          <a:p>
            <a:pPr marL="285750" indent="-285750">
              <a:buClr>
                <a:srgbClr val="00A38C"/>
              </a:buClr>
              <a:buFont typeface="Arial" panose="020B0604020202020204" pitchFamily="34" charset="0"/>
              <a:buChar char="•"/>
            </a:pPr>
            <a:r>
              <a:rPr lang="en-US" sz="1800" dirty="0" smtClean="0">
                <a:latin typeface="Goldplay" panose="00000500000000000000" pitchFamily="50" charset="0"/>
              </a:rPr>
              <a:t>Expertise </a:t>
            </a:r>
            <a:r>
              <a:rPr lang="en-US" sz="1800" dirty="0">
                <a:latin typeface="Goldplay" panose="00000500000000000000" pitchFamily="50" charset="0"/>
              </a:rPr>
              <a:t>in our specialist </a:t>
            </a:r>
            <a:r>
              <a:rPr lang="en-US" sz="1800" dirty="0" smtClean="0">
                <a:latin typeface="Goldplay" panose="00000500000000000000" pitchFamily="50" charset="0"/>
              </a:rPr>
              <a:t>Teachers</a:t>
            </a:r>
            <a:r>
              <a:rPr lang="en-US" sz="1800" dirty="0">
                <a:latin typeface="Goldplay" panose="00000500000000000000" pitchFamily="50" charset="0"/>
              </a:rPr>
              <a:t>, </a:t>
            </a:r>
            <a:r>
              <a:rPr lang="en-US" sz="1800" dirty="0" smtClean="0">
                <a:latin typeface="Goldplay" panose="00000500000000000000" pitchFamily="50" charset="0"/>
              </a:rPr>
              <a:t>Care Staff</a:t>
            </a:r>
            <a:r>
              <a:rPr lang="en-US" sz="1800" dirty="0">
                <a:latin typeface="Goldplay" panose="00000500000000000000" pitchFamily="50" charset="0"/>
              </a:rPr>
              <a:t>, </a:t>
            </a:r>
            <a:r>
              <a:rPr lang="en-US" sz="1800" dirty="0" smtClean="0">
                <a:latin typeface="Goldplay" panose="00000500000000000000" pitchFamily="50" charset="0"/>
              </a:rPr>
              <a:t>Therapy </a:t>
            </a:r>
            <a:r>
              <a:rPr lang="en-US" sz="1800" dirty="0">
                <a:latin typeface="Goldplay" panose="00000500000000000000" pitchFamily="50" charset="0"/>
              </a:rPr>
              <a:t>and </a:t>
            </a:r>
            <a:r>
              <a:rPr lang="en-US" sz="1800" dirty="0" smtClean="0">
                <a:latin typeface="Goldplay" panose="00000500000000000000" pitchFamily="50" charset="0"/>
              </a:rPr>
              <a:t>Nursing Teams</a:t>
            </a:r>
            <a:r>
              <a:rPr lang="en-US" sz="1800" dirty="0">
                <a:latin typeface="Goldplay" panose="00000500000000000000" pitchFamily="50" charset="0"/>
              </a:rPr>
              <a:t>, </a:t>
            </a:r>
            <a:r>
              <a:rPr lang="en-US" sz="1800" dirty="0" smtClean="0">
                <a:latin typeface="Goldplay" panose="00000500000000000000" pitchFamily="50" charset="0"/>
              </a:rPr>
              <a:t>Assistive Technology </a:t>
            </a:r>
            <a:r>
              <a:rPr lang="en-US" sz="1800" dirty="0">
                <a:latin typeface="Goldplay" panose="00000500000000000000" pitchFamily="50" charset="0"/>
              </a:rPr>
              <a:t>and </a:t>
            </a:r>
            <a:r>
              <a:rPr lang="en-US" sz="1800" dirty="0" smtClean="0">
                <a:latin typeface="Goldplay" panose="00000500000000000000" pitchFamily="50" charset="0"/>
              </a:rPr>
              <a:t>Seashell Active Coaches</a:t>
            </a:r>
            <a:r>
              <a:rPr lang="en-US" sz="1800" dirty="0">
                <a:latin typeface="Goldplay" panose="00000500000000000000" pitchFamily="50" charset="0"/>
              </a:rPr>
              <a:t>. </a:t>
            </a:r>
            <a:endParaRPr lang="en-GB" sz="1800" dirty="0">
              <a:latin typeface="Goldplay" panose="00000500000000000000" pitchFamily="50"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88" y="3354263"/>
            <a:ext cx="4342936" cy="434293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038" y="5525731"/>
            <a:ext cx="1587194" cy="1588594"/>
          </a:xfrm>
          <a:prstGeom prst="rect">
            <a:avLst/>
          </a:prstGeom>
        </p:spPr>
      </p:pic>
      <p:sp>
        <p:nvSpPr>
          <p:cNvPr id="9" name="TextBox 8"/>
          <p:cNvSpPr txBox="1"/>
          <p:nvPr/>
        </p:nvSpPr>
        <p:spPr>
          <a:xfrm>
            <a:off x="2998495" y="529436"/>
            <a:ext cx="1997964" cy="584775"/>
          </a:xfrm>
          <a:prstGeom prst="rect">
            <a:avLst/>
          </a:prstGeom>
          <a:noFill/>
        </p:spPr>
        <p:txBody>
          <a:bodyPr wrap="square" rtlCol="0">
            <a:spAutoFit/>
          </a:bodyPr>
          <a:lstStyle/>
          <a:p>
            <a:r>
              <a:rPr lang="en-US" sz="3200" b="1" dirty="0">
                <a:solidFill>
                  <a:srgbClr val="007EB9"/>
                </a:solidFill>
                <a:latin typeface="Goldplay" panose="00000500000000000000" pitchFamily="50" charset="0"/>
              </a:rPr>
              <a:t>Seashell</a:t>
            </a:r>
            <a:endParaRPr lang="en-GB" sz="2800" b="1" dirty="0">
              <a:solidFill>
                <a:srgbClr val="007EB9"/>
              </a:solidFill>
            </a:endParaRPr>
          </a:p>
        </p:txBody>
      </p:sp>
    </p:spTree>
    <p:extLst>
      <p:ext uri="{BB962C8B-B14F-4D97-AF65-F5344CB8AC3E}">
        <p14:creationId xmlns:p14="http://schemas.microsoft.com/office/powerpoint/2010/main" val="3607196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729" y="1714500"/>
            <a:ext cx="6576646" cy="4524315"/>
          </a:xfrm>
          <a:prstGeom prst="rect">
            <a:avLst/>
          </a:prstGeom>
          <a:noFill/>
        </p:spPr>
        <p:txBody>
          <a:bodyPr wrap="square" rtlCol="0">
            <a:spAutoFit/>
          </a:bodyPr>
          <a:lstStyle/>
          <a:p>
            <a:pPr marL="285750" indent="-285750">
              <a:buClr>
                <a:srgbClr val="00A38C"/>
              </a:buClr>
              <a:buFont typeface="Arial" panose="020B0604020202020204" pitchFamily="34" charset="0"/>
              <a:buChar char="•"/>
            </a:pPr>
            <a:r>
              <a:rPr lang="en-US" dirty="0">
                <a:latin typeface="Goldplay" panose="00000500000000000000" pitchFamily="50" charset="0"/>
              </a:rPr>
              <a:t>Seashell Active staff work </a:t>
            </a:r>
            <a:r>
              <a:rPr lang="en-US" dirty="0" smtClean="0">
                <a:latin typeface="Goldplay" panose="00000500000000000000" pitchFamily="50" charset="0"/>
              </a:rPr>
              <a:t>with Seashell </a:t>
            </a:r>
            <a:r>
              <a:rPr lang="en-US" dirty="0" smtClean="0">
                <a:solidFill>
                  <a:srgbClr val="007EB9"/>
                </a:solidFill>
                <a:latin typeface="Goldplay" panose="00000500000000000000" pitchFamily="50" charset="0"/>
              </a:rPr>
              <a:t>Education, Care </a:t>
            </a:r>
            <a:r>
              <a:rPr lang="en-US" dirty="0">
                <a:solidFill>
                  <a:srgbClr val="007EB9"/>
                </a:solidFill>
                <a:latin typeface="Goldplay" panose="00000500000000000000" pitchFamily="50" charset="0"/>
              </a:rPr>
              <a:t>and </a:t>
            </a:r>
            <a:r>
              <a:rPr lang="en-US" dirty="0" smtClean="0">
                <a:solidFill>
                  <a:srgbClr val="007EB9"/>
                </a:solidFill>
                <a:latin typeface="Goldplay" panose="00000500000000000000" pitchFamily="50" charset="0"/>
              </a:rPr>
              <a:t>Therapy </a:t>
            </a:r>
            <a:r>
              <a:rPr lang="en-US" dirty="0">
                <a:solidFill>
                  <a:srgbClr val="007EB9"/>
                </a:solidFill>
                <a:latin typeface="Goldplay" panose="00000500000000000000" pitchFamily="50" charset="0"/>
              </a:rPr>
              <a:t>teams </a:t>
            </a:r>
            <a:r>
              <a:rPr lang="en-US" dirty="0">
                <a:latin typeface="Goldplay" panose="00000500000000000000" pitchFamily="50" charset="0"/>
              </a:rPr>
              <a:t>at Seashell </a:t>
            </a:r>
            <a:r>
              <a:rPr lang="en-US" dirty="0" smtClean="0">
                <a:latin typeface="Goldplay" panose="00000500000000000000" pitchFamily="50" charset="0"/>
              </a:rPr>
              <a:t>to promote health and wellbeing to all students and residents and provide opportunities to be active.</a:t>
            </a:r>
          </a:p>
          <a:p>
            <a:pPr>
              <a:buClr>
                <a:srgbClr val="00A38C"/>
              </a:buCl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latin typeface="Goldplay" panose="00000500000000000000" pitchFamily="50" charset="0"/>
              </a:rPr>
              <a:t>Working together, each activity is made inclusive from a person </a:t>
            </a:r>
            <a:r>
              <a:rPr lang="en-US" dirty="0" err="1" smtClean="0">
                <a:latin typeface="Goldplay" panose="00000500000000000000" pitchFamily="50" charset="0"/>
              </a:rPr>
              <a:t>centred</a:t>
            </a:r>
            <a:r>
              <a:rPr lang="en-US" dirty="0" smtClean="0">
                <a:latin typeface="Goldplay" panose="00000500000000000000" pitchFamily="50" charset="0"/>
              </a:rPr>
              <a:t> perspective by first understanding the students needs and enabling access to the activity.</a:t>
            </a:r>
          </a:p>
          <a:p>
            <a:pPr>
              <a:buClr>
                <a:srgbClr val="00A38C"/>
              </a:buClr>
            </a:pPr>
            <a:endParaRPr lang="en-US" dirty="0" smtClean="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latin typeface="Goldplay" panose="00000500000000000000" pitchFamily="50" charset="0"/>
              </a:rPr>
              <a:t>By working together, the staff assist each student to be active and to improve their health and wellbeing. Staff are able to support being active, can communicate and educate the student in learning </a:t>
            </a:r>
            <a:r>
              <a:rPr lang="en-US" dirty="0">
                <a:latin typeface="Goldplay" panose="00000500000000000000" pitchFamily="50" charset="0"/>
              </a:rPr>
              <a:t>a skill, </a:t>
            </a:r>
            <a:r>
              <a:rPr lang="en-US" dirty="0" smtClean="0">
                <a:latin typeface="Goldplay" panose="00000500000000000000" pitchFamily="50" charset="0"/>
              </a:rPr>
              <a:t>to enjoy being </a:t>
            </a:r>
            <a:r>
              <a:rPr lang="en-US" dirty="0">
                <a:latin typeface="Goldplay" panose="00000500000000000000" pitchFamily="50" charset="0"/>
              </a:rPr>
              <a:t>active, track developmental goals, assist with gross motor and fine motor skills </a:t>
            </a:r>
            <a:r>
              <a:rPr lang="en-US" dirty="0" smtClean="0">
                <a:latin typeface="Goldplay" panose="00000500000000000000" pitchFamily="50" charset="0"/>
              </a:rPr>
              <a:t>development.</a:t>
            </a:r>
          </a:p>
          <a:p>
            <a:pPr>
              <a:buClr>
                <a:srgbClr val="00A38C"/>
              </a:buClr>
            </a:pPr>
            <a:endParaRPr lang="en-US" dirty="0">
              <a:latin typeface="Goldplay" panose="00000500000000000000" pitchFamily="50" charset="0"/>
            </a:endParaRPr>
          </a:p>
        </p:txBody>
      </p:sp>
      <p:sp>
        <p:nvSpPr>
          <p:cNvPr id="3" name="Title 1">
            <a:extLst>
              <a:ext uri="{FF2B5EF4-FFF2-40B4-BE49-F238E27FC236}">
                <a16:creationId xmlns:a16="http://schemas.microsoft.com/office/drawing/2014/main" id="{8B8C1A34-4FA0-FD4B-A64C-21E14CA2541E}"/>
              </a:ext>
            </a:extLst>
          </p:cNvPr>
          <p:cNvSpPr txBox="1">
            <a:spLocks/>
          </p:cNvSpPr>
          <p:nvPr/>
        </p:nvSpPr>
        <p:spPr>
          <a:xfrm>
            <a:off x="1815656" y="498088"/>
            <a:ext cx="7296812" cy="433876"/>
          </a:xfrm>
          <a:prstGeom prst="rect">
            <a:avLst/>
          </a:prstGeom>
        </p:spPr>
        <p:txBody>
          <a:bodyPr/>
          <a:lstStyle>
            <a:lvl1pPr algn="l" defTabSz="914400" rtl="0" eaLnBrk="1" latinLnBrk="0" hangingPunct="1">
              <a:lnSpc>
                <a:spcPct val="90000"/>
              </a:lnSpc>
              <a:spcBef>
                <a:spcPct val="0"/>
              </a:spcBef>
              <a:buNone/>
              <a:defRPr sz="3900" b="1" i="0" kern="1200">
                <a:solidFill>
                  <a:srgbClr val="007EB9"/>
                </a:solidFill>
                <a:latin typeface="Goldplay" pitchFamily="2" charset="77"/>
                <a:ea typeface="+mj-ea"/>
                <a:cs typeface="+mj-cs"/>
              </a:defRPr>
            </a:lvl1pPr>
          </a:lstStyle>
          <a:p>
            <a:r>
              <a:rPr lang="en-US" sz="2800" b="0" smtClean="0"/>
              <a:t>Seashell Active</a:t>
            </a:r>
            <a:endParaRPr lang="en-US" sz="2800" b="0" dirty="0"/>
          </a:p>
        </p:txBody>
      </p:sp>
    </p:spTree>
    <p:extLst>
      <p:ext uri="{BB962C8B-B14F-4D97-AF65-F5344CB8AC3E}">
        <p14:creationId xmlns:p14="http://schemas.microsoft.com/office/powerpoint/2010/main" val="182821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1A34-4FA0-FD4B-A64C-21E14CA2541E}"/>
              </a:ext>
            </a:extLst>
          </p:cNvPr>
          <p:cNvSpPr>
            <a:spLocks noGrp="1"/>
          </p:cNvSpPr>
          <p:nvPr>
            <p:ph type="ctrTitle"/>
          </p:nvPr>
        </p:nvSpPr>
        <p:spPr>
          <a:xfrm>
            <a:off x="1577029" y="307581"/>
            <a:ext cx="7296812" cy="433876"/>
          </a:xfrm>
        </p:spPr>
        <p:txBody>
          <a:bodyPr/>
          <a:lstStyle/>
          <a:p>
            <a:r>
              <a:rPr lang="en-US" sz="2800" b="0" dirty="0" smtClean="0"/>
              <a:t>Seashell Active</a:t>
            </a:r>
            <a:endParaRPr lang="en-US" sz="2800" b="0" dirty="0"/>
          </a:p>
        </p:txBody>
      </p:sp>
      <p:sp>
        <p:nvSpPr>
          <p:cNvPr id="5" name="Content Placeholder 4">
            <a:extLst>
              <a:ext uri="{FF2B5EF4-FFF2-40B4-BE49-F238E27FC236}">
                <a16:creationId xmlns:a16="http://schemas.microsoft.com/office/drawing/2014/main" id="{158D4E0F-FA70-0B44-A8F7-ADD6794D3BE8}"/>
              </a:ext>
            </a:extLst>
          </p:cNvPr>
          <p:cNvSpPr>
            <a:spLocks noGrp="1"/>
          </p:cNvSpPr>
          <p:nvPr>
            <p:ph idx="11"/>
          </p:nvPr>
        </p:nvSpPr>
        <p:spPr>
          <a:xfrm>
            <a:off x="1717593" y="931964"/>
            <a:ext cx="4603531" cy="3666394"/>
          </a:xfrm>
        </p:spPr>
        <p:txBody>
          <a:bodyPr/>
          <a:lstStyle/>
          <a:p>
            <a:r>
              <a:rPr lang="en-US" sz="1800" b="1" dirty="0" smtClean="0">
                <a:solidFill>
                  <a:srgbClr val="007EB9"/>
                </a:solidFill>
                <a:latin typeface="Goldplay" panose="00000500000000000000" pitchFamily="50" charset="0"/>
              </a:rPr>
              <a:t>Our </a:t>
            </a:r>
            <a:r>
              <a:rPr lang="en-US" sz="1800" b="1" dirty="0">
                <a:solidFill>
                  <a:srgbClr val="007EB9"/>
                </a:solidFill>
                <a:latin typeface="Goldplay" panose="00000500000000000000" pitchFamily="50" charset="0"/>
              </a:rPr>
              <a:t>offer is: </a:t>
            </a:r>
          </a:p>
          <a:p>
            <a:pPr marL="228600" indent="-228600">
              <a:buClr>
                <a:srgbClr val="00A38C"/>
              </a:buClr>
              <a:buFont typeface="Arial" panose="020B0604020202020204" pitchFamily="34" charset="0"/>
              <a:buChar char="•"/>
            </a:pPr>
            <a:r>
              <a:rPr lang="en-US" sz="1800" dirty="0" smtClean="0">
                <a:latin typeface="Goldplay" panose="00000500000000000000" pitchFamily="50" charset="0"/>
              </a:rPr>
              <a:t>Swimming</a:t>
            </a:r>
            <a:endParaRPr lang="en-US" sz="1800" dirty="0">
              <a:latin typeface="Goldplay" panose="00000500000000000000" pitchFamily="50" charset="0"/>
            </a:endParaRPr>
          </a:p>
          <a:p>
            <a:pPr marL="228600" indent="-228600">
              <a:buClr>
                <a:srgbClr val="00A38C"/>
              </a:buClr>
              <a:buFont typeface="Arial" panose="020B0604020202020204" pitchFamily="34" charset="0"/>
              <a:buChar char="•"/>
            </a:pPr>
            <a:r>
              <a:rPr lang="en-US" sz="1800" dirty="0">
                <a:latin typeface="Goldplay" panose="00000500000000000000" pitchFamily="50" charset="0"/>
              </a:rPr>
              <a:t>Hydro Therapy	</a:t>
            </a:r>
          </a:p>
          <a:p>
            <a:pPr marL="228600" indent="-228600">
              <a:buClr>
                <a:srgbClr val="00A38C"/>
              </a:buClr>
              <a:buFont typeface="Arial" panose="020B0604020202020204" pitchFamily="34" charset="0"/>
              <a:buChar char="•"/>
            </a:pPr>
            <a:r>
              <a:rPr lang="en-US" sz="1800" dirty="0">
                <a:latin typeface="Goldplay" panose="00000500000000000000" pitchFamily="50" charset="0"/>
              </a:rPr>
              <a:t>Cycling		</a:t>
            </a:r>
          </a:p>
          <a:p>
            <a:pPr marL="228600" indent="-228600">
              <a:buClr>
                <a:srgbClr val="00A38C"/>
              </a:buClr>
              <a:buFont typeface="Arial" panose="020B0604020202020204" pitchFamily="34" charset="0"/>
              <a:buChar char="•"/>
            </a:pPr>
            <a:r>
              <a:rPr lang="en-US" sz="1800" dirty="0">
                <a:latin typeface="Goldplay" panose="00000500000000000000" pitchFamily="50" charset="0"/>
              </a:rPr>
              <a:t>Fitness and Yoga		</a:t>
            </a:r>
          </a:p>
          <a:p>
            <a:pPr marL="228600" indent="-228600">
              <a:buClr>
                <a:srgbClr val="00A38C"/>
              </a:buClr>
              <a:buFont typeface="Arial" panose="020B0604020202020204" pitchFamily="34" charset="0"/>
              <a:buChar char="•"/>
            </a:pPr>
            <a:r>
              <a:rPr lang="en-US" sz="1800" dirty="0">
                <a:latin typeface="Goldplay" panose="00000500000000000000" pitchFamily="50" charset="0"/>
              </a:rPr>
              <a:t>Climbing</a:t>
            </a:r>
          </a:p>
          <a:p>
            <a:pPr marL="228600" indent="-228600">
              <a:buClr>
                <a:srgbClr val="00A38C"/>
              </a:buClr>
              <a:buFont typeface="Arial" panose="020B0604020202020204" pitchFamily="34" charset="0"/>
              <a:buChar char="•"/>
            </a:pPr>
            <a:r>
              <a:rPr lang="en-US" sz="1800" dirty="0">
                <a:latin typeface="Goldplay" panose="00000500000000000000" pitchFamily="50" charset="0"/>
              </a:rPr>
              <a:t>Rebound Therapy		</a:t>
            </a:r>
          </a:p>
          <a:p>
            <a:pPr marL="228600" indent="-228600">
              <a:buClr>
                <a:srgbClr val="00A38C"/>
              </a:buClr>
              <a:buFont typeface="Arial" panose="020B0604020202020204" pitchFamily="34" charset="0"/>
              <a:buChar char="•"/>
            </a:pPr>
            <a:r>
              <a:rPr lang="en-US" sz="1800" dirty="0">
                <a:latin typeface="Goldplay" panose="00000500000000000000" pitchFamily="50" charset="0"/>
              </a:rPr>
              <a:t>Football		</a:t>
            </a:r>
          </a:p>
          <a:p>
            <a:pPr marL="228600" indent="-228600">
              <a:buClr>
                <a:srgbClr val="00A38C"/>
              </a:buClr>
              <a:buFont typeface="Arial" panose="020B0604020202020204" pitchFamily="34" charset="0"/>
              <a:buChar char="•"/>
            </a:pPr>
            <a:r>
              <a:rPr lang="en-US" sz="1800" dirty="0">
                <a:latin typeface="Goldplay" panose="00000500000000000000" pitchFamily="50" charset="0"/>
              </a:rPr>
              <a:t>Cricket		</a:t>
            </a:r>
          </a:p>
          <a:p>
            <a:pPr marL="228600" indent="-228600">
              <a:buClr>
                <a:srgbClr val="00A38C"/>
              </a:buClr>
              <a:buFont typeface="Arial" panose="020B0604020202020204" pitchFamily="34" charset="0"/>
              <a:buChar char="•"/>
            </a:pPr>
            <a:r>
              <a:rPr lang="en-US" sz="1800" dirty="0" err="1">
                <a:latin typeface="Goldplay" panose="00000500000000000000" pitchFamily="50" charset="0"/>
              </a:rPr>
              <a:t>Multisports</a:t>
            </a:r>
            <a:endParaRPr lang="en-US" sz="1800" dirty="0">
              <a:latin typeface="Goldplay" panose="00000500000000000000" pitchFamily="50" charset="0"/>
            </a:endParaRPr>
          </a:p>
          <a:p>
            <a:endParaRPr lang="en-US" dirty="0"/>
          </a:p>
        </p:txBody>
      </p:sp>
      <p:sp>
        <p:nvSpPr>
          <p:cNvPr id="6" name="TextBox 5"/>
          <p:cNvSpPr txBox="1"/>
          <p:nvPr/>
        </p:nvSpPr>
        <p:spPr>
          <a:xfrm>
            <a:off x="1717593" y="4958337"/>
            <a:ext cx="3523457" cy="1754326"/>
          </a:xfrm>
          <a:prstGeom prst="rect">
            <a:avLst/>
          </a:prstGeom>
          <a:noFill/>
        </p:spPr>
        <p:txBody>
          <a:bodyPr wrap="square" rtlCol="0">
            <a:spAutoFit/>
          </a:bodyPr>
          <a:lstStyle/>
          <a:p>
            <a:r>
              <a:rPr lang="en-US" dirty="0" smtClean="0">
                <a:solidFill>
                  <a:srgbClr val="007EB9"/>
                </a:solidFill>
                <a:latin typeface="Goldplay" panose="00000500000000000000" pitchFamily="50" charset="0"/>
              </a:rPr>
              <a:t>Seashell Active extends the offer and to communities outside of school and college hours delivering evenings, weekends and school holidays. </a:t>
            </a:r>
            <a:endParaRPr lang="en-US" dirty="0">
              <a:solidFill>
                <a:srgbClr val="007EB9"/>
              </a:solidFill>
              <a:latin typeface="Goldplay" panose="00000500000000000000" pitchFamily="50"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435" y="1899838"/>
            <a:ext cx="3918565" cy="51962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080" y="5413248"/>
            <a:ext cx="931964" cy="931964"/>
          </a:xfrm>
          <a:prstGeom prst="rect">
            <a:avLst/>
          </a:prstGeom>
        </p:spPr>
      </p:pic>
    </p:spTree>
    <p:extLst>
      <p:ext uri="{BB962C8B-B14F-4D97-AF65-F5344CB8AC3E}">
        <p14:creationId xmlns:p14="http://schemas.microsoft.com/office/powerpoint/2010/main" val="84464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33558" y="3732237"/>
            <a:ext cx="7296812" cy="3105443"/>
          </a:xfrm>
        </p:spPr>
        <p:txBody>
          <a:bodyPr/>
          <a:lstStyle/>
          <a:p>
            <a:r>
              <a:rPr lang="en-US" sz="2400" dirty="0" smtClean="0">
                <a:latin typeface="Goldplay" panose="00000500000000000000" pitchFamily="50" charset="0"/>
              </a:rPr>
              <a:t>Activity Framework</a:t>
            </a:r>
            <a:r>
              <a:rPr lang="en-US" sz="2400" dirty="0">
                <a:latin typeface="Goldplay" panose="00000500000000000000" pitchFamily="50" charset="0"/>
              </a:rPr>
              <a:t/>
            </a:r>
            <a:br>
              <a:rPr lang="en-US" sz="2400" dirty="0">
                <a:latin typeface="Goldplay" panose="00000500000000000000" pitchFamily="50" charset="0"/>
              </a:rPr>
            </a:br>
            <a:r>
              <a:rPr lang="en-US" sz="2400" dirty="0">
                <a:latin typeface="Goldplay" panose="00000500000000000000" pitchFamily="50" charset="0"/>
              </a:rPr>
              <a:t/>
            </a:r>
            <a:br>
              <a:rPr lang="en-US" sz="2400" dirty="0">
                <a:latin typeface="Goldplay" panose="00000500000000000000" pitchFamily="50" charset="0"/>
              </a:rPr>
            </a:br>
            <a:r>
              <a:rPr lang="en-US" sz="1800" b="0" dirty="0">
                <a:solidFill>
                  <a:schemeClr val="tx1"/>
                </a:solidFill>
                <a:latin typeface="Goldplay" panose="00000500000000000000" pitchFamily="50" charset="0"/>
              </a:rPr>
              <a:t>At Seashell because of the complex learning needs of our </a:t>
            </a:r>
            <a:r>
              <a:rPr lang="en-US" sz="1800" b="0" dirty="0" smtClean="0">
                <a:solidFill>
                  <a:schemeClr val="tx1"/>
                </a:solidFill>
                <a:latin typeface="Goldplay" panose="00000500000000000000" pitchFamily="50" charset="0"/>
              </a:rPr>
              <a:t>students, </a:t>
            </a:r>
            <a:r>
              <a:rPr lang="en-US" sz="1800" b="0" dirty="0">
                <a:solidFill>
                  <a:schemeClr val="tx1"/>
                </a:solidFill>
                <a:latin typeface="Goldplay" panose="00000500000000000000" pitchFamily="50" charset="0"/>
              </a:rPr>
              <a:t>our staff </a:t>
            </a:r>
            <a:r>
              <a:rPr lang="en-US" sz="1800" b="0" dirty="0" smtClean="0">
                <a:solidFill>
                  <a:schemeClr val="tx1"/>
                </a:solidFill>
                <a:latin typeface="Goldplay" panose="00000500000000000000" pitchFamily="50" charset="0"/>
              </a:rPr>
              <a:t>have developed activity frameworks for the delivery, teaching and coaching of an activity. </a:t>
            </a:r>
            <a:br>
              <a:rPr lang="en-US" sz="1800" b="0" dirty="0" smtClean="0">
                <a:solidFill>
                  <a:schemeClr val="tx1"/>
                </a:solidFill>
                <a:latin typeface="Goldplay" panose="00000500000000000000" pitchFamily="50" charset="0"/>
              </a:rPr>
            </a:br>
            <a:r>
              <a:rPr lang="en-US" sz="1800" b="0" dirty="0">
                <a:solidFill>
                  <a:schemeClr val="tx1"/>
                </a:solidFill>
                <a:latin typeface="Goldplay" panose="00000500000000000000" pitchFamily="50" charset="0"/>
              </a:rPr>
              <a:t/>
            </a:r>
            <a:br>
              <a:rPr lang="en-US" sz="1800" b="0" dirty="0">
                <a:solidFill>
                  <a:schemeClr val="tx1"/>
                </a:solidFill>
                <a:latin typeface="Goldplay" panose="00000500000000000000" pitchFamily="50" charset="0"/>
              </a:rPr>
            </a:br>
            <a:r>
              <a:rPr lang="en-US" sz="1800" b="0" dirty="0" smtClean="0">
                <a:solidFill>
                  <a:schemeClr val="tx1"/>
                </a:solidFill>
                <a:latin typeface="Goldplay" panose="00000500000000000000" pitchFamily="50" charset="0"/>
              </a:rPr>
              <a:t>We look at the lowest level of accreditation or achievement in an activity offered by an NGB in a sport or physical activity and reduce it even further so that every person can achieve, develop their skill and ability to be active within that sport and celebrate their achievements. </a:t>
            </a:r>
            <a:br>
              <a:rPr lang="en-US" sz="1800" b="0" dirty="0" smtClean="0">
                <a:solidFill>
                  <a:schemeClr val="tx1"/>
                </a:solidFill>
                <a:latin typeface="Goldplay" panose="00000500000000000000" pitchFamily="50" charset="0"/>
              </a:rPr>
            </a:br>
            <a:r>
              <a:rPr lang="en-US" sz="1800" b="0" dirty="0">
                <a:solidFill>
                  <a:schemeClr val="tx1"/>
                </a:solidFill>
                <a:latin typeface="Goldplay" panose="00000500000000000000" pitchFamily="50" charset="0"/>
              </a:rPr>
              <a:t/>
            </a:r>
            <a:br>
              <a:rPr lang="en-US" sz="1800" b="0" dirty="0">
                <a:solidFill>
                  <a:schemeClr val="tx1"/>
                </a:solidFill>
                <a:latin typeface="Goldplay" panose="00000500000000000000" pitchFamily="50" charset="0"/>
              </a:rPr>
            </a:br>
            <a:r>
              <a:rPr lang="en-US" sz="1800" b="0" dirty="0" smtClean="0">
                <a:solidFill>
                  <a:schemeClr val="tx1"/>
                </a:solidFill>
                <a:latin typeface="Goldplay" panose="00000500000000000000" pitchFamily="50" charset="0"/>
              </a:rPr>
              <a:t>From September 2022 Seashell Active are piloting these frameworks in Swimming, Climbing, Cycling and Fitness. </a:t>
            </a:r>
            <a:r>
              <a:rPr lang="en-US" sz="1800" b="0" dirty="0">
                <a:solidFill>
                  <a:schemeClr val="tx1"/>
                </a:solidFill>
                <a:latin typeface="Goldplay" panose="00000500000000000000" pitchFamily="50" charset="0"/>
              </a:rPr>
              <a:t/>
            </a:r>
            <a:br>
              <a:rPr lang="en-US" sz="1800" b="0" dirty="0">
                <a:solidFill>
                  <a:schemeClr val="tx1"/>
                </a:solidFill>
                <a:latin typeface="Goldplay" panose="00000500000000000000" pitchFamily="50" charset="0"/>
              </a:rPr>
            </a:br>
            <a:r>
              <a:rPr lang="en-US" sz="1800" b="0" dirty="0">
                <a:solidFill>
                  <a:schemeClr val="tx1"/>
                </a:solidFill>
                <a:latin typeface="Goldplay" panose="00000500000000000000" pitchFamily="50" charset="0"/>
              </a:rPr>
              <a:t/>
            </a:r>
            <a:br>
              <a:rPr lang="en-US" sz="1800" b="0" dirty="0">
                <a:solidFill>
                  <a:schemeClr val="tx1"/>
                </a:solidFill>
                <a:latin typeface="Goldplay" panose="00000500000000000000" pitchFamily="50" charset="0"/>
              </a:rPr>
            </a:br>
            <a:r>
              <a:rPr lang="en-US" sz="1800" b="0" dirty="0" smtClean="0">
                <a:solidFill>
                  <a:schemeClr val="tx1"/>
                </a:solidFill>
                <a:latin typeface="Goldplay" panose="00000500000000000000" pitchFamily="50" charset="0"/>
              </a:rPr>
              <a:t>Working with NGB’s we share </a:t>
            </a:r>
            <a:r>
              <a:rPr lang="en-US" sz="1800" b="0" dirty="0">
                <a:solidFill>
                  <a:schemeClr val="tx1"/>
                </a:solidFill>
                <a:latin typeface="Goldplay" panose="00000500000000000000" pitchFamily="50" charset="0"/>
              </a:rPr>
              <a:t>the </a:t>
            </a:r>
            <a:r>
              <a:rPr lang="en-US" sz="1800" b="0" dirty="0" smtClean="0">
                <a:solidFill>
                  <a:schemeClr val="tx1"/>
                </a:solidFill>
                <a:latin typeface="Goldplay" panose="00000500000000000000" pitchFamily="50" charset="0"/>
              </a:rPr>
              <a:t>learning and insight with them, backed up by evidence so the learning can be shared to enable the inclusion of more people with complex learning needs to be active, take part in an activity, progress and develop in that sport or activity and achieve.  </a:t>
            </a:r>
            <a:br>
              <a:rPr lang="en-US" sz="1800" b="0" dirty="0" smtClean="0">
                <a:solidFill>
                  <a:schemeClr val="tx1"/>
                </a:solidFill>
                <a:latin typeface="Goldplay" panose="00000500000000000000" pitchFamily="50" charset="0"/>
              </a:rPr>
            </a:br>
            <a:r>
              <a:rPr lang="en-US" sz="1800" b="0" dirty="0">
                <a:solidFill>
                  <a:schemeClr val="tx1"/>
                </a:solidFill>
                <a:latin typeface="Goldplay" panose="00000500000000000000" pitchFamily="50" charset="0"/>
              </a:rPr>
              <a:t/>
            </a:r>
            <a:br>
              <a:rPr lang="en-US" sz="1800" b="0" dirty="0">
                <a:solidFill>
                  <a:schemeClr val="tx1"/>
                </a:solidFill>
                <a:latin typeface="Goldplay" panose="00000500000000000000" pitchFamily="50" charset="0"/>
              </a:rPr>
            </a:br>
            <a:endParaRPr lang="en-GB" sz="2400" dirty="0"/>
          </a:p>
        </p:txBody>
      </p:sp>
    </p:spTree>
    <p:extLst>
      <p:ext uri="{BB962C8B-B14F-4D97-AF65-F5344CB8AC3E}">
        <p14:creationId xmlns:p14="http://schemas.microsoft.com/office/powerpoint/2010/main" val="151445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28918" y="1069848"/>
            <a:ext cx="7441930" cy="1380744"/>
          </a:xfrm>
        </p:spPr>
        <p:txBody>
          <a:bodyPr/>
          <a:lstStyle/>
          <a:p>
            <a:pPr>
              <a:buClr>
                <a:srgbClr val="00A38C"/>
              </a:buClr>
            </a:pPr>
            <a:r>
              <a:rPr lang="en-US" sz="1800" b="0" dirty="0" smtClean="0">
                <a:solidFill>
                  <a:schemeClr val="tx1"/>
                </a:solidFill>
                <a:latin typeface="Goldplay" panose="00000500000000000000" pitchFamily="50" charset="0"/>
              </a:rPr>
              <a:t>All </a:t>
            </a:r>
            <a:r>
              <a:rPr lang="en-US" sz="1800" b="0" dirty="0">
                <a:solidFill>
                  <a:schemeClr val="tx1"/>
                </a:solidFill>
                <a:latin typeface="Goldplay" panose="00000500000000000000" pitchFamily="50" charset="0"/>
              </a:rPr>
              <a:t>of that knowledge and learning is applied into our community </a:t>
            </a:r>
            <a:r>
              <a:rPr lang="en-US" sz="1800" b="0" dirty="0" smtClean="0">
                <a:solidFill>
                  <a:schemeClr val="tx1"/>
                </a:solidFill>
                <a:latin typeface="Goldplay" panose="00000500000000000000" pitchFamily="50" charset="0"/>
              </a:rPr>
              <a:t>health and wellbeing offer </a:t>
            </a:r>
            <a:r>
              <a:rPr lang="en-US" sz="1800" b="0" dirty="0">
                <a:solidFill>
                  <a:schemeClr val="tx1"/>
                </a:solidFill>
                <a:latin typeface="Goldplay" panose="00000500000000000000" pitchFamily="50" charset="0"/>
              </a:rPr>
              <a:t>delivered by Seashell </a:t>
            </a:r>
            <a:r>
              <a:rPr lang="en-US" sz="1800" b="0" dirty="0" smtClean="0">
                <a:solidFill>
                  <a:schemeClr val="tx1"/>
                </a:solidFill>
                <a:latin typeface="Goldplay" panose="00000500000000000000" pitchFamily="50" charset="0"/>
              </a:rPr>
              <a:t>Active. </a:t>
            </a:r>
            <a:br>
              <a:rPr lang="en-US" sz="1800" b="0" dirty="0" smtClean="0">
                <a:solidFill>
                  <a:schemeClr val="tx1"/>
                </a:solidFill>
                <a:latin typeface="Goldplay" panose="00000500000000000000" pitchFamily="50" charset="0"/>
              </a:rPr>
            </a:br>
            <a:r>
              <a:rPr lang="en-US" sz="1800" b="0" dirty="0">
                <a:solidFill>
                  <a:schemeClr val="tx1"/>
                </a:solidFill>
                <a:latin typeface="Goldplay" panose="00000500000000000000" pitchFamily="50" charset="0"/>
              </a:rPr>
              <a:t/>
            </a:r>
            <a:br>
              <a:rPr lang="en-US" sz="1800" b="0" dirty="0">
                <a:solidFill>
                  <a:schemeClr val="tx1"/>
                </a:solidFill>
                <a:latin typeface="Goldplay" panose="00000500000000000000" pitchFamily="50" charset="0"/>
              </a:rPr>
            </a:br>
            <a:r>
              <a:rPr lang="en-US" sz="1800" b="0" dirty="0" smtClean="0">
                <a:solidFill>
                  <a:schemeClr val="tx1"/>
                </a:solidFill>
                <a:latin typeface="Goldplay" panose="00000500000000000000" pitchFamily="50" charset="0"/>
              </a:rPr>
              <a:t>Seashell </a:t>
            </a:r>
            <a:r>
              <a:rPr lang="en-US" sz="1800" b="0" dirty="0">
                <a:solidFill>
                  <a:schemeClr val="tx1"/>
                </a:solidFill>
                <a:latin typeface="Goldplay" panose="00000500000000000000" pitchFamily="50" charset="0"/>
              </a:rPr>
              <a:t>Active’s </a:t>
            </a:r>
            <a:r>
              <a:rPr lang="en-US" sz="1800" b="0" dirty="0">
                <a:latin typeface="Goldplay" panose="00000500000000000000" pitchFamily="50" charset="0"/>
              </a:rPr>
              <a:t>commitment to inclusion </a:t>
            </a:r>
            <a:r>
              <a:rPr lang="en-US" sz="1800" b="0" dirty="0">
                <a:solidFill>
                  <a:schemeClr val="tx1"/>
                </a:solidFill>
                <a:latin typeface="Goldplay" panose="00000500000000000000" pitchFamily="50" charset="0"/>
              </a:rPr>
              <a:t>is </a:t>
            </a:r>
            <a:r>
              <a:rPr lang="en-US" sz="1800" b="0" dirty="0" smtClean="0">
                <a:solidFill>
                  <a:schemeClr val="tx1"/>
                </a:solidFill>
                <a:latin typeface="Goldplay" panose="00000500000000000000" pitchFamily="50" charset="0"/>
              </a:rPr>
              <a:t>to provide person </a:t>
            </a:r>
            <a:r>
              <a:rPr lang="en-US" sz="1800" b="0" dirty="0" err="1" smtClean="0">
                <a:solidFill>
                  <a:schemeClr val="tx1"/>
                </a:solidFill>
                <a:latin typeface="Goldplay" panose="00000500000000000000" pitchFamily="50" charset="0"/>
              </a:rPr>
              <a:t>centred</a:t>
            </a:r>
            <a:r>
              <a:rPr lang="en-US" sz="1800" b="0" dirty="0" smtClean="0">
                <a:solidFill>
                  <a:schemeClr val="tx1"/>
                </a:solidFill>
                <a:latin typeface="Goldplay" panose="00000500000000000000" pitchFamily="50" charset="0"/>
              </a:rPr>
              <a:t> inclusion and access to activities.</a:t>
            </a:r>
            <a:endParaRPr lang="en-US" sz="1800" b="0" dirty="0">
              <a:solidFill>
                <a:schemeClr val="tx1"/>
              </a:solidFill>
              <a:latin typeface="Goldplay" panose="00000500000000000000" pitchFamily="50" charset="0"/>
            </a:endParaRPr>
          </a:p>
        </p:txBody>
      </p:sp>
      <p:pic>
        <p:nvPicPr>
          <p:cNvPr id="2" name="Picture 1"/>
          <p:cNvPicPr>
            <a:picLocks noChangeAspect="1"/>
          </p:cNvPicPr>
          <p:nvPr/>
        </p:nvPicPr>
        <p:blipFill rotWithShape="1">
          <a:blip r:embed="rId2"/>
          <a:srcRect l="8192" b="18427"/>
          <a:stretch/>
        </p:blipFill>
        <p:spPr>
          <a:xfrm>
            <a:off x="64008" y="3577453"/>
            <a:ext cx="4416552" cy="2781737"/>
          </a:xfrm>
          <a:prstGeom prst="rect">
            <a:avLst/>
          </a:prstGeom>
        </p:spPr>
      </p:pic>
      <p:pic>
        <p:nvPicPr>
          <p:cNvPr id="4" name="Picture 3"/>
          <p:cNvPicPr>
            <a:picLocks noChangeAspect="1"/>
          </p:cNvPicPr>
          <p:nvPr/>
        </p:nvPicPr>
        <p:blipFill>
          <a:blip r:embed="rId3"/>
          <a:stretch>
            <a:fillRect/>
          </a:stretch>
        </p:blipFill>
        <p:spPr>
          <a:xfrm>
            <a:off x="4638104" y="3577453"/>
            <a:ext cx="4432744" cy="2974081"/>
          </a:xfrm>
          <a:prstGeom prst="rect">
            <a:avLst/>
          </a:prstGeom>
        </p:spPr>
      </p:pic>
    </p:spTree>
    <p:extLst>
      <p:ext uri="{BB962C8B-B14F-4D97-AF65-F5344CB8AC3E}">
        <p14:creationId xmlns:p14="http://schemas.microsoft.com/office/powerpoint/2010/main" val="139599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5269" y="712627"/>
            <a:ext cx="6172200" cy="523220"/>
          </a:xfrm>
          <a:prstGeom prst="rect">
            <a:avLst/>
          </a:prstGeom>
          <a:noFill/>
        </p:spPr>
        <p:txBody>
          <a:bodyPr wrap="square" rtlCol="0">
            <a:spAutoFit/>
          </a:bodyPr>
          <a:lstStyle/>
          <a:p>
            <a:r>
              <a:rPr lang="en-US" sz="2800" dirty="0">
                <a:solidFill>
                  <a:srgbClr val="007EB9"/>
                </a:solidFill>
                <a:latin typeface="Goldplay" panose="00000500000000000000" pitchFamily="50" charset="0"/>
              </a:rPr>
              <a:t>How it all </a:t>
            </a:r>
            <a:r>
              <a:rPr lang="en-US" sz="2800" dirty="0" smtClean="0">
                <a:solidFill>
                  <a:srgbClr val="007EB9"/>
                </a:solidFill>
                <a:latin typeface="Goldplay" panose="00000500000000000000" pitchFamily="50" charset="0"/>
              </a:rPr>
              <a:t>began…</a:t>
            </a:r>
            <a:endParaRPr lang="en-US" sz="2800" dirty="0">
              <a:solidFill>
                <a:srgbClr val="007EB9"/>
              </a:solidFill>
              <a:latin typeface="Goldplay" panose="00000500000000000000" pitchFamily="50" charset="0"/>
            </a:endParaRPr>
          </a:p>
        </p:txBody>
      </p:sp>
      <p:sp>
        <p:nvSpPr>
          <p:cNvPr id="3" name="TextBox 2"/>
          <p:cNvSpPr txBox="1"/>
          <p:nvPr/>
        </p:nvSpPr>
        <p:spPr>
          <a:xfrm>
            <a:off x="114300" y="1696916"/>
            <a:ext cx="6814038" cy="2862322"/>
          </a:xfrm>
          <a:prstGeom prst="rect">
            <a:avLst/>
          </a:prstGeom>
          <a:noFill/>
        </p:spPr>
        <p:txBody>
          <a:bodyPr wrap="square" rtlCol="0">
            <a:spAutoFit/>
          </a:bodyPr>
          <a:lstStyle/>
          <a:p>
            <a:pPr marL="285750" indent="-285750">
              <a:buClr>
                <a:srgbClr val="00A38C"/>
              </a:buClr>
              <a:buFont typeface="Arial" panose="020B0604020202020204" pitchFamily="34" charset="0"/>
              <a:buChar char="•"/>
            </a:pPr>
            <a:r>
              <a:rPr lang="en-US" dirty="0" smtClean="0">
                <a:solidFill>
                  <a:srgbClr val="007EB9"/>
                </a:solidFill>
                <a:latin typeface="Goldplay" panose="00000500000000000000" pitchFamily="50" charset="0"/>
              </a:rPr>
              <a:t>CADS </a:t>
            </a:r>
            <a:r>
              <a:rPr lang="en-US" dirty="0">
                <a:solidFill>
                  <a:srgbClr val="007EB9"/>
                </a:solidFill>
                <a:latin typeface="Goldplay" panose="00000500000000000000" pitchFamily="50" charset="0"/>
              </a:rPr>
              <a:t>started out in 2003 </a:t>
            </a:r>
            <a:r>
              <a:rPr lang="en-US" dirty="0">
                <a:latin typeface="Goldplay" panose="00000500000000000000" pitchFamily="50" charset="0"/>
              </a:rPr>
              <a:t>and was first designed for our students and residents to access a sport and physical activity in the community alongside children and young people who did not have a disability or additional need. </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a:latin typeface="Goldplay" panose="00000500000000000000" pitchFamily="50" charset="0"/>
              </a:rPr>
              <a:t>It was very much a </a:t>
            </a:r>
            <a:r>
              <a:rPr lang="en-US" dirty="0">
                <a:solidFill>
                  <a:srgbClr val="007EB9"/>
                </a:solidFill>
                <a:latin typeface="Goldplay" panose="00000500000000000000" pitchFamily="50" charset="0"/>
              </a:rPr>
              <a:t>grass roots idea and started out with 300 children and young people over a week </a:t>
            </a:r>
            <a:r>
              <a:rPr lang="en-US" dirty="0">
                <a:latin typeface="Goldplay" panose="00000500000000000000" pitchFamily="50" charset="0"/>
              </a:rPr>
              <a:t>with a low percentage of people with a disability or additional need but inclusive </a:t>
            </a:r>
            <a:r>
              <a:rPr lang="en-US" dirty="0" smtClean="0">
                <a:latin typeface="Goldplay" panose="00000500000000000000" pitchFamily="50" charset="0"/>
              </a:rPr>
              <a:t>for </a:t>
            </a:r>
            <a:r>
              <a:rPr lang="en-US" dirty="0">
                <a:latin typeface="Goldplay" panose="00000500000000000000" pitchFamily="50" charset="0"/>
              </a:rPr>
              <a:t>everyone to take part at their </a:t>
            </a:r>
            <a:r>
              <a:rPr lang="en-US" dirty="0" smtClean="0">
                <a:latin typeface="Goldplay" panose="00000500000000000000" pitchFamily="50" charset="0"/>
              </a:rPr>
              <a:t>level or </a:t>
            </a:r>
            <a:r>
              <a:rPr lang="en-US" dirty="0">
                <a:latin typeface="Goldplay" panose="00000500000000000000" pitchFamily="50" charset="0"/>
              </a:rPr>
              <a:t>ability. It started out with </a:t>
            </a:r>
            <a:r>
              <a:rPr lang="en-US" dirty="0" smtClean="0">
                <a:latin typeface="Goldplay" panose="00000500000000000000" pitchFamily="50" charset="0"/>
              </a:rPr>
              <a:t>funding from </a:t>
            </a:r>
            <a:r>
              <a:rPr lang="en-US" dirty="0">
                <a:latin typeface="Goldplay" panose="00000500000000000000" pitchFamily="50" charset="0"/>
              </a:rPr>
              <a:t>Sport England.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397" y="4094160"/>
            <a:ext cx="6461882" cy="27638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8221">
            <a:off x="3630167" y="4497672"/>
            <a:ext cx="1956816" cy="1956816"/>
          </a:xfrm>
          <a:prstGeom prst="rect">
            <a:avLst/>
          </a:prstGeom>
        </p:spPr>
      </p:pic>
    </p:spTree>
    <p:extLst>
      <p:ext uri="{BB962C8B-B14F-4D97-AF65-F5344CB8AC3E}">
        <p14:creationId xmlns:p14="http://schemas.microsoft.com/office/powerpoint/2010/main" val="346161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986" y="2136883"/>
            <a:ext cx="7326806" cy="3970318"/>
          </a:xfrm>
          <a:prstGeom prst="rect">
            <a:avLst/>
          </a:prstGeom>
          <a:noFill/>
        </p:spPr>
        <p:txBody>
          <a:bodyPr wrap="square" rtlCol="0">
            <a:spAutoFit/>
          </a:bodyPr>
          <a:lstStyle/>
          <a:p>
            <a:pPr marL="285750" indent="-285750">
              <a:buClr>
                <a:srgbClr val="00A38C"/>
              </a:buClr>
              <a:buFont typeface="Arial" panose="020B0604020202020204" pitchFamily="34" charset="0"/>
              <a:buChar char="•"/>
            </a:pPr>
            <a:r>
              <a:rPr lang="en-US" dirty="0" smtClean="0">
                <a:latin typeface="Goldplay" panose="00000500000000000000" pitchFamily="50" charset="0"/>
              </a:rPr>
              <a:t>Different </a:t>
            </a:r>
            <a:r>
              <a:rPr lang="en-US" dirty="0">
                <a:latin typeface="Goldplay" panose="00000500000000000000" pitchFamily="50" charset="0"/>
              </a:rPr>
              <a:t>funding came into the </a:t>
            </a:r>
            <a:r>
              <a:rPr lang="en-US" dirty="0" err="1">
                <a:latin typeface="Goldplay" panose="00000500000000000000" pitchFamily="50" charset="0"/>
              </a:rPr>
              <a:t>programme</a:t>
            </a:r>
            <a:r>
              <a:rPr lang="en-US" dirty="0">
                <a:latin typeface="Goldplay" panose="00000500000000000000" pitchFamily="50" charset="0"/>
              </a:rPr>
              <a:t> from </a:t>
            </a:r>
            <a:r>
              <a:rPr lang="en-US" dirty="0">
                <a:solidFill>
                  <a:srgbClr val="007EB9"/>
                </a:solidFill>
                <a:latin typeface="Goldplay" panose="00000500000000000000" pitchFamily="50" charset="0"/>
              </a:rPr>
              <a:t>Stockport Short </a:t>
            </a:r>
            <a:r>
              <a:rPr lang="en-US" dirty="0" smtClean="0">
                <a:solidFill>
                  <a:srgbClr val="007EB9"/>
                </a:solidFill>
                <a:latin typeface="Goldplay" panose="00000500000000000000" pitchFamily="50" charset="0"/>
              </a:rPr>
              <a:t>Breaks </a:t>
            </a:r>
            <a:r>
              <a:rPr lang="en-US" dirty="0" smtClean="0">
                <a:latin typeface="Goldplay" panose="00000500000000000000" pitchFamily="50" charset="0"/>
              </a:rPr>
              <a:t>and </a:t>
            </a:r>
            <a:r>
              <a:rPr lang="en-US" dirty="0">
                <a:solidFill>
                  <a:srgbClr val="007EB9"/>
                </a:solidFill>
                <a:latin typeface="Goldplay" panose="00000500000000000000" pitchFamily="50" charset="0"/>
              </a:rPr>
              <a:t>Aiming High </a:t>
            </a:r>
            <a:r>
              <a:rPr lang="en-US" dirty="0" smtClean="0">
                <a:solidFill>
                  <a:srgbClr val="007EB9"/>
                </a:solidFill>
                <a:latin typeface="Goldplay" panose="00000500000000000000" pitchFamily="50" charset="0"/>
              </a:rPr>
              <a:t>Funding</a:t>
            </a:r>
            <a:r>
              <a:rPr lang="en-US" dirty="0" smtClean="0">
                <a:latin typeface="Goldplay" panose="00000500000000000000" pitchFamily="50" charset="0"/>
              </a:rPr>
              <a:t>. The </a:t>
            </a:r>
            <a:r>
              <a:rPr lang="en-US" dirty="0">
                <a:latin typeface="Goldplay" panose="00000500000000000000" pitchFamily="50" charset="0"/>
              </a:rPr>
              <a:t>provision became part of </a:t>
            </a:r>
            <a:r>
              <a:rPr lang="en-US" dirty="0" smtClean="0">
                <a:latin typeface="Goldplay" panose="00000500000000000000" pitchFamily="50" charset="0"/>
              </a:rPr>
              <a:t>Stockport's Offer </a:t>
            </a:r>
            <a:r>
              <a:rPr lang="en-US" dirty="0">
                <a:latin typeface="Goldplay" panose="00000500000000000000" pitchFamily="50" charset="0"/>
              </a:rPr>
              <a:t>for families who were going into </a:t>
            </a:r>
            <a:r>
              <a:rPr lang="en-US" dirty="0" smtClean="0">
                <a:latin typeface="Goldplay" panose="00000500000000000000" pitchFamily="50" charset="0"/>
              </a:rPr>
              <a:t>and were in crisis, who required an inclusive </a:t>
            </a:r>
            <a:r>
              <a:rPr lang="en-US" dirty="0">
                <a:latin typeface="Goldplay" panose="00000500000000000000" pitchFamily="50" charset="0"/>
              </a:rPr>
              <a:t>provision and respite during school holidays. </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a:latin typeface="Goldplay" panose="00000500000000000000" pitchFamily="50" charset="0"/>
              </a:rPr>
              <a:t>We have tried 4 days of activity, various </a:t>
            </a:r>
            <a:r>
              <a:rPr lang="en-US" dirty="0" smtClean="0">
                <a:latin typeface="Goldplay" panose="00000500000000000000" pitchFamily="50" charset="0"/>
              </a:rPr>
              <a:t>amounts </a:t>
            </a:r>
            <a:r>
              <a:rPr lang="en-US" dirty="0">
                <a:latin typeface="Goldplay" panose="00000500000000000000" pitchFamily="50" charset="0"/>
              </a:rPr>
              <a:t>of children and groups, sometimes up to 80 children or more per event. </a:t>
            </a:r>
          </a:p>
          <a:p>
            <a:pPr marL="285750" indent="-285750">
              <a:buClr>
                <a:srgbClr val="00A38C"/>
              </a:buClr>
              <a:buFont typeface="Arial" panose="020B0604020202020204" pitchFamily="34" charset="0"/>
              <a:buChar char="•"/>
            </a:pPr>
            <a:endParaRPr lang="en-US" dirty="0">
              <a:latin typeface="Goldplay" panose="00000500000000000000" pitchFamily="50" charset="0"/>
            </a:endParaRPr>
          </a:p>
          <a:p>
            <a:pPr marL="285750" indent="-285750">
              <a:buClr>
                <a:srgbClr val="00A38C"/>
              </a:buClr>
              <a:buFont typeface="Arial" panose="020B0604020202020204" pitchFamily="34" charset="0"/>
              <a:buChar char="•"/>
            </a:pPr>
            <a:r>
              <a:rPr lang="en-US" dirty="0" smtClean="0">
                <a:latin typeface="Goldplay" panose="00000500000000000000" pitchFamily="50" charset="0"/>
              </a:rPr>
              <a:t>Now we deliver CADS for </a:t>
            </a:r>
            <a:r>
              <a:rPr lang="en-US" dirty="0">
                <a:solidFill>
                  <a:srgbClr val="007EB9"/>
                </a:solidFill>
                <a:latin typeface="Goldplay" panose="00000500000000000000" pitchFamily="50" charset="0"/>
              </a:rPr>
              <a:t>40 or 50 children or young people </a:t>
            </a:r>
            <a:r>
              <a:rPr lang="en-US" dirty="0">
                <a:latin typeface="Goldplay" panose="00000500000000000000" pitchFamily="50" charset="0"/>
              </a:rPr>
              <a:t>due to the amount of high </a:t>
            </a:r>
            <a:r>
              <a:rPr lang="en-US" dirty="0" smtClean="0">
                <a:latin typeface="Goldplay" panose="00000500000000000000" pitchFamily="50" charset="0"/>
              </a:rPr>
              <a:t>and complex needs </a:t>
            </a:r>
            <a:r>
              <a:rPr lang="en-US" dirty="0">
                <a:latin typeface="Goldplay" panose="00000500000000000000" pitchFamily="50" charset="0"/>
              </a:rPr>
              <a:t>that are requesting </a:t>
            </a:r>
            <a:r>
              <a:rPr lang="en-US" dirty="0" smtClean="0">
                <a:latin typeface="Goldplay" panose="00000500000000000000" pitchFamily="50" charset="0"/>
              </a:rPr>
              <a:t>this </a:t>
            </a:r>
            <a:r>
              <a:rPr lang="en-US" dirty="0">
                <a:latin typeface="Goldplay" panose="00000500000000000000" pitchFamily="50" charset="0"/>
              </a:rPr>
              <a:t>provision. There are few providers who deliver school holiday </a:t>
            </a:r>
            <a:r>
              <a:rPr lang="en-US" dirty="0" smtClean="0">
                <a:latin typeface="Goldplay" panose="00000500000000000000" pitchFamily="50" charset="0"/>
              </a:rPr>
              <a:t>events, with the </a:t>
            </a:r>
            <a:r>
              <a:rPr lang="en-US" dirty="0" smtClean="0">
                <a:solidFill>
                  <a:srgbClr val="007EB9"/>
                </a:solidFill>
                <a:latin typeface="Goldplay" panose="00000500000000000000" pitchFamily="50" charset="0"/>
              </a:rPr>
              <a:t>offer of 1:1 staff support, </a:t>
            </a:r>
            <a:r>
              <a:rPr lang="en-US" dirty="0">
                <a:solidFill>
                  <a:srgbClr val="007EB9"/>
                </a:solidFill>
                <a:latin typeface="Goldplay" panose="00000500000000000000" pitchFamily="50" charset="0"/>
              </a:rPr>
              <a:t>for high </a:t>
            </a:r>
            <a:r>
              <a:rPr lang="en-US" dirty="0" smtClean="0">
                <a:solidFill>
                  <a:srgbClr val="007EB9"/>
                </a:solidFill>
                <a:latin typeface="Goldplay" panose="00000500000000000000" pitchFamily="50" charset="0"/>
              </a:rPr>
              <a:t>and complex needs </a:t>
            </a:r>
            <a:r>
              <a:rPr lang="en-US" dirty="0">
                <a:solidFill>
                  <a:srgbClr val="007EB9"/>
                </a:solidFill>
                <a:latin typeface="Goldplay" panose="00000500000000000000" pitchFamily="50" charset="0"/>
              </a:rPr>
              <a:t>children and young </a:t>
            </a:r>
            <a:r>
              <a:rPr lang="en-US" dirty="0" smtClean="0">
                <a:solidFill>
                  <a:srgbClr val="007EB9"/>
                </a:solidFill>
                <a:latin typeface="Goldplay" panose="00000500000000000000" pitchFamily="50" charset="0"/>
              </a:rPr>
              <a:t>people.</a:t>
            </a:r>
            <a:endParaRPr lang="en-GB" dirty="0">
              <a:solidFill>
                <a:srgbClr val="007EB9"/>
              </a:solidFill>
              <a:latin typeface="Goldplay" panose="00000500000000000000" pitchFamily="50" charset="0"/>
            </a:endParaRPr>
          </a:p>
        </p:txBody>
      </p:sp>
      <p:sp>
        <p:nvSpPr>
          <p:cNvPr id="4" name="TextBox 3"/>
          <p:cNvSpPr txBox="1"/>
          <p:nvPr/>
        </p:nvSpPr>
        <p:spPr>
          <a:xfrm>
            <a:off x="152986" y="1207008"/>
            <a:ext cx="6220533" cy="1200329"/>
          </a:xfrm>
          <a:prstGeom prst="rect">
            <a:avLst/>
          </a:prstGeom>
          <a:noFill/>
        </p:spPr>
        <p:txBody>
          <a:bodyPr wrap="square" rtlCol="0">
            <a:spAutoFit/>
          </a:bodyPr>
          <a:lstStyle/>
          <a:p>
            <a:pPr marL="285750" indent="-285750">
              <a:buClr>
                <a:srgbClr val="00A38C"/>
              </a:buClr>
              <a:buFont typeface="Arial" panose="020B0604020202020204" pitchFamily="34" charset="0"/>
              <a:buChar char="•"/>
            </a:pPr>
            <a:r>
              <a:rPr lang="en-US" dirty="0">
                <a:latin typeface="Goldplay" panose="00000500000000000000" pitchFamily="50" charset="0"/>
              </a:rPr>
              <a:t>This has changed over time as the need and demand for this provision grew, especially from families whose children had high complex and medical needs. </a:t>
            </a:r>
          </a:p>
          <a:p>
            <a:endParaRPr lang="en-GB" dirty="0"/>
          </a:p>
        </p:txBody>
      </p:sp>
    </p:spTree>
    <p:extLst>
      <p:ext uri="{BB962C8B-B14F-4D97-AF65-F5344CB8AC3E}">
        <p14:creationId xmlns:p14="http://schemas.microsoft.com/office/powerpoint/2010/main" val="86825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16717" y="1121195"/>
            <a:ext cx="7296812" cy="703385"/>
          </a:xfrm>
        </p:spPr>
        <p:txBody>
          <a:bodyPr/>
          <a:lstStyle/>
          <a:p>
            <a:r>
              <a:rPr lang="en-US" sz="2800" b="0" dirty="0">
                <a:latin typeface="Goldplay" panose="00000500000000000000" pitchFamily="50" charset="0"/>
              </a:rPr>
              <a:t>Seashell CADS School Holiday Health and Wellbeing Events</a:t>
            </a:r>
          </a:p>
        </p:txBody>
      </p:sp>
      <p:sp>
        <p:nvSpPr>
          <p:cNvPr id="2" name="TextBox 1"/>
          <p:cNvSpPr txBox="1"/>
          <p:nvPr/>
        </p:nvSpPr>
        <p:spPr>
          <a:xfrm>
            <a:off x="1427991" y="1779687"/>
            <a:ext cx="7385538" cy="5078313"/>
          </a:xfrm>
          <a:prstGeom prst="rect">
            <a:avLst/>
          </a:prstGeom>
          <a:noFill/>
        </p:spPr>
        <p:txBody>
          <a:bodyPr wrap="square" rtlCol="0">
            <a:spAutoFit/>
          </a:bodyPr>
          <a:lstStyle/>
          <a:p>
            <a:pPr algn="ctr"/>
            <a:r>
              <a:rPr lang="en-US" b="1" dirty="0">
                <a:solidFill>
                  <a:srgbClr val="007EB9"/>
                </a:solidFill>
                <a:latin typeface="Goldplay" panose="00000500000000000000" pitchFamily="50" charset="0"/>
              </a:rPr>
              <a:t>What is key to the success of running these </a:t>
            </a:r>
            <a:r>
              <a:rPr lang="en-US" b="1" dirty="0" smtClean="0">
                <a:solidFill>
                  <a:srgbClr val="007EB9"/>
                </a:solidFill>
                <a:latin typeface="Goldplay" panose="00000500000000000000" pitchFamily="50" charset="0"/>
              </a:rPr>
              <a:t>events:</a:t>
            </a:r>
          </a:p>
          <a:p>
            <a:pPr algn="ctr"/>
            <a:endParaRPr lang="en-US" b="1" dirty="0">
              <a:solidFill>
                <a:srgbClr val="007EB9"/>
              </a:solidFill>
              <a:latin typeface="Goldplay" panose="00000500000000000000" pitchFamily="50" charset="0"/>
            </a:endParaRPr>
          </a:p>
          <a:p>
            <a:pPr marL="342900" indent="-342900" algn="ctr">
              <a:buFont typeface="+mj-lt"/>
              <a:buAutoNum type="arabicPeriod"/>
            </a:pPr>
            <a:r>
              <a:rPr lang="en-US" dirty="0">
                <a:solidFill>
                  <a:srgbClr val="007EB9"/>
                </a:solidFill>
                <a:latin typeface="Goldplay" panose="00000500000000000000" pitchFamily="50" charset="0"/>
              </a:rPr>
              <a:t>Routine</a:t>
            </a:r>
            <a:r>
              <a:rPr lang="en-US" dirty="0">
                <a:latin typeface="Goldplay" panose="00000500000000000000" pitchFamily="50" charset="0"/>
              </a:rPr>
              <a:t> – 2 day events, 10am to </a:t>
            </a:r>
            <a:r>
              <a:rPr lang="en-US" dirty="0" smtClean="0">
                <a:latin typeface="Goldplay" panose="00000500000000000000" pitchFamily="50" charset="0"/>
              </a:rPr>
              <a:t>3pm</a:t>
            </a:r>
          </a:p>
          <a:p>
            <a:pPr marL="342900" indent="-342900" algn="ctr">
              <a:buFont typeface="+mj-lt"/>
              <a:buAutoNum type="arabicPeriod"/>
            </a:pPr>
            <a:endParaRPr lang="en-US" dirty="0">
              <a:latin typeface="Goldplay" panose="00000500000000000000" pitchFamily="50" charset="0"/>
            </a:endParaRPr>
          </a:p>
          <a:p>
            <a:pPr marL="342900" indent="-342900" algn="ctr">
              <a:buFont typeface="+mj-lt"/>
              <a:buAutoNum type="arabicPeriod"/>
            </a:pPr>
            <a:r>
              <a:rPr lang="en-US" dirty="0">
                <a:solidFill>
                  <a:srgbClr val="007EB9"/>
                </a:solidFill>
                <a:latin typeface="Goldplay" panose="00000500000000000000" pitchFamily="50" charset="0"/>
              </a:rPr>
              <a:t>Structure</a:t>
            </a:r>
            <a:r>
              <a:rPr lang="en-US" dirty="0">
                <a:latin typeface="Goldplay" panose="00000500000000000000" pitchFamily="50" charset="0"/>
              </a:rPr>
              <a:t> – Groups are no bigger than 12 people and age appropriate, 4 activities with lunch per </a:t>
            </a:r>
            <a:r>
              <a:rPr lang="en-US" dirty="0" smtClean="0">
                <a:latin typeface="Goldplay" panose="00000500000000000000" pitchFamily="50" charset="0"/>
              </a:rPr>
              <a:t>day</a:t>
            </a:r>
          </a:p>
          <a:p>
            <a:pPr marL="342900" indent="-342900" algn="ctr">
              <a:buFont typeface="+mj-lt"/>
              <a:buAutoNum type="arabicPeriod"/>
            </a:pPr>
            <a:endParaRPr lang="en-US" dirty="0">
              <a:latin typeface="Goldplay" panose="00000500000000000000" pitchFamily="50" charset="0"/>
            </a:endParaRPr>
          </a:p>
          <a:p>
            <a:pPr marL="342900" indent="-342900" algn="ctr">
              <a:buFont typeface="+mj-lt"/>
              <a:buAutoNum type="arabicPeriod"/>
            </a:pPr>
            <a:r>
              <a:rPr lang="en-US" dirty="0">
                <a:solidFill>
                  <a:srgbClr val="007EB9"/>
                </a:solidFill>
                <a:latin typeface="Goldplay" panose="00000500000000000000" pitchFamily="50" charset="0"/>
              </a:rPr>
              <a:t>Consistency</a:t>
            </a:r>
            <a:r>
              <a:rPr lang="en-US" dirty="0">
                <a:latin typeface="Goldplay" panose="00000500000000000000" pitchFamily="50" charset="0"/>
              </a:rPr>
              <a:t> – 2 team leaders, communication, person </a:t>
            </a:r>
            <a:r>
              <a:rPr lang="en-US" dirty="0" err="1">
                <a:latin typeface="Goldplay" panose="00000500000000000000" pitchFamily="50" charset="0"/>
              </a:rPr>
              <a:t>centred</a:t>
            </a:r>
            <a:r>
              <a:rPr lang="en-US" dirty="0">
                <a:latin typeface="Goldplay" panose="00000500000000000000" pitchFamily="50" charset="0"/>
              </a:rPr>
              <a:t> support, healthcare support needs are planned for and </a:t>
            </a:r>
            <a:r>
              <a:rPr lang="en-US" dirty="0" smtClean="0">
                <a:latin typeface="Goldplay" panose="00000500000000000000" pitchFamily="50" charset="0"/>
              </a:rPr>
              <a:t>met</a:t>
            </a:r>
            <a:endParaRPr lang="en-US" dirty="0">
              <a:latin typeface="Goldplay" panose="00000500000000000000" pitchFamily="50" charset="0"/>
            </a:endParaRPr>
          </a:p>
          <a:p>
            <a:pPr marL="342900" indent="-342900">
              <a:buFont typeface="+mj-lt"/>
              <a:buAutoNum type="arabicPeriod"/>
            </a:pPr>
            <a:endParaRPr lang="en-US" dirty="0">
              <a:latin typeface="Goldplay" panose="00000500000000000000" pitchFamily="50" charset="0"/>
            </a:endParaRPr>
          </a:p>
          <a:p>
            <a:r>
              <a:rPr lang="en-US" dirty="0">
                <a:latin typeface="Goldplay" panose="00000500000000000000" pitchFamily="50" charset="0"/>
              </a:rPr>
              <a:t>Seashell CADS </a:t>
            </a:r>
            <a:r>
              <a:rPr lang="en-US" dirty="0" smtClean="0">
                <a:latin typeface="Goldplay" panose="00000500000000000000" pitchFamily="50" charset="0"/>
              </a:rPr>
              <a:t>has changed some of its policies and undergone a review due to the high demand from children and young people with complex needs. </a:t>
            </a:r>
          </a:p>
          <a:p>
            <a:endParaRPr lang="en-US" dirty="0">
              <a:latin typeface="Goldplay" panose="00000500000000000000" pitchFamily="50" charset="0"/>
            </a:endParaRPr>
          </a:p>
          <a:p>
            <a:r>
              <a:rPr lang="en-US" dirty="0" smtClean="0">
                <a:latin typeface="Goldplay" panose="00000500000000000000" pitchFamily="50" charset="0"/>
              </a:rPr>
              <a:t>Seashell CADS has developed an admissions process to ensure we are able to meet the needs of children and young people. We gather the essential information to be able to make an informed decisions. </a:t>
            </a:r>
          </a:p>
        </p:txBody>
      </p:sp>
    </p:spTree>
    <p:extLst>
      <p:ext uri="{BB962C8B-B14F-4D97-AF65-F5344CB8AC3E}">
        <p14:creationId xmlns:p14="http://schemas.microsoft.com/office/powerpoint/2010/main" val="2509718666"/>
      </p:ext>
    </p:extLst>
  </p:cSld>
  <p:clrMapOvr>
    <a:masterClrMapping/>
  </p:clrMapOvr>
</p:sld>
</file>

<file path=ppt/theme/theme1.xml><?xml version="1.0" encoding="utf-8"?>
<a:theme xmlns:a="http://schemas.openxmlformats.org/drawingml/2006/main" name="Text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icture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Picture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Picture slide 4">
  <a:themeElements>
    <a:clrScheme name="Seashell colours">
      <a:dk1>
        <a:srgbClr val="000000"/>
      </a:dk1>
      <a:lt1>
        <a:srgbClr val="FFFFFF"/>
      </a:lt1>
      <a:dk2>
        <a:srgbClr val="44546A"/>
      </a:dk2>
      <a:lt2>
        <a:srgbClr val="E7E6E6"/>
      </a:lt2>
      <a:accent1>
        <a:srgbClr val="0077C8"/>
      </a:accent1>
      <a:accent2>
        <a:srgbClr val="83329B"/>
      </a:accent2>
      <a:accent3>
        <a:srgbClr val="2CCCD3"/>
      </a:accent3>
      <a:accent4>
        <a:srgbClr val="00B398"/>
      </a:accent4>
      <a:accent5>
        <a:srgbClr val="5B9BD5"/>
      </a:accent5>
      <a:accent6>
        <a:srgbClr val="EFBA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1">
  <a:themeElements>
    <a:clrScheme name="Seashell colours">
      <a:dk1>
        <a:srgbClr val="000000"/>
      </a:dk1>
      <a:lt1>
        <a:srgbClr val="FFFFFF"/>
      </a:lt1>
      <a:dk2>
        <a:srgbClr val="44546A"/>
      </a:dk2>
      <a:lt2>
        <a:srgbClr val="E7E6E6"/>
      </a:lt2>
      <a:accent1>
        <a:srgbClr val="0077C8"/>
      </a:accent1>
      <a:accent2>
        <a:srgbClr val="83329B"/>
      </a:accent2>
      <a:accent3>
        <a:srgbClr val="2CCCD3"/>
      </a:accent3>
      <a:accent4>
        <a:srgbClr val="00B398"/>
      </a:accent4>
      <a:accent5>
        <a:srgbClr val="5B9BD5"/>
      </a:accent5>
      <a:accent6>
        <a:srgbClr val="EFBA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ivider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Graph slide">
  <a:themeElements>
    <a:clrScheme name="Seashell Trust colours">
      <a:dk1>
        <a:srgbClr val="000000"/>
      </a:dk1>
      <a:lt1>
        <a:srgbClr val="FFFFFF"/>
      </a:lt1>
      <a:dk2>
        <a:srgbClr val="0077C8"/>
      </a:dk2>
      <a:lt2>
        <a:srgbClr val="FFFFFF"/>
      </a:lt2>
      <a:accent1>
        <a:srgbClr val="0077C8"/>
      </a:accent1>
      <a:accent2>
        <a:srgbClr val="83329B"/>
      </a:accent2>
      <a:accent3>
        <a:srgbClr val="2CCCD3"/>
      </a:accent3>
      <a:accent4>
        <a:srgbClr val="00B398"/>
      </a:accent4>
      <a:accent5>
        <a:srgbClr val="5B9BD5"/>
      </a:accent5>
      <a:accent6>
        <a:srgbClr val="EFBA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ab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icture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40746b-d232-4af8-9af9-7fae5ce98701">
      <Value>1</Value>
    </TaxCatchAll>
    <ib2c3e4074754fa5ae809dac198ae415 xmlns="26462658-13b7-40d6-b6de-e5be39fd78ad">
      <Terms xmlns="http://schemas.microsoft.com/office/infopath/2007/PartnerControls">
        <TermInfo xmlns="http://schemas.microsoft.com/office/infopath/2007/PartnerControls">
          <TermName xmlns="http://schemas.microsoft.com/office/infopath/2007/PartnerControls">Guidance</TermName>
          <TermId xmlns="http://schemas.microsoft.com/office/infopath/2007/PartnerControls">700ee83c-e501-43bc-8346-00b1ca13ca93</TermId>
        </TermInfo>
      </Terms>
    </ib2c3e4074754fa5ae809dac198ae415>
    <_dlc_DocId xmlns="f440746b-d232-4af8-9af9-7fae5ce98701">M6AT2JP7KFZ5-17-64</_dlc_DocId>
    <_dlc_DocIdUrl xmlns="f440746b-d232-4af8-9af9-7fae5ce98701">
      <Url>https://portal.seashelltrust.org.uk/_layouts/15/DocIdRedir.aspx?ID=M6AT2JP7KFZ5-17-64</Url>
      <Description>M6AT2JP7KFZ5-17-64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7592F108AEB348BB0FAB27CC8F6BC5" ma:contentTypeVersion="8" ma:contentTypeDescription="Create a new document." ma:contentTypeScope="" ma:versionID="96fa922ee589e40e3255caddfe4f3acd">
  <xsd:schema xmlns:xsd="http://www.w3.org/2001/XMLSchema" xmlns:xs="http://www.w3.org/2001/XMLSchema" xmlns:p="http://schemas.microsoft.com/office/2006/metadata/properties" xmlns:ns2="26462658-13b7-40d6-b6de-e5be39fd78ad" xmlns:ns3="f440746b-d232-4af8-9af9-7fae5ce98701" targetNamespace="http://schemas.microsoft.com/office/2006/metadata/properties" ma:root="true" ma:fieldsID="1408fd1bff046160dec71c3ba60bfb1f" ns2:_="" ns3:_="">
    <xsd:import namespace="26462658-13b7-40d6-b6de-e5be39fd78ad"/>
    <xsd:import namespace="f440746b-d232-4af8-9af9-7fae5ce98701"/>
    <xsd:element name="properties">
      <xsd:complexType>
        <xsd:sequence>
          <xsd:element name="documentManagement">
            <xsd:complexType>
              <xsd:all>
                <xsd:element ref="ns2:ib2c3e4074754fa5ae809dac198ae415" minOccurs="0"/>
                <xsd:element ref="ns3:TaxCatchAl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62658-13b7-40d6-b6de-e5be39fd78ad" elementFormDefault="qualified">
    <xsd:import namespace="http://schemas.microsoft.com/office/2006/documentManagement/types"/>
    <xsd:import namespace="http://schemas.microsoft.com/office/infopath/2007/PartnerControls"/>
    <xsd:element name="ib2c3e4074754fa5ae809dac198ae415" ma:index="9" nillable="true" ma:taxonomy="true" ma:internalName="ib2c3e4074754fa5ae809dac198ae415" ma:taxonomyFieldName="Document_x0020_type" ma:displayName="Document type" ma:default="1;#Guidance|700ee83c-e501-43bc-8346-00b1ca13ca93" ma:fieldId="{2b2c3e40-7475-4fa5-ae80-9dac198ae415}" ma:sspId="c808f0fd-0874-4681-903a-66200320ee5c" ma:termSetId="59d3f4c6-a321-4cb6-837b-bfda89df8131" ma:anchorId="9a17d5c0-421c-41c0-b363-e53c726875bc"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40746b-d232-4af8-9af9-7fae5ce9870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c87d13d-df41-4c40-bc6d-5f8fe53cea57}" ma:internalName="TaxCatchAll" ma:showField="CatchAllData" ma:web="4a8f566f-16a5-4997-add8-8ff7643c1c46">
      <xsd:complexType>
        <xsd:complexContent>
          <xsd:extension base="dms:MultiChoiceLookup">
            <xsd:sequence>
              <xsd:element name="Value" type="dms:Lookup" maxOccurs="unbounded" minOccurs="0" nillable="true"/>
            </xsd:sequence>
          </xsd:extension>
        </xsd:complexContent>
      </xsd:complex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c808f0fd-0874-4681-903a-66200320ee5c" ContentTypeId="0x0101" PreviousValue="false"/>
</file>

<file path=customXml/itemProps1.xml><?xml version="1.0" encoding="utf-8"?>
<ds:datastoreItem xmlns:ds="http://schemas.openxmlformats.org/officeDocument/2006/customXml" ds:itemID="{38BA26F9-DB41-4AC8-95CA-912778830A48}">
  <ds:schemaRefs>
    <ds:schemaRef ds:uri="http://schemas.microsoft.com/office/infopath/2007/PartnerControls"/>
    <ds:schemaRef ds:uri="f440746b-d232-4af8-9af9-7fae5ce9870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6462658-13b7-40d6-b6de-e5be39fd78ad"/>
    <ds:schemaRef ds:uri="http://www.w3.org/XML/1998/namespace"/>
    <ds:schemaRef ds:uri="http://purl.org/dc/dcmitype/"/>
  </ds:schemaRefs>
</ds:datastoreItem>
</file>

<file path=customXml/itemProps2.xml><?xml version="1.0" encoding="utf-8"?>
<ds:datastoreItem xmlns:ds="http://schemas.openxmlformats.org/officeDocument/2006/customXml" ds:itemID="{7D627ABE-FE09-4D7A-99C8-2CD56D0BE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462658-13b7-40d6-b6de-e5be39fd78ad"/>
    <ds:schemaRef ds:uri="f440746b-d232-4af8-9af9-7fae5ce987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9FA82-D83A-4502-8633-FD3C2D247A32}">
  <ds:schemaRefs>
    <ds:schemaRef ds:uri="http://schemas.microsoft.com/sharepoint/v3/contenttype/forms"/>
  </ds:schemaRefs>
</ds:datastoreItem>
</file>

<file path=customXml/itemProps4.xml><?xml version="1.0" encoding="utf-8"?>
<ds:datastoreItem xmlns:ds="http://schemas.openxmlformats.org/officeDocument/2006/customXml" ds:itemID="{06F10784-FC81-487C-9525-4A3AD3FE33D1}">
  <ds:schemaRefs>
    <ds:schemaRef ds:uri="http://schemas.microsoft.com/sharepoint/events"/>
  </ds:schemaRefs>
</ds:datastoreItem>
</file>

<file path=customXml/itemProps5.xml><?xml version="1.0" encoding="utf-8"?>
<ds:datastoreItem xmlns:ds="http://schemas.openxmlformats.org/officeDocument/2006/customXml" ds:itemID="{8B8DA12B-F2CE-4A04-B33C-A5EED769FDE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1133</TotalTime>
  <Words>2063</Words>
  <Application>Microsoft Office PowerPoint</Application>
  <PresentationFormat>On-screen Show (4:3)</PresentationFormat>
  <Paragraphs>124</Paragraphs>
  <Slides>19</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19</vt:i4>
      </vt:variant>
    </vt:vector>
  </HeadingPairs>
  <TitlesOfParts>
    <vt:vector size="35" baseType="lpstr">
      <vt:lpstr>Arial</vt:lpstr>
      <vt:lpstr>Calibri</vt:lpstr>
      <vt:lpstr>Goldplay</vt:lpstr>
      <vt:lpstr>Goldplay Medium</vt:lpstr>
      <vt:lpstr>Text slide 1</vt:lpstr>
      <vt:lpstr>Text slide 2</vt:lpstr>
      <vt:lpstr>Text slide 3</vt:lpstr>
      <vt:lpstr>Text slide 4</vt:lpstr>
      <vt:lpstr>Divider slide 1</vt:lpstr>
      <vt:lpstr>Divider slide 2</vt:lpstr>
      <vt:lpstr>Graph slide</vt:lpstr>
      <vt:lpstr>Table slide</vt:lpstr>
      <vt:lpstr>Picture slide 1</vt:lpstr>
      <vt:lpstr>Picture slide 2</vt:lpstr>
      <vt:lpstr>Picture slide 3</vt:lpstr>
      <vt:lpstr>Picture slide 4</vt:lpstr>
      <vt:lpstr>PowerPoint Presentation</vt:lpstr>
      <vt:lpstr>An extraordinary place for extraordinary people</vt:lpstr>
      <vt:lpstr>PowerPoint Presentation</vt:lpstr>
      <vt:lpstr>Seashell Active</vt:lpstr>
      <vt:lpstr>Activity Framework  At Seashell because of the complex learning needs of our students, our staff have developed activity frameworks for the delivery, teaching and coaching of an activity.   We look at the lowest level of accreditation or achievement in an activity offered by an NGB in a sport or physical activity and reduce it even further so that every person can achieve, develop their skill and ability to be active within that sport and celebrate their achievements.   From September 2022 Seashell Active are piloting these frameworks in Swimming, Climbing, Cycling and Fitness.   Working with NGB’s we share the learning and insight with them, backed up by evidence so the learning can be shared to enable the inclusion of more people with complex learning needs to be active, take part in an activity, progress and develop in that sport or activity and achieve.    </vt:lpstr>
      <vt:lpstr>All of that knowledge and learning is applied into our community health and wellbeing offer delivered by Seashell Active.   Seashell Active’s commitment to inclusion is to provide person centred inclusion and access to activities.</vt:lpstr>
      <vt:lpstr>PowerPoint Presentation</vt:lpstr>
      <vt:lpstr>PowerPoint Presentation</vt:lpstr>
      <vt:lpstr>Seashell CADS School Holiday Health and Wellbeing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 Edit</dc:creator>
  <cp:lastModifiedBy>Holly Hartley</cp:lastModifiedBy>
  <cp:revision>60</cp:revision>
  <dcterms:created xsi:type="dcterms:W3CDTF">2020-10-30T08:00:05Z</dcterms:created>
  <dcterms:modified xsi:type="dcterms:W3CDTF">2022-08-11T12:18:10Z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0x0101002E7592F108AEB348BB0FAB27CC8F6BC5</vt:lpwstr>
  </property>
  <property fmtid="{D5CDD505-2E9C-101B-9397-08002B2CF9AE}" pid="3" name="_dlc_DocIdItemGuid">
    <vt:lpwstr>8e596b95-7e9f-4725-bb9d-2eaa7069dabc</vt:lpwstr>
  </property>
  <property fmtid="{D5CDD505-2E9C-101B-9397-08002B2CF9AE}" pid="4" name="Document type">
    <vt:lpwstr>1;#Guidance|700ee83c-e501-43bc-8346-00b1ca13ca93</vt:lpwstr>
  </property>
</Properties>
</file>